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75" r:id="rId1"/>
  </p:sldMasterIdLst>
  <p:notesMasterIdLst>
    <p:notesMasterId r:id="rId32"/>
  </p:notesMasterIdLst>
  <p:handoutMasterIdLst>
    <p:handoutMasterId r:id="rId33"/>
  </p:handoutMasterIdLst>
  <p:sldIdLst>
    <p:sldId id="279" r:id="rId2"/>
    <p:sldId id="265" r:id="rId3"/>
    <p:sldId id="2353" r:id="rId4"/>
    <p:sldId id="1367" r:id="rId5"/>
    <p:sldId id="2357" r:id="rId6"/>
    <p:sldId id="2358" r:id="rId7"/>
    <p:sldId id="1348" r:id="rId8"/>
    <p:sldId id="1334" r:id="rId9"/>
    <p:sldId id="1328" r:id="rId10"/>
    <p:sldId id="1338" r:id="rId11"/>
    <p:sldId id="292" r:id="rId12"/>
    <p:sldId id="2359" r:id="rId13"/>
    <p:sldId id="2356" r:id="rId14"/>
    <p:sldId id="2348" r:id="rId15"/>
    <p:sldId id="2343" r:id="rId16"/>
    <p:sldId id="2342" r:id="rId17"/>
    <p:sldId id="320" r:id="rId18"/>
    <p:sldId id="2332" r:id="rId19"/>
    <p:sldId id="2352" r:id="rId20"/>
    <p:sldId id="2351" r:id="rId21"/>
    <p:sldId id="1340" r:id="rId22"/>
    <p:sldId id="1327" r:id="rId23"/>
    <p:sldId id="1360" r:id="rId24"/>
    <p:sldId id="1359" r:id="rId25"/>
    <p:sldId id="1361" r:id="rId26"/>
    <p:sldId id="1363" r:id="rId27"/>
    <p:sldId id="2334" r:id="rId28"/>
    <p:sldId id="1366" r:id="rId29"/>
    <p:sldId id="2335" r:id="rId30"/>
    <p:sldId id="2336" r:id="rId31"/>
  </p:sldIdLst>
  <p:sldSz cx="12192000" cy="6858000"/>
  <p:notesSz cx="6858000" cy="92964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opra, Sonia" initials="CS" lastIdx="68" clrIdx="0">
    <p:extLst>
      <p:ext uri="{19B8F6BF-5375-455C-9EA6-DF929625EA0E}">
        <p15:presenceInfo xmlns:p15="http://schemas.microsoft.com/office/powerpoint/2012/main" userId="S-1-5-21-1715567821-1645522239-725345543-228257" providerId="AD"/>
      </p:ext>
    </p:extLst>
  </p:cmAuthor>
  <p:cmAuthor id="2" name="Schrank, Kelly S (Med Communications)" initials="SKS(C" lastIdx="12" clrIdx="1">
    <p:extLst>
      <p:ext uri="{19B8F6BF-5375-455C-9EA6-DF929625EA0E}">
        <p15:presenceInfo xmlns:p15="http://schemas.microsoft.com/office/powerpoint/2012/main" userId="S-1-5-21-1715567821-1645522239-725345543-3032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85" autoAdjust="0"/>
    <p:restoredTop sz="95056" autoAdjust="0"/>
  </p:normalViewPr>
  <p:slideViewPr>
    <p:cSldViewPr snapToGrid="0">
      <p:cViewPr varScale="1">
        <p:scale>
          <a:sx n="82" d="100"/>
          <a:sy n="82" d="100"/>
        </p:scale>
        <p:origin x="806" y="77"/>
      </p:cViewPr>
      <p:guideLst/>
    </p:cSldViewPr>
  </p:slideViewPr>
  <p:outlineViewPr>
    <p:cViewPr>
      <p:scale>
        <a:sx n="33" d="100"/>
        <a:sy n="33" d="100"/>
      </p:scale>
      <p:origin x="0" y="-216"/>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8" d="100"/>
          <a:sy n="88" d="100"/>
        </p:scale>
        <p:origin x="4128" y="6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5"/>
                <c:pt idx="0">
                  <c:v>EOS</c:v>
                </c:pt>
                <c:pt idx="1">
                  <c:v>Neutro</c:v>
                </c:pt>
                <c:pt idx="2">
                  <c:v>DC</c:v>
                </c:pt>
                <c:pt idx="3">
                  <c:v>Macro</c:v>
                </c:pt>
                <c:pt idx="4">
                  <c:v>MDSC</c:v>
                </c:pt>
              </c:strCache>
            </c:strRef>
          </c:cat>
          <c:val>
            <c:numRef>
              <c:f>Sheet1!$B$2:$B$6</c:f>
              <c:numCache>
                <c:formatCode>General</c:formatCode>
                <c:ptCount val="5"/>
                <c:pt idx="0">
                  <c:v>3</c:v>
                </c:pt>
                <c:pt idx="1">
                  <c:v>0</c:v>
                </c:pt>
                <c:pt idx="2">
                  <c:v>1</c:v>
                </c:pt>
                <c:pt idx="3">
                  <c:v>4</c:v>
                </c:pt>
                <c:pt idx="4">
                  <c:v>3</c:v>
                </c:pt>
              </c:numCache>
            </c:numRef>
          </c:val>
          <c:extLst>
            <c:ext xmlns:c16="http://schemas.microsoft.com/office/drawing/2014/chart" uri="{C3380CC4-5D6E-409C-BE32-E72D297353CC}">
              <c16:uniqueId val="{00000000-64C3-47E3-8E84-2B4EF1BFF0CA}"/>
            </c:ext>
          </c:extLst>
        </c:ser>
        <c:ser>
          <c:idx val="1"/>
          <c:order val="1"/>
          <c:tx>
            <c:strRef>
              <c:f>Sheet1!$C$1</c:f>
              <c:strCache>
                <c:ptCount val="1"/>
                <c:pt idx="0">
                  <c:v>Series 2</c:v>
                </c:pt>
              </c:strCache>
            </c:strRef>
          </c:tx>
          <c:spPr>
            <a:solidFill>
              <a:schemeClr val="accent6"/>
            </a:solidFill>
            <a:ln>
              <a:noFill/>
            </a:ln>
            <a:effectLst/>
          </c:spPr>
          <c:invertIfNegative val="0"/>
          <c:cat>
            <c:strRef>
              <c:f>Sheet1!$A$2:$A$6</c:f>
              <c:strCache>
                <c:ptCount val="5"/>
                <c:pt idx="0">
                  <c:v>EOS</c:v>
                </c:pt>
                <c:pt idx="1">
                  <c:v>Neutro</c:v>
                </c:pt>
                <c:pt idx="2">
                  <c:v>DC</c:v>
                </c:pt>
                <c:pt idx="3">
                  <c:v>Macro</c:v>
                </c:pt>
                <c:pt idx="4">
                  <c:v>MDSC</c:v>
                </c:pt>
              </c:strCache>
            </c:strRef>
          </c:cat>
          <c:val>
            <c:numRef>
              <c:f>Sheet1!$C$2:$C$6</c:f>
              <c:numCache>
                <c:formatCode>General</c:formatCode>
                <c:ptCount val="5"/>
                <c:pt idx="0">
                  <c:v>3</c:v>
                </c:pt>
                <c:pt idx="1">
                  <c:v>0</c:v>
                </c:pt>
                <c:pt idx="2">
                  <c:v>0</c:v>
                </c:pt>
                <c:pt idx="3">
                  <c:v>3</c:v>
                </c:pt>
                <c:pt idx="4">
                  <c:v>0</c:v>
                </c:pt>
              </c:numCache>
            </c:numRef>
          </c:val>
          <c:extLst>
            <c:ext xmlns:c16="http://schemas.microsoft.com/office/drawing/2014/chart" uri="{C3380CC4-5D6E-409C-BE32-E72D297353CC}">
              <c16:uniqueId val="{00000001-64C3-47E3-8E84-2B4EF1BFF0CA}"/>
            </c:ext>
          </c:extLst>
        </c:ser>
        <c:dLbls>
          <c:showLegendKey val="0"/>
          <c:showVal val="0"/>
          <c:showCatName val="0"/>
          <c:showSerName val="0"/>
          <c:showPercent val="0"/>
          <c:showBubbleSize val="0"/>
        </c:dLbls>
        <c:gapWidth val="150"/>
        <c:overlap val="-20"/>
        <c:axId val="1051648656"/>
        <c:axId val="1051648984"/>
      </c:barChart>
      <c:catAx>
        <c:axId val="1051648656"/>
        <c:scaling>
          <c:orientation val="minMax"/>
        </c:scaling>
        <c:delete val="1"/>
        <c:axPos val="b"/>
        <c:numFmt formatCode="General" sourceLinked="1"/>
        <c:majorTickMark val="none"/>
        <c:minorTickMark val="none"/>
        <c:tickLblPos val="nextTo"/>
        <c:crossAx val="1051648984"/>
        <c:crosses val="autoZero"/>
        <c:auto val="1"/>
        <c:lblAlgn val="ctr"/>
        <c:lblOffset val="100"/>
        <c:noMultiLvlLbl val="0"/>
      </c:catAx>
      <c:valAx>
        <c:axId val="1051648984"/>
        <c:scaling>
          <c:orientation val="minMax"/>
          <c:max val="4"/>
          <c:min val="0"/>
        </c:scaling>
        <c:delete val="1"/>
        <c:axPos val="l"/>
        <c:numFmt formatCode="General" sourceLinked="1"/>
        <c:majorTickMark val="out"/>
        <c:minorTickMark val="none"/>
        <c:tickLblPos val="nextTo"/>
        <c:crossAx val="1051648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Mouse</c:v>
                </c:pt>
              </c:strCache>
            </c:strRef>
          </c:tx>
          <c:spPr>
            <a:solidFill>
              <a:schemeClr val="accent1"/>
            </a:solidFill>
            <a:ln>
              <a:noFill/>
            </a:ln>
            <a:effectLst/>
          </c:spPr>
          <c:invertIfNegative val="0"/>
          <c:cat>
            <c:strRef>
              <c:f>Sheet1!$A$2:$A$6</c:f>
              <c:strCache>
                <c:ptCount val="5"/>
                <c:pt idx="0">
                  <c:v>EOS</c:v>
                </c:pt>
                <c:pt idx="1">
                  <c:v>Neutro</c:v>
                </c:pt>
                <c:pt idx="2">
                  <c:v>DC</c:v>
                </c:pt>
                <c:pt idx="3">
                  <c:v>Macro</c:v>
                </c:pt>
                <c:pt idx="4">
                  <c:v>MDSC</c:v>
                </c:pt>
              </c:strCache>
            </c:strRef>
          </c:cat>
          <c:val>
            <c:numRef>
              <c:f>Sheet1!$B$2:$B$6</c:f>
              <c:numCache>
                <c:formatCode>General</c:formatCode>
                <c:ptCount val="5"/>
                <c:pt idx="0">
                  <c:v>4</c:v>
                </c:pt>
                <c:pt idx="1">
                  <c:v>0</c:v>
                </c:pt>
                <c:pt idx="2">
                  <c:v>0</c:v>
                </c:pt>
                <c:pt idx="3">
                  <c:v>4</c:v>
                </c:pt>
                <c:pt idx="4">
                  <c:v>0</c:v>
                </c:pt>
              </c:numCache>
            </c:numRef>
          </c:val>
          <c:extLst>
            <c:ext xmlns:c16="http://schemas.microsoft.com/office/drawing/2014/chart" uri="{C3380CC4-5D6E-409C-BE32-E72D297353CC}">
              <c16:uniqueId val="{00000000-1F81-416C-ACD5-3F790C8D9476}"/>
            </c:ext>
          </c:extLst>
        </c:ser>
        <c:ser>
          <c:idx val="1"/>
          <c:order val="1"/>
          <c:tx>
            <c:strRef>
              <c:f>Sheet1!$C$1</c:f>
              <c:strCache>
                <c:ptCount val="1"/>
                <c:pt idx="0">
                  <c:v>Human</c:v>
                </c:pt>
              </c:strCache>
            </c:strRef>
          </c:tx>
          <c:spPr>
            <a:solidFill>
              <a:schemeClr val="accent6"/>
            </a:solidFill>
            <a:ln>
              <a:noFill/>
            </a:ln>
            <a:effectLst/>
          </c:spPr>
          <c:invertIfNegative val="0"/>
          <c:cat>
            <c:strRef>
              <c:f>Sheet1!$A$2:$A$6</c:f>
              <c:strCache>
                <c:ptCount val="5"/>
                <c:pt idx="0">
                  <c:v>EOS</c:v>
                </c:pt>
                <c:pt idx="1">
                  <c:v>Neutro</c:v>
                </c:pt>
                <c:pt idx="2">
                  <c:v>DC</c:v>
                </c:pt>
                <c:pt idx="3">
                  <c:v>Macro</c:v>
                </c:pt>
                <c:pt idx="4">
                  <c:v>MDSC</c:v>
                </c:pt>
              </c:strCache>
            </c:strRef>
          </c:cat>
          <c:val>
            <c:numRef>
              <c:f>Sheet1!$C$2:$C$6</c:f>
              <c:numCache>
                <c:formatCode>General</c:formatCode>
                <c:ptCount val="5"/>
                <c:pt idx="0">
                  <c:v>4</c:v>
                </c:pt>
                <c:pt idx="1">
                  <c:v>0</c:v>
                </c:pt>
                <c:pt idx="2">
                  <c:v>0</c:v>
                </c:pt>
                <c:pt idx="3">
                  <c:v>0</c:v>
                </c:pt>
                <c:pt idx="4">
                  <c:v>1</c:v>
                </c:pt>
              </c:numCache>
            </c:numRef>
          </c:val>
          <c:extLst>
            <c:ext xmlns:c16="http://schemas.microsoft.com/office/drawing/2014/chart" uri="{C3380CC4-5D6E-409C-BE32-E72D297353CC}">
              <c16:uniqueId val="{00000001-1F81-416C-ACD5-3F790C8D9476}"/>
            </c:ext>
          </c:extLst>
        </c:ser>
        <c:dLbls>
          <c:showLegendKey val="0"/>
          <c:showVal val="0"/>
          <c:showCatName val="0"/>
          <c:showSerName val="0"/>
          <c:showPercent val="0"/>
          <c:showBubbleSize val="0"/>
        </c:dLbls>
        <c:gapWidth val="150"/>
        <c:overlap val="-20"/>
        <c:axId val="1051648656"/>
        <c:axId val="1051648984"/>
      </c:barChart>
      <c:catAx>
        <c:axId val="1051648656"/>
        <c:scaling>
          <c:orientation val="minMax"/>
        </c:scaling>
        <c:delete val="1"/>
        <c:axPos val="b"/>
        <c:numFmt formatCode="General" sourceLinked="1"/>
        <c:majorTickMark val="out"/>
        <c:minorTickMark val="none"/>
        <c:tickLblPos val="nextTo"/>
        <c:crossAx val="1051648984"/>
        <c:crosses val="autoZero"/>
        <c:auto val="1"/>
        <c:lblAlgn val="ctr"/>
        <c:lblOffset val="100"/>
        <c:noMultiLvlLbl val="0"/>
      </c:catAx>
      <c:valAx>
        <c:axId val="1051648984"/>
        <c:scaling>
          <c:orientation val="minMax"/>
          <c:max val="4"/>
          <c:min val="0"/>
        </c:scaling>
        <c:delete val="1"/>
        <c:axPos val="l"/>
        <c:numFmt formatCode="General" sourceLinked="1"/>
        <c:majorTickMark val="out"/>
        <c:minorTickMark val="none"/>
        <c:tickLblPos val="nextTo"/>
        <c:crossAx val="1051648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Mouse</c:v>
                </c:pt>
              </c:strCache>
            </c:strRef>
          </c:tx>
          <c:spPr>
            <a:solidFill>
              <a:schemeClr val="accent1"/>
            </a:solidFill>
            <a:ln>
              <a:noFill/>
            </a:ln>
            <a:effectLst/>
          </c:spPr>
          <c:invertIfNegative val="0"/>
          <c:cat>
            <c:strRef>
              <c:f>Sheet1!$A$2:$A$6</c:f>
              <c:strCache>
                <c:ptCount val="5"/>
                <c:pt idx="0">
                  <c:v>EOS</c:v>
                </c:pt>
                <c:pt idx="1">
                  <c:v>Neutro</c:v>
                </c:pt>
                <c:pt idx="2">
                  <c:v>DC</c:v>
                </c:pt>
                <c:pt idx="3">
                  <c:v>Macro</c:v>
                </c:pt>
                <c:pt idx="4">
                  <c:v>MDSC</c:v>
                </c:pt>
              </c:strCache>
            </c:strRef>
          </c:cat>
          <c:val>
            <c:numRef>
              <c:f>Sheet1!$B$2:$B$6</c:f>
              <c:numCache>
                <c:formatCode>General</c:formatCode>
                <c:ptCount val="5"/>
                <c:pt idx="0">
                  <c:v>3</c:v>
                </c:pt>
                <c:pt idx="1">
                  <c:v>0</c:v>
                </c:pt>
                <c:pt idx="2">
                  <c:v>0</c:v>
                </c:pt>
                <c:pt idx="3">
                  <c:v>0</c:v>
                </c:pt>
                <c:pt idx="4">
                  <c:v>0</c:v>
                </c:pt>
              </c:numCache>
            </c:numRef>
          </c:val>
          <c:extLst>
            <c:ext xmlns:c16="http://schemas.microsoft.com/office/drawing/2014/chart" uri="{C3380CC4-5D6E-409C-BE32-E72D297353CC}">
              <c16:uniqueId val="{00000000-4D9C-4605-95D5-45208BFF7BC8}"/>
            </c:ext>
          </c:extLst>
        </c:ser>
        <c:ser>
          <c:idx val="1"/>
          <c:order val="1"/>
          <c:tx>
            <c:strRef>
              <c:f>Sheet1!$C$1</c:f>
              <c:strCache>
                <c:ptCount val="1"/>
                <c:pt idx="0">
                  <c:v>Human</c:v>
                </c:pt>
              </c:strCache>
            </c:strRef>
          </c:tx>
          <c:spPr>
            <a:solidFill>
              <a:schemeClr val="accent6"/>
            </a:solidFill>
            <a:ln>
              <a:noFill/>
            </a:ln>
            <a:effectLst/>
          </c:spPr>
          <c:invertIfNegative val="0"/>
          <c:cat>
            <c:strRef>
              <c:f>Sheet1!$A$2:$A$6</c:f>
              <c:strCache>
                <c:ptCount val="5"/>
                <c:pt idx="0">
                  <c:v>EOS</c:v>
                </c:pt>
                <c:pt idx="1">
                  <c:v>Neutro</c:v>
                </c:pt>
                <c:pt idx="2">
                  <c:v>DC</c:v>
                </c:pt>
                <c:pt idx="3">
                  <c:v>Macro</c:v>
                </c:pt>
                <c:pt idx="4">
                  <c:v>MDSC</c:v>
                </c:pt>
              </c:strCache>
            </c:strRef>
          </c:cat>
          <c:val>
            <c:numRef>
              <c:f>Sheet1!$C$2:$C$6</c:f>
              <c:numCache>
                <c:formatCode>General</c:formatCode>
                <c:ptCount val="5"/>
                <c:pt idx="0">
                  <c:v>3</c:v>
                </c:pt>
                <c:pt idx="1">
                  <c:v>0</c:v>
                </c:pt>
                <c:pt idx="2">
                  <c:v>0</c:v>
                </c:pt>
                <c:pt idx="3">
                  <c:v>0</c:v>
                </c:pt>
                <c:pt idx="4">
                  <c:v>0</c:v>
                </c:pt>
              </c:numCache>
            </c:numRef>
          </c:val>
          <c:extLst>
            <c:ext xmlns:c16="http://schemas.microsoft.com/office/drawing/2014/chart" uri="{C3380CC4-5D6E-409C-BE32-E72D297353CC}">
              <c16:uniqueId val="{00000001-4D9C-4605-95D5-45208BFF7BC8}"/>
            </c:ext>
          </c:extLst>
        </c:ser>
        <c:dLbls>
          <c:showLegendKey val="0"/>
          <c:showVal val="0"/>
          <c:showCatName val="0"/>
          <c:showSerName val="0"/>
          <c:showPercent val="0"/>
          <c:showBubbleSize val="0"/>
        </c:dLbls>
        <c:gapWidth val="150"/>
        <c:overlap val="-20"/>
        <c:axId val="1051648656"/>
        <c:axId val="1051648984"/>
      </c:barChart>
      <c:catAx>
        <c:axId val="1051648656"/>
        <c:scaling>
          <c:orientation val="minMax"/>
        </c:scaling>
        <c:delete val="1"/>
        <c:axPos val="b"/>
        <c:numFmt formatCode="General" sourceLinked="1"/>
        <c:majorTickMark val="none"/>
        <c:minorTickMark val="none"/>
        <c:tickLblPos val="nextTo"/>
        <c:crossAx val="1051648984"/>
        <c:crosses val="autoZero"/>
        <c:auto val="1"/>
        <c:lblAlgn val="ctr"/>
        <c:lblOffset val="100"/>
        <c:noMultiLvlLbl val="0"/>
      </c:catAx>
      <c:valAx>
        <c:axId val="1051648984"/>
        <c:scaling>
          <c:orientation val="minMax"/>
          <c:max val="4"/>
          <c:min val="0"/>
        </c:scaling>
        <c:delete val="1"/>
        <c:axPos val="l"/>
        <c:numFmt formatCode="General" sourceLinked="1"/>
        <c:majorTickMark val="out"/>
        <c:minorTickMark val="none"/>
        <c:tickLblPos val="nextTo"/>
        <c:crossAx val="1051648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Mouse</c:v>
                </c:pt>
              </c:strCache>
            </c:strRef>
          </c:tx>
          <c:spPr>
            <a:solidFill>
              <a:schemeClr val="accent1"/>
            </a:solidFill>
            <a:ln>
              <a:noFill/>
            </a:ln>
            <a:effectLst/>
          </c:spPr>
          <c:invertIfNegative val="0"/>
          <c:cat>
            <c:strRef>
              <c:f>Sheet1!$A$2:$A$6</c:f>
              <c:strCache>
                <c:ptCount val="5"/>
                <c:pt idx="0">
                  <c:v>EOS</c:v>
                </c:pt>
                <c:pt idx="1">
                  <c:v>Neutro</c:v>
                </c:pt>
                <c:pt idx="2">
                  <c:v>DC</c:v>
                </c:pt>
                <c:pt idx="3">
                  <c:v>Macro</c:v>
                </c:pt>
                <c:pt idx="4">
                  <c:v>MDSC</c:v>
                </c:pt>
              </c:strCache>
            </c:strRef>
          </c:cat>
          <c:val>
            <c:numRef>
              <c:f>Sheet1!$B$2:$B$6</c:f>
              <c:numCache>
                <c:formatCode>General</c:formatCode>
                <c:ptCount val="5"/>
                <c:pt idx="0">
                  <c:v>2</c:v>
                </c:pt>
                <c:pt idx="1">
                  <c:v>4</c:v>
                </c:pt>
                <c:pt idx="2">
                  <c:v>0</c:v>
                </c:pt>
                <c:pt idx="3">
                  <c:v>0</c:v>
                </c:pt>
                <c:pt idx="4">
                  <c:v>4</c:v>
                </c:pt>
              </c:numCache>
            </c:numRef>
          </c:val>
          <c:extLst>
            <c:ext xmlns:c16="http://schemas.microsoft.com/office/drawing/2014/chart" uri="{C3380CC4-5D6E-409C-BE32-E72D297353CC}">
              <c16:uniqueId val="{00000000-BA59-48FB-9786-79E61D55FEC9}"/>
            </c:ext>
          </c:extLst>
        </c:ser>
        <c:ser>
          <c:idx val="1"/>
          <c:order val="1"/>
          <c:tx>
            <c:strRef>
              <c:f>Sheet1!$C$1</c:f>
              <c:strCache>
                <c:ptCount val="1"/>
                <c:pt idx="0">
                  <c:v>Human</c:v>
                </c:pt>
              </c:strCache>
            </c:strRef>
          </c:tx>
          <c:spPr>
            <a:solidFill>
              <a:schemeClr val="accent6"/>
            </a:solidFill>
            <a:ln>
              <a:noFill/>
            </a:ln>
            <a:effectLst/>
          </c:spPr>
          <c:invertIfNegative val="0"/>
          <c:cat>
            <c:strRef>
              <c:f>Sheet1!$A$2:$A$6</c:f>
              <c:strCache>
                <c:ptCount val="5"/>
                <c:pt idx="0">
                  <c:v>EOS</c:v>
                </c:pt>
                <c:pt idx="1">
                  <c:v>Neutro</c:v>
                </c:pt>
                <c:pt idx="2">
                  <c:v>DC</c:v>
                </c:pt>
                <c:pt idx="3">
                  <c:v>Macro</c:v>
                </c:pt>
                <c:pt idx="4">
                  <c:v>MDSC</c:v>
                </c:pt>
              </c:strCache>
            </c:strRef>
          </c:cat>
          <c:val>
            <c:numRef>
              <c:f>Sheet1!$C$2:$C$6</c:f>
              <c:numCache>
                <c:formatCode>General</c:formatCode>
                <c:ptCount val="5"/>
                <c:pt idx="0">
                  <c:v>0</c:v>
                </c:pt>
                <c:pt idx="1">
                  <c:v>0</c:v>
                </c:pt>
                <c:pt idx="2">
                  <c:v>0</c:v>
                </c:pt>
                <c:pt idx="3">
                  <c:v>0</c:v>
                </c:pt>
                <c:pt idx="4">
                  <c:v>0</c:v>
                </c:pt>
              </c:numCache>
            </c:numRef>
          </c:val>
          <c:extLst>
            <c:ext xmlns:c16="http://schemas.microsoft.com/office/drawing/2014/chart" uri="{C3380CC4-5D6E-409C-BE32-E72D297353CC}">
              <c16:uniqueId val="{00000001-BA59-48FB-9786-79E61D55FEC9}"/>
            </c:ext>
          </c:extLst>
        </c:ser>
        <c:dLbls>
          <c:showLegendKey val="0"/>
          <c:showVal val="0"/>
          <c:showCatName val="0"/>
          <c:showSerName val="0"/>
          <c:showPercent val="0"/>
          <c:showBubbleSize val="0"/>
        </c:dLbls>
        <c:gapWidth val="150"/>
        <c:overlap val="-20"/>
        <c:axId val="1051648656"/>
        <c:axId val="1051648984"/>
      </c:barChart>
      <c:catAx>
        <c:axId val="1051648656"/>
        <c:scaling>
          <c:orientation val="minMax"/>
        </c:scaling>
        <c:delete val="1"/>
        <c:axPos val="b"/>
        <c:numFmt formatCode="General" sourceLinked="1"/>
        <c:majorTickMark val="none"/>
        <c:minorTickMark val="none"/>
        <c:tickLblPos val="nextTo"/>
        <c:crossAx val="1051648984"/>
        <c:crosses val="autoZero"/>
        <c:auto val="1"/>
        <c:lblAlgn val="ctr"/>
        <c:lblOffset val="100"/>
        <c:noMultiLvlLbl val="0"/>
      </c:catAx>
      <c:valAx>
        <c:axId val="1051648984"/>
        <c:scaling>
          <c:orientation val="minMax"/>
          <c:max val="4"/>
          <c:min val="0"/>
        </c:scaling>
        <c:delete val="1"/>
        <c:axPos val="l"/>
        <c:numFmt formatCode="General" sourceLinked="1"/>
        <c:majorTickMark val="out"/>
        <c:minorTickMark val="none"/>
        <c:tickLblPos val="nextTo"/>
        <c:crossAx val="1051648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Mouse</c:v>
                </c:pt>
              </c:strCache>
            </c:strRef>
          </c:tx>
          <c:spPr>
            <a:solidFill>
              <a:schemeClr val="accent1"/>
            </a:solidFill>
            <a:ln>
              <a:noFill/>
            </a:ln>
            <a:effectLst/>
          </c:spPr>
          <c:invertIfNegative val="0"/>
          <c:cat>
            <c:strRef>
              <c:f>Sheet1!$A$2:$A$6</c:f>
              <c:strCache>
                <c:ptCount val="5"/>
                <c:pt idx="0">
                  <c:v>EOS</c:v>
                </c:pt>
                <c:pt idx="1">
                  <c:v>Neutro</c:v>
                </c:pt>
                <c:pt idx="2">
                  <c:v>DC</c:v>
                </c:pt>
                <c:pt idx="3">
                  <c:v>Macro</c:v>
                </c:pt>
                <c:pt idx="4">
                  <c:v>MDSC</c:v>
                </c:pt>
              </c:strCache>
            </c:strRef>
          </c:cat>
          <c:val>
            <c:numRef>
              <c:f>Sheet1!$B$2:$B$6</c:f>
              <c:numCache>
                <c:formatCode>General</c:formatCode>
                <c:ptCount val="5"/>
                <c:pt idx="0">
                  <c:v>4</c:v>
                </c:pt>
                <c:pt idx="1">
                  <c:v>4</c:v>
                </c:pt>
                <c:pt idx="2">
                  <c:v>4</c:v>
                </c:pt>
                <c:pt idx="3">
                  <c:v>4</c:v>
                </c:pt>
                <c:pt idx="4">
                  <c:v>4</c:v>
                </c:pt>
              </c:numCache>
            </c:numRef>
          </c:val>
          <c:extLst>
            <c:ext xmlns:c16="http://schemas.microsoft.com/office/drawing/2014/chart" uri="{C3380CC4-5D6E-409C-BE32-E72D297353CC}">
              <c16:uniqueId val="{00000000-7833-4C1F-8C2C-88F4B8040C25}"/>
            </c:ext>
          </c:extLst>
        </c:ser>
        <c:ser>
          <c:idx val="1"/>
          <c:order val="1"/>
          <c:tx>
            <c:strRef>
              <c:f>Sheet1!$C$1</c:f>
              <c:strCache>
                <c:ptCount val="1"/>
                <c:pt idx="0">
                  <c:v>Human</c:v>
                </c:pt>
              </c:strCache>
            </c:strRef>
          </c:tx>
          <c:spPr>
            <a:solidFill>
              <a:schemeClr val="accent6"/>
            </a:solidFill>
            <a:ln>
              <a:noFill/>
            </a:ln>
            <a:effectLst/>
          </c:spPr>
          <c:invertIfNegative val="0"/>
          <c:cat>
            <c:strRef>
              <c:f>Sheet1!$A$2:$A$6</c:f>
              <c:strCache>
                <c:ptCount val="5"/>
                <c:pt idx="0">
                  <c:v>EOS</c:v>
                </c:pt>
                <c:pt idx="1">
                  <c:v>Neutro</c:v>
                </c:pt>
                <c:pt idx="2">
                  <c:v>DC</c:v>
                </c:pt>
                <c:pt idx="3">
                  <c:v>Macro</c:v>
                </c:pt>
                <c:pt idx="4">
                  <c:v>MDSC</c:v>
                </c:pt>
              </c:strCache>
            </c:strRef>
          </c:cat>
          <c:val>
            <c:numRef>
              <c:f>Sheet1!$C$2:$C$6</c:f>
              <c:numCache>
                <c:formatCode>General</c:formatCode>
                <c:ptCount val="5"/>
                <c:pt idx="0">
                  <c:v>4</c:v>
                </c:pt>
                <c:pt idx="1">
                  <c:v>3</c:v>
                </c:pt>
                <c:pt idx="2">
                  <c:v>2</c:v>
                </c:pt>
                <c:pt idx="3">
                  <c:v>3</c:v>
                </c:pt>
                <c:pt idx="4">
                  <c:v>3</c:v>
                </c:pt>
              </c:numCache>
            </c:numRef>
          </c:val>
          <c:extLst>
            <c:ext xmlns:c16="http://schemas.microsoft.com/office/drawing/2014/chart" uri="{C3380CC4-5D6E-409C-BE32-E72D297353CC}">
              <c16:uniqueId val="{00000001-7833-4C1F-8C2C-88F4B8040C25}"/>
            </c:ext>
          </c:extLst>
        </c:ser>
        <c:dLbls>
          <c:showLegendKey val="0"/>
          <c:showVal val="0"/>
          <c:showCatName val="0"/>
          <c:showSerName val="0"/>
          <c:showPercent val="0"/>
          <c:showBubbleSize val="0"/>
        </c:dLbls>
        <c:gapWidth val="150"/>
        <c:overlap val="-20"/>
        <c:axId val="1051648656"/>
        <c:axId val="1051648984"/>
      </c:barChart>
      <c:catAx>
        <c:axId val="1051648656"/>
        <c:scaling>
          <c:orientation val="minMax"/>
        </c:scaling>
        <c:delete val="1"/>
        <c:axPos val="b"/>
        <c:numFmt formatCode="General" sourceLinked="1"/>
        <c:majorTickMark val="none"/>
        <c:minorTickMark val="none"/>
        <c:tickLblPos val="nextTo"/>
        <c:crossAx val="1051648984"/>
        <c:crosses val="autoZero"/>
        <c:auto val="1"/>
        <c:lblAlgn val="ctr"/>
        <c:lblOffset val="100"/>
        <c:noMultiLvlLbl val="0"/>
      </c:catAx>
      <c:valAx>
        <c:axId val="1051648984"/>
        <c:scaling>
          <c:orientation val="minMax"/>
          <c:max val="4"/>
          <c:min val="0"/>
        </c:scaling>
        <c:delete val="1"/>
        <c:axPos val="l"/>
        <c:numFmt formatCode="General" sourceLinked="1"/>
        <c:majorTickMark val="out"/>
        <c:minorTickMark val="none"/>
        <c:tickLblPos val="nextTo"/>
        <c:crossAx val="1051648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Mouse</c:v>
                </c:pt>
              </c:strCache>
            </c:strRef>
          </c:tx>
          <c:spPr>
            <a:solidFill>
              <a:schemeClr val="accent1"/>
            </a:solidFill>
            <a:ln>
              <a:noFill/>
            </a:ln>
            <a:effectLst/>
          </c:spPr>
          <c:invertIfNegative val="0"/>
          <c:cat>
            <c:strRef>
              <c:f>Sheet1!$A$2:$A$6</c:f>
              <c:strCache>
                <c:ptCount val="5"/>
                <c:pt idx="0">
                  <c:v>EOS</c:v>
                </c:pt>
                <c:pt idx="1">
                  <c:v>Neutro</c:v>
                </c:pt>
                <c:pt idx="2">
                  <c:v>DC</c:v>
                </c:pt>
                <c:pt idx="3">
                  <c:v>Macro</c:v>
                </c:pt>
                <c:pt idx="4">
                  <c:v>MDSC</c:v>
                </c:pt>
              </c:strCache>
            </c:strRef>
          </c:cat>
          <c:val>
            <c:numRef>
              <c:f>Sheet1!$B$2:$B$6</c:f>
              <c:numCache>
                <c:formatCode>General</c:formatCode>
                <c:ptCount val="5"/>
                <c:pt idx="0">
                  <c:v>3</c:v>
                </c:pt>
                <c:pt idx="1">
                  <c:v>1</c:v>
                </c:pt>
                <c:pt idx="2">
                  <c:v>4</c:v>
                </c:pt>
                <c:pt idx="3">
                  <c:v>3</c:v>
                </c:pt>
                <c:pt idx="4">
                  <c:v>1</c:v>
                </c:pt>
              </c:numCache>
            </c:numRef>
          </c:val>
          <c:extLst>
            <c:ext xmlns:c16="http://schemas.microsoft.com/office/drawing/2014/chart" uri="{C3380CC4-5D6E-409C-BE32-E72D297353CC}">
              <c16:uniqueId val="{00000000-B87E-4B14-A72A-BA73B5A0676F}"/>
            </c:ext>
          </c:extLst>
        </c:ser>
        <c:ser>
          <c:idx val="1"/>
          <c:order val="1"/>
          <c:tx>
            <c:strRef>
              <c:f>Sheet1!$C$1</c:f>
              <c:strCache>
                <c:ptCount val="1"/>
                <c:pt idx="0">
                  <c:v>Human</c:v>
                </c:pt>
              </c:strCache>
            </c:strRef>
          </c:tx>
          <c:spPr>
            <a:solidFill>
              <a:schemeClr val="accent6"/>
            </a:solidFill>
            <a:ln>
              <a:noFill/>
            </a:ln>
            <a:effectLst/>
          </c:spPr>
          <c:invertIfNegative val="0"/>
          <c:cat>
            <c:strRef>
              <c:f>Sheet1!$A$2:$A$6</c:f>
              <c:strCache>
                <c:ptCount val="5"/>
                <c:pt idx="0">
                  <c:v>EOS</c:v>
                </c:pt>
                <c:pt idx="1">
                  <c:v>Neutro</c:v>
                </c:pt>
                <c:pt idx="2">
                  <c:v>DC</c:v>
                </c:pt>
                <c:pt idx="3">
                  <c:v>Macro</c:v>
                </c:pt>
                <c:pt idx="4">
                  <c:v>MDSC</c:v>
                </c:pt>
              </c:strCache>
            </c:strRef>
          </c:cat>
          <c:val>
            <c:numRef>
              <c:f>Sheet1!$C$2:$C$6</c:f>
              <c:numCache>
                <c:formatCode>General</c:formatCode>
                <c:ptCount val="5"/>
                <c:pt idx="0">
                  <c:v>4</c:v>
                </c:pt>
                <c:pt idx="1">
                  <c:v>1</c:v>
                </c:pt>
                <c:pt idx="2">
                  <c:v>4</c:v>
                </c:pt>
                <c:pt idx="3">
                  <c:v>2</c:v>
                </c:pt>
                <c:pt idx="4">
                  <c:v>1</c:v>
                </c:pt>
              </c:numCache>
            </c:numRef>
          </c:val>
          <c:extLst>
            <c:ext xmlns:c16="http://schemas.microsoft.com/office/drawing/2014/chart" uri="{C3380CC4-5D6E-409C-BE32-E72D297353CC}">
              <c16:uniqueId val="{00000001-B87E-4B14-A72A-BA73B5A0676F}"/>
            </c:ext>
          </c:extLst>
        </c:ser>
        <c:dLbls>
          <c:showLegendKey val="0"/>
          <c:showVal val="0"/>
          <c:showCatName val="0"/>
          <c:showSerName val="0"/>
          <c:showPercent val="0"/>
          <c:showBubbleSize val="0"/>
        </c:dLbls>
        <c:gapWidth val="150"/>
        <c:overlap val="-20"/>
        <c:axId val="1051648656"/>
        <c:axId val="1051648984"/>
      </c:barChart>
      <c:catAx>
        <c:axId val="1051648656"/>
        <c:scaling>
          <c:orientation val="minMax"/>
        </c:scaling>
        <c:delete val="1"/>
        <c:axPos val="b"/>
        <c:numFmt formatCode="General" sourceLinked="1"/>
        <c:majorTickMark val="none"/>
        <c:minorTickMark val="none"/>
        <c:tickLblPos val="nextTo"/>
        <c:crossAx val="1051648984"/>
        <c:crosses val="autoZero"/>
        <c:auto val="1"/>
        <c:lblAlgn val="ctr"/>
        <c:lblOffset val="100"/>
        <c:noMultiLvlLbl val="0"/>
      </c:catAx>
      <c:valAx>
        <c:axId val="1051648984"/>
        <c:scaling>
          <c:orientation val="minMax"/>
          <c:max val="4"/>
          <c:min val="0"/>
        </c:scaling>
        <c:delete val="1"/>
        <c:axPos val="l"/>
        <c:numFmt formatCode="General" sourceLinked="1"/>
        <c:majorTickMark val="out"/>
        <c:minorTickMark val="none"/>
        <c:tickLblPos val="nextTo"/>
        <c:crossAx val="1051648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Mouse</c:v>
                </c:pt>
              </c:strCache>
            </c:strRef>
          </c:tx>
          <c:spPr>
            <a:solidFill>
              <a:schemeClr val="accent1"/>
            </a:solidFill>
            <a:ln>
              <a:noFill/>
            </a:ln>
            <a:effectLst/>
          </c:spPr>
          <c:invertIfNegative val="0"/>
          <c:cat>
            <c:strRef>
              <c:f>Sheet1!$A$2:$A$6</c:f>
              <c:strCache>
                <c:ptCount val="5"/>
                <c:pt idx="0">
                  <c:v>EOS</c:v>
                </c:pt>
                <c:pt idx="1">
                  <c:v>Neutro</c:v>
                </c:pt>
                <c:pt idx="2">
                  <c:v>DC</c:v>
                </c:pt>
                <c:pt idx="3">
                  <c:v>Macro</c:v>
                </c:pt>
                <c:pt idx="4">
                  <c:v>MDSC</c:v>
                </c:pt>
              </c:strCache>
            </c:strRef>
          </c:cat>
          <c:val>
            <c:numRef>
              <c:f>Sheet1!$B$2:$B$6</c:f>
              <c:numCache>
                <c:formatCode>General</c:formatCode>
                <c:ptCount val="5"/>
                <c:pt idx="0">
                  <c:v>2</c:v>
                </c:pt>
                <c:pt idx="1">
                  <c:v>0</c:v>
                </c:pt>
                <c:pt idx="2">
                  <c:v>4</c:v>
                </c:pt>
                <c:pt idx="3">
                  <c:v>4</c:v>
                </c:pt>
                <c:pt idx="4">
                  <c:v>1</c:v>
                </c:pt>
              </c:numCache>
            </c:numRef>
          </c:val>
          <c:extLst>
            <c:ext xmlns:c16="http://schemas.microsoft.com/office/drawing/2014/chart" uri="{C3380CC4-5D6E-409C-BE32-E72D297353CC}">
              <c16:uniqueId val="{00000000-5819-48A4-8EE2-4A2A0EAB2BBC}"/>
            </c:ext>
          </c:extLst>
        </c:ser>
        <c:ser>
          <c:idx val="1"/>
          <c:order val="1"/>
          <c:tx>
            <c:strRef>
              <c:f>Sheet1!$C$1</c:f>
              <c:strCache>
                <c:ptCount val="1"/>
                <c:pt idx="0">
                  <c:v>Human</c:v>
                </c:pt>
              </c:strCache>
            </c:strRef>
          </c:tx>
          <c:spPr>
            <a:solidFill>
              <a:schemeClr val="accent6"/>
            </a:solidFill>
            <a:ln>
              <a:noFill/>
            </a:ln>
            <a:effectLst/>
          </c:spPr>
          <c:invertIfNegative val="0"/>
          <c:cat>
            <c:strRef>
              <c:f>Sheet1!$A$2:$A$6</c:f>
              <c:strCache>
                <c:ptCount val="5"/>
                <c:pt idx="0">
                  <c:v>EOS</c:v>
                </c:pt>
                <c:pt idx="1">
                  <c:v>Neutro</c:v>
                </c:pt>
                <c:pt idx="2">
                  <c:v>DC</c:v>
                </c:pt>
                <c:pt idx="3">
                  <c:v>Macro</c:v>
                </c:pt>
                <c:pt idx="4">
                  <c:v>MDSC</c:v>
                </c:pt>
              </c:strCache>
            </c:strRef>
          </c:cat>
          <c:val>
            <c:numRef>
              <c:f>Sheet1!$C$2:$C$6</c:f>
              <c:numCache>
                <c:formatCode>General</c:formatCode>
                <c:ptCount val="5"/>
                <c:pt idx="0">
                  <c:v>3</c:v>
                </c:pt>
                <c:pt idx="1">
                  <c:v>1</c:v>
                </c:pt>
                <c:pt idx="2">
                  <c:v>3</c:v>
                </c:pt>
                <c:pt idx="3">
                  <c:v>3</c:v>
                </c:pt>
                <c:pt idx="4">
                  <c:v>1</c:v>
                </c:pt>
              </c:numCache>
            </c:numRef>
          </c:val>
          <c:extLst>
            <c:ext xmlns:c16="http://schemas.microsoft.com/office/drawing/2014/chart" uri="{C3380CC4-5D6E-409C-BE32-E72D297353CC}">
              <c16:uniqueId val="{00000001-5819-48A4-8EE2-4A2A0EAB2BBC}"/>
            </c:ext>
          </c:extLst>
        </c:ser>
        <c:dLbls>
          <c:showLegendKey val="0"/>
          <c:showVal val="0"/>
          <c:showCatName val="0"/>
          <c:showSerName val="0"/>
          <c:showPercent val="0"/>
          <c:showBubbleSize val="0"/>
        </c:dLbls>
        <c:gapWidth val="150"/>
        <c:overlap val="-20"/>
        <c:axId val="1051648656"/>
        <c:axId val="1051648984"/>
      </c:barChart>
      <c:catAx>
        <c:axId val="1051648656"/>
        <c:scaling>
          <c:orientation val="minMax"/>
        </c:scaling>
        <c:delete val="1"/>
        <c:axPos val="b"/>
        <c:numFmt formatCode="General" sourceLinked="1"/>
        <c:majorTickMark val="none"/>
        <c:minorTickMark val="none"/>
        <c:tickLblPos val="nextTo"/>
        <c:crossAx val="1051648984"/>
        <c:crosses val="autoZero"/>
        <c:auto val="1"/>
        <c:lblAlgn val="ctr"/>
        <c:lblOffset val="100"/>
        <c:noMultiLvlLbl val="0"/>
      </c:catAx>
      <c:valAx>
        <c:axId val="1051648984"/>
        <c:scaling>
          <c:orientation val="minMax"/>
          <c:max val="4"/>
          <c:min val="0"/>
        </c:scaling>
        <c:delete val="1"/>
        <c:axPos val="l"/>
        <c:numFmt formatCode="General" sourceLinked="1"/>
        <c:majorTickMark val="out"/>
        <c:minorTickMark val="none"/>
        <c:tickLblPos val="nextTo"/>
        <c:crossAx val="1051648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66434"/>
          </a:xfrm>
          <a:prstGeom prst="rect">
            <a:avLst/>
          </a:prstGeom>
        </p:spPr>
        <p:txBody>
          <a:bodyPr vert="horz" lIns="91440" tIns="45720" rIns="91440" bIns="45720" rtlCol="0"/>
          <a:lstStyle>
            <a:lvl1pPr algn="r">
              <a:defRPr sz="1200"/>
            </a:lvl1pPr>
          </a:lstStyle>
          <a:p>
            <a:fld id="{7820F313-442B-4592-8D61-1BBD85CB607E}" type="datetimeFigureOut">
              <a:rPr lang="en-US" smtClean="0"/>
              <a:t>9/17/2019</a:t>
            </a:fld>
            <a:endParaRPr lang="en-US" dirty="0"/>
          </a:p>
        </p:txBody>
      </p:sp>
      <p:sp>
        <p:nvSpPr>
          <p:cNvPr id="4" name="Footer Placeholder 3"/>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4E24877B-247C-4CDB-B827-9729DC6464F3}" type="slidenum">
              <a:rPr lang="en-US" smtClean="0"/>
              <a:t>‹#›</a:t>
            </a:fld>
            <a:endParaRPr lang="en-US" dirty="0"/>
          </a:p>
        </p:txBody>
      </p:sp>
    </p:spTree>
    <p:extLst>
      <p:ext uri="{BB962C8B-B14F-4D97-AF65-F5344CB8AC3E}">
        <p14:creationId xmlns:p14="http://schemas.microsoft.com/office/powerpoint/2010/main" val="33816582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74168" y="8134350"/>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74168" y="7438735"/>
            <a:ext cx="2971800" cy="466434"/>
          </a:xfrm>
          <a:prstGeom prst="rect">
            <a:avLst/>
          </a:prstGeom>
        </p:spPr>
        <p:txBody>
          <a:bodyPr vert="horz" lIns="91440" tIns="45720" rIns="91440" bIns="45720" rtlCol="0"/>
          <a:lstStyle>
            <a:lvl1pPr algn="r">
              <a:defRPr sz="1200"/>
            </a:lvl1pPr>
          </a:lstStyle>
          <a:p>
            <a:fld id="{58087141-04D6-47C7-9B30-CFBA82E50253}" type="datetimeFigureOut">
              <a:rPr lang="en-US" smtClean="0"/>
              <a:t>9/17/2019</a:t>
            </a:fld>
            <a:endParaRPr lang="en-US" dirty="0"/>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73892"/>
            <a:ext cx="5486400" cy="366045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3874168" y="8829966"/>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6376737" y="8829967"/>
            <a:ext cx="479676" cy="466433"/>
          </a:xfrm>
          <a:prstGeom prst="rect">
            <a:avLst/>
          </a:prstGeom>
        </p:spPr>
        <p:txBody>
          <a:bodyPr vert="horz" lIns="91440" tIns="45720" rIns="91440" bIns="45720" rtlCol="0" anchor="b"/>
          <a:lstStyle>
            <a:lvl1pPr algn="r">
              <a:defRPr sz="1000"/>
            </a:lvl1pPr>
          </a:lstStyle>
          <a:p>
            <a:fld id="{50487F27-F4AC-478C-A07B-A71CA0B86259}" type="slidenum">
              <a:rPr lang="en-US" smtClean="0"/>
              <a:pPr/>
              <a:t>‹#›</a:t>
            </a:fld>
            <a:endParaRPr lang="en-US" dirty="0"/>
          </a:p>
        </p:txBody>
      </p:sp>
    </p:spTree>
    <p:extLst>
      <p:ext uri="{BB962C8B-B14F-4D97-AF65-F5344CB8AC3E}">
        <p14:creationId xmlns:p14="http://schemas.microsoft.com/office/powerpoint/2010/main" val="485681250"/>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spcBef>
        <a:spcPts val="300"/>
      </a:spcBef>
      <a:buClr>
        <a:schemeClr val="accent1"/>
      </a:buClr>
      <a:buSzPct val="100000"/>
      <a:buFont typeface="Arial" panose="020B0604020202020204" pitchFamily="34" charset="0"/>
      <a:buChar char="•"/>
      <a:defRPr sz="1000" b="0" kern="1200">
        <a:solidFill>
          <a:schemeClr val="tx1"/>
        </a:solidFill>
        <a:latin typeface="+mn-lt"/>
        <a:ea typeface="+mn-ea"/>
        <a:cs typeface="+mn-cs"/>
      </a:defRPr>
    </a:lvl1pPr>
    <a:lvl2pPr marL="171450" indent="-171450" algn="l" defTabSz="914400" rtl="0" eaLnBrk="1" latinLnBrk="0" hangingPunct="1">
      <a:lnSpc>
        <a:spcPct val="90000"/>
      </a:lnSpc>
      <a:spcBef>
        <a:spcPts val="300"/>
      </a:spcBef>
      <a:buClr>
        <a:schemeClr val="accent1"/>
      </a:buClr>
      <a:buFont typeface="Arial" panose="020B0604020202020204" pitchFamily="34" charset="0"/>
      <a:buChar char="•"/>
      <a:defRPr sz="1000" kern="1200">
        <a:solidFill>
          <a:schemeClr val="tx1"/>
        </a:solidFill>
        <a:latin typeface="+mn-lt"/>
        <a:ea typeface="+mn-ea"/>
        <a:cs typeface="+mn-cs"/>
      </a:defRPr>
    </a:lvl2pPr>
    <a:lvl3pPr marL="400050" indent="-171450" algn="l" defTabSz="914400" rtl="0" eaLnBrk="1" latinLnBrk="0" hangingPunct="1">
      <a:lnSpc>
        <a:spcPct val="90000"/>
      </a:lnSpc>
      <a:spcBef>
        <a:spcPts val="300"/>
      </a:spcBef>
      <a:buClr>
        <a:schemeClr val="accent1"/>
      </a:buClr>
      <a:buFont typeface="Arial" panose="020B0604020202020204" pitchFamily="34" charset="0"/>
      <a:buChar char="•"/>
      <a:defRPr sz="1000" kern="1200">
        <a:solidFill>
          <a:schemeClr val="tx1"/>
        </a:solidFill>
        <a:latin typeface="+mn-lt"/>
        <a:ea typeface="+mn-ea"/>
        <a:cs typeface="+mn-cs"/>
      </a:defRPr>
    </a:lvl3pPr>
    <a:lvl4pPr marL="628650" indent="-171450" algn="l" defTabSz="914400" rtl="0" eaLnBrk="1" latinLnBrk="0" hangingPunct="1">
      <a:lnSpc>
        <a:spcPct val="90000"/>
      </a:lnSpc>
      <a:spcBef>
        <a:spcPts val="300"/>
      </a:spcBef>
      <a:buClr>
        <a:schemeClr val="accent1"/>
      </a:buClr>
      <a:buFont typeface="Arial" panose="020B0604020202020204" pitchFamily="34" charset="0"/>
      <a:buChar char="•"/>
      <a:defRPr sz="1000" kern="1200">
        <a:solidFill>
          <a:schemeClr val="tx1"/>
        </a:solidFill>
        <a:latin typeface="+mn-lt"/>
        <a:ea typeface="+mn-ea"/>
        <a:cs typeface="+mn-cs"/>
      </a:defRPr>
    </a:lvl4pPr>
    <a:lvl5pPr marL="857250" indent="-171450" algn="l" defTabSz="914400" rtl="0" eaLnBrk="1" latinLnBrk="0" hangingPunct="1">
      <a:spcBef>
        <a:spcPts val="300"/>
      </a:spcBef>
      <a:buClr>
        <a:schemeClr val="accent1"/>
      </a:buClr>
      <a:buFont typeface="Arial" panose="020B0604020202020204" pitchFamily="34" charset="0"/>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280988"/>
            <a:ext cx="5575300" cy="3136900"/>
          </a:xfrm>
        </p:spPr>
      </p:sp>
      <p:sp>
        <p:nvSpPr>
          <p:cNvPr id="3" name="Notes Placeholder 2"/>
          <p:cNvSpPr>
            <a:spLocks noGrp="1"/>
          </p:cNvSpPr>
          <p:nvPr>
            <p:ph type="body" idx="1"/>
          </p:nvPr>
        </p:nvSpPr>
        <p:spPr>
          <a:xfrm>
            <a:off x="127660" y="3504208"/>
            <a:ext cx="6602680" cy="5792193"/>
          </a:xfrm>
        </p:spPr>
        <p:txBody>
          <a:bodyPr/>
          <a:lstStyle/>
          <a:p>
            <a:pPr marL="171450" marR="0" lvl="0" indent="-171450" algn="l" defTabSz="914400" rtl="0" eaLnBrk="1" fontAlgn="auto" latinLnBrk="0" hangingPunct="1">
              <a:lnSpc>
                <a:spcPct val="100000"/>
              </a:lnSpc>
              <a:spcBef>
                <a:spcPts val="300"/>
              </a:spcBef>
              <a:spcAft>
                <a:spcPts val="0"/>
              </a:spcAft>
              <a:buClr>
                <a:schemeClr val="accent1"/>
              </a:buClr>
              <a:buSzPct val="100000"/>
              <a:tabLst/>
              <a:defRPr/>
            </a:pPr>
            <a:endParaRPr lang="en-US" sz="1000" b="0" i="0" dirty="0">
              <a:solidFill>
                <a:srgbClr val="FF0000"/>
              </a:solidFill>
            </a:endParaRPr>
          </a:p>
        </p:txBody>
      </p:sp>
      <p:sp>
        <p:nvSpPr>
          <p:cNvPr id="4" name="Slide Number Placeholder 3"/>
          <p:cNvSpPr>
            <a:spLocks noGrp="1"/>
          </p:cNvSpPr>
          <p:nvPr>
            <p:ph type="sldNum" sz="quarter" idx="10"/>
          </p:nvPr>
        </p:nvSpPr>
        <p:spPr/>
        <p:txBody>
          <a:bodyPr/>
          <a:lstStyle/>
          <a:p>
            <a:fld id="{50487F27-F4AC-478C-A07B-A71CA0B86259}" type="slidenum">
              <a:rPr lang="en-US" smtClean="0"/>
              <a:pPr/>
              <a:t>0</a:t>
            </a:fld>
            <a:endParaRPr lang="en-US" dirty="0"/>
          </a:p>
        </p:txBody>
      </p:sp>
    </p:spTree>
    <p:extLst>
      <p:ext uri="{BB962C8B-B14F-4D97-AF65-F5344CB8AC3E}">
        <p14:creationId xmlns:p14="http://schemas.microsoft.com/office/powerpoint/2010/main" val="1605496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277813"/>
            <a:ext cx="5759450" cy="3240087"/>
          </a:xfrm>
        </p:spPr>
      </p:sp>
      <p:sp>
        <p:nvSpPr>
          <p:cNvPr id="4" name="Slide Number Placeholder 3"/>
          <p:cNvSpPr>
            <a:spLocks noGrp="1"/>
          </p:cNvSpPr>
          <p:nvPr>
            <p:ph type="sldNum" sz="quarter" idx="10"/>
          </p:nvPr>
        </p:nvSpPr>
        <p:spPr/>
        <p:txBody>
          <a:bodyPr/>
          <a:lstStyle/>
          <a:p>
            <a:fld id="{50487F27-F4AC-478C-A07B-A71CA0B86259}" type="slidenum">
              <a:rPr lang="en-US" smtClean="0"/>
              <a:pPr/>
              <a:t>9</a:t>
            </a:fld>
            <a:endParaRPr lang="en-US"/>
          </a:p>
        </p:txBody>
      </p:sp>
      <p:sp>
        <p:nvSpPr>
          <p:cNvPr id="6" name="Notes Placeholder 5">
            <a:extLst>
              <a:ext uri="{FF2B5EF4-FFF2-40B4-BE49-F238E27FC236}">
                <a16:creationId xmlns:a16="http://schemas.microsoft.com/office/drawing/2014/main" id="{9BD7CB94-B8DA-4CDB-B0B2-563A4CCC2E82}"/>
              </a:ext>
            </a:extLst>
          </p:cNvPr>
          <p:cNvSpPr>
            <a:spLocks noGrp="1"/>
          </p:cNvSpPr>
          <p:nvPr>
            <p:ph type="body" sz="quarter" idx="3"/>
          </p:nvPr>
        </p:nvSpPr>
        <p:spPr>
          <a:xfrm>
            <a:off x="361371" y="3725006"/>
            <a:ext cx="6135258" cy="5189408"/>
          </a:xfrm>
        </p:spPr>
        <p:txBody>
          <a:bodyPr/>
          <a:lstStyle/>
          <a:p>
            <a:pPr marL="0" indent="0" eaLnBrk="0" fontAlgn="base" hangingPunct="0">
              <a:lnSpc>
                <a:spcPct val="90000"/>
              </a:lnSpc>
              <a:spcBef>
                <a:spcPts val="381"/>
              </a:spcBef>
              <a:spcAft>
                <a:spcPct val="0"/>
              </a:spcAft>
              <a:buClrTx/>
              <a:buSzTx/>
              <a:buNone/>
            </a:pPr>
            <a:r>
              <a:rPr lang="en-US" sz="900" b="1" dirty="0">
                <a:solidFill>
                  <a:srgbClr val="000000"/>
                </a:solidFill>
                <a:latin typeface="+mj-lt"/>
                <a:ea typeface="ＭＳ Ｐゴシック"/>
                <a:cs typeface="Arial" panose="020B0604020202020204" pitchFamily="34" charset="0"/>
              </a:rPr>
              <a:t>Key points:</a:t>
            </a:r>
          </a:p>
          <a:p>
            <a:pPr marL="176652" indent="-176652" eaLnBrk="0" fontAlgn="base" hangingPunct="0">
              <a:lnSpc>
                <a:spcPct val="90000"/>
              </a:lnSpc>
              <a:spcBef>
                <a:spcPts val="381"/>
              </a:spcBef>
              <a:spcAft>
                <a:spcPct val="0"/>
              </a:spcAft>
              <a:buClrTx/>
              <a:buSzTx/>
            </a:pPr>
            <a:r>
              <a:rPr lang="en-US" sz="900" dirty="0">
                <a:solidFill>
                  <a:srgbClr val="000000"/>
                </a:solidFill>
                <a:latin typeface="+mj-lt"/>
                <a:ea typeface="ＭＳ Ｐゴシック"/>
                <a:cs typeface="Arial" panose="020B0604020202020204" pitchFamily="34" charset="0"/>
              </a:rPr>
              <a:t>Benralizumab Phase III clinical trials safety results in the setting of eosinophil depletion over 2 years</a:t>
            </a:r>
          </a:p>
          <a:p>
            <a:pPr marL="418279" lvl="2" indent="-176652" eaLnBrk="0" fontAlgn="base" hangingPunct="0">
              <a:spcBef>
                <a:spcPts val="381"/>
              </a:spcBef>
              <a:spcAft>
                <a:spcPct val="0"/>
              </a:spcAft>
              <a:buClrTx/>
            </a:pPr>
            <a:r>
              <a:rPr lang="en-US" sz="900" dirty="0">
                <a:solidFill>
                  <a:srgbClr val="000000"/>
                </a:solidFill>
                <a:latin typeface="+mj-lt"/>
                <a:ea typeface="ＭＳ Ｐゴシック"/>
                <a:cs typeface="Arial" panose="020B0604020202020204" pitchFamily="34" charset="0"/>
              </a:rPr>
              <a:t>Safety results from Phase III studies (SIROCCO, CALIMA, and ZONDA) demonstrated</a:t>
            </a:r>
            <a:r>
              <a:rPr lang="en-US" sz="900" baseline="30000" dirty="0">
                <a:solidFill>
                  <a:srgbClr val="000000"/>
                </a:solidFill>
                <a:latin typeface="+mj-lt"/>
                <a:ea typeface="ＭＳ Ｐゴシック"/>
                <a:cs typeface="Arial" panose="020B0604020202020204" pitchFamily="34" charset="0"/>
              </a:rPr>
              <a:t>1-6</a:t>
            </a:r>
            <a:r>
              <a:rPr lang="en-US" sz="900" dirty="0">
                <a:solidFill>
                  <a:srgbClr val="000000"/>
                </a:solidFill>
                <a:latin typeface="+mj-lt"/>
                <a:ea typeface="ＭＳ Ｐゴシック"/>
                <a:cs typeface="Arial" panose="020B0604020202020204" pitchFamily="34" charset="0"/>
              </a:rPr>
              <a:t>:</a:t>
            </a:r>
          </a:p>
          <a:p>
            <a:pPr marL="659906" lvl="3" indent="-176652" eaLnBrk="0" fontAlgn="base" hangingPunct="0">
              <a:spcBef>
                <a:spcPts val="381"/>
              </a:spcBef>
              <a:spcAft>
                <a:spcPct val="0"/>
              </a:spcAft>
              <a:buClrTx/>
            </a:pPr>
            <a:r>
              <a:rPr lang="en-US" sz="900" dirty="0">
                <a:solidFill>
                  <a:srgbClr val="000000"/>
                </a:solidFill>
                <a:latin typeface="+mj-lt"/>
                <a:ea typeface="ＭＳ Ｐゴシック"/>
                <a:cs typeface="Arial" panose="020B0604020202020204" pitchFamily="34" charset="0"/>
              </a:rPr>
              <a:t>The frequency of AEs and SAEs, regardless of causality, was similar in patients with severe asthma who were treated with benralizumab 30 mg administered SC Q4W or Q4W for the first 3 doses and then Q8W to those in patients who received placebo</a:t>
            </a:r>
          </a:p>
          <a:p>
            <a:pPr marL="659906" lvl="3" indent="-176652" eaLnBrk="0" fontAlgn="base" hangingPunct="0">
              <a:spcBef>
                <a:spcPts val="381"/>
              </a:spcBef>
              <a:spcAft>
                <a:spcPct val="0"/>
              </a:spcAft>
              <a:buClrTx/>
            </a:pPr>
            <a:r>
              <a:rPr lang="en-US" sz="900" dirty="0">
                <a:solidFill>
                  <a:srgbClr val="000000"/>
                </a:solidFill>
                <a:latin typeface="+mj-lt"/>
                <a:ea typeface="ＭＳ Ｐゴシック"/>
                <a:cs typeface="Arial" panose="020B0604020202020204" pitchFamily="34" charset="0"/>
              </a:rPr>
              <a:t>The most commonly reported AEs regardless of causality included nasopharyngitis, asthma, and upper respiratory tract infections</a:t>
            </a:r>
          </a:p>
          <a:p>
            <a:pPr marL="659906" lvl="3" indent="-176652" eaLnBrk="0" fontAlgn="base" hangingPunct="0">
              <a:spcBef>
                <a:spcPts val="381"/>
              </a:spcBef>
              <a:spcAft>
                <a:spcPct val="0"/>
              </a:spcAft>
              <a:buClrTx/>
            </a:pPr>
            <a:r>
              <a:rPr lang="en-US" sz="900" dirty="0">
                <a:solidFill>
                  <a:srgbClr val="000000"/>
                </a:solidFill>
                <a:latin typeface="+mj-lt"/>
                <a:ea typeface="ＭＳ Ｐゴシック"/>
                <a:cs typeface="Arial" panose="020B0604020202020204" pitchFamily="34" charset="0"/>
              </a:rPr>
              <a:t>Across the study groups, no more than 4% of patients discontinued treatment because of an AE</a:t>
            </a:r>
          </a:p>
          <a:p>
            <a:pPr marL="418279" lvl="2" indent="-176652" eaLnBrk="0" fontAlgn="base" hangingPunct="0">
              <a:spcBef>
                <a:spcPts val="381"/>
              </a:spcBef>
              <a:spcAft>
                <a:spcPct val="0"/>
              </a:spcAft>
              <a:buClrTx/>
            </a:pPr>
            <a:r>
              <a:rPr lang="en-US" sz="900" dirty="0">
                <a:solidFill>
                  <a:srgbClr val="000000"/>
                </a:solidFill>
                <a:latin typeface="+mj-lt"/>
                <a:ea typeface="ＭＳ Ｐゴシック"/>
                <a:cs typeface="Arial" panose="020B0604020202020204" pitchFamily="34" charset="0"/>
              </a:rPr>
              <a:t>Safety results from a long-term extension study (BORA) demonstrated</a:t>
            </a:r>
            <a:r>
              <a:rPr lang="en-US" sz="900" baseline="30000" dirty="0">
                <a:solidFill>
                  <a:srgbClr val="000000"/>
                </a:solidFill>
                <a:latin typeface="+mj-lt"/>
                <a:ea typeface="ＭＳ Ｐゴシック"/>
                <a:cs typeface="Arial" panose="020B0604020202020204" pitchFamily="34" charset="0"/>
              </a:rPr>
              <a:t>7-8</a:t>
            </a:r>
            <a:r>
              <a:rPr lang="en-US" sz="900" dirty="0">
                <a:solidFill>
                  <a:srgbClr val="000000"/>
                </a:solidFill>
                <a:latin typeface="+mj-lt"/>
                <a:ea typeface="ＭＳ Ｐゴシック"/>
                <a:cs typeface="Arial" panose="020B0604020202020204" pitchFamily="34" charset="0"/>
              </a:rPr>
              <a:t>:</a:t>
            </a:r>
          </a:p>
          <a:p>
            <a:pPr marL="659906" lvl="3" indent="-176652" eaLnBrk="0" fontAlgn="base" hangingPunct="0">
              <a:spcBef>
                <a:spcPts val="381"/>
              </a:spcBef>
              <a:spcAft>
                <a:spcPct val="0"/>
              </a:spcAft>
              <a:buClrTx/>
            </a:pPr>
            <a:r>
              <a:rPr lang="en-US" sz="900" dirty="0">
                <a:solidFill>
                  <a:srgbClr val="000000"/>
                </a:solidFill>
                <a:latin typeface="+mj-lt"/>
                <a:ea typeface="ＭＳ Ｐゴシック"/>
                <a:cs typeface="Arial" panose="020B0604020202020204" pitchFamily="34" charset="0"/>
              </a:rPr>
              <a:t>The safety and tolerability profile in the second year of benralizumab treatment was similar to that observed in the placebo-controlled SIROCCO and CALIMA studies, with no increase in the frequency of overall AEs, SAEs, and AEs leading to discontinuation</a:t>
            </a:r>
          </a:p>
          <a:p>
            <a:pPr marL="659906" lvl="3" indent="-176652" eaLnBrk="0" fontAlgn="base" hangingPunct="0">
              <a:spcBef>
                <a:spcPts val="381"/>
              </a:spcBef>
              <a:spcAft>
                <a:spcPct val="0"/>
              </a:spcAft>
              <a:buClrTx/>
            </a:pPr>
            <a:r>
              <a:rPr lang="en-US" sz="900" dirty="0">
                <a:solidFill>
                  <a:srgbClr val="000000"/>
                </a:solidFill>
                <a:latin typeface="+mj-lt"/>
                <a:ea typeface="ＭＳ Ｐゴシック"/>
                <a:cs typeface="Arial" panose="020B0604020202020204" pitchFamily="34" charset="0"/>
              </a:rPr>
              <a:t>Rates of serious infections and newly diagnosed malignancies were low and similar to those observed in the primary studies</a:t>
            </a:r>
          </a:p>
          <a:p>
            <a:pPr marL="659906" lvl="3" indent="-176652" eaLnBrk="0" fontAlgn="base" hangingPunct="0">
              <a:spcBef>
                <a:spcPts val="381"/>
              </a:spcBef>
              <a:spcAft>
                <a:spcPct val="0"/>
              </a:spcAft>
              <a:buClrTx/>
            </a:pPr>
            <a:r>
              <a:rPr lang="en-US" sz="900" dirty="0">
                <a:solidFill>
                  <a:srgbClr val="000000"/>
                </a:solidFill>
                <a:latin typeface="+mj-lt"/>
                <a:ea typeface="ＭＳ Ｐゴシック"/>
                <a:cs typeface="Arial" panose="020B0604020202020204" pitchFamily="34" charset="0"/>
              </a:rPr>
              <a:t>No reports of helminth parasitic infections</a:t>
            </a:r>
          </a:p>
          <a:p>
            <a:pPr marL="176652" lvl="1" indent="-176652" eaLnBrk="0" fontAlgn="base" hangingPunct="0">
              <a:spcBef>
                <a:spcPts val="381"/>
              </a:spcBef>
              <a:spcAft>
                <a:spcPct val="0"/>
              </a:spcAft>
              <a:buClrTx/>
            </a:pPr>
            <a:r>
              <a:rPr lang="en-US" sz="900" dirty="0">
                <a:solidFill>
                  <a:srgbClr val="000000"/>
                </a:solidFill>
                <a:latin typeface="+mj-lt"/>
                <a:ea typeface="ＭＳ Ｐゴシック"/>
                <a:cs typeface="Arial" panose="020B0604020202020204" pitchFamily="34" charset="0"/>
              </a:rPr>
              <a:t>In the second year of benralizumab treatment, no new safety signals that might be associated with long-term depletion of eosinophils were observed</a:t>
            </a:r>
            <a:r>
              <a:rPr lang="en-US" sz="900" baseline="30000" dirty="0">
                <a:solidFill>
                  <a:srgbClr val="000000"/>
                </a:solidFill>
                <a:latin typeface="+mj-lt"/>
                <a:ea typeface="ＭＳ Ｐゴシック"/>
                <a:cs typeface="Arial" panose="020B0604020202020204" pitchFamily="34" charset="0"/>
              </a:rPr>
              <a:t>7</a:t>
            </a:r>
            <a:endParaRPr lang="en-US" sz="900" dirty="0">
              <a:solidFill>
                <a:srgbClr val="000000"/>
              </a:solidFill>
              <a:latin typeface="+mj-lt"/>
              <a:ea typeface="ＭＳ Ｐゴシック"/>
              <a:cs typeface="Arial" panose="020B0604020202020204" pitchFamily="34" charset="0"/>
            </a:endParaRPr>
          </a:p>
          <a:p>
            <a:pPr marL="0" lvl="1" indent="0" eaLnBrk="0" fontAlgn="base" hangingPunct="0">
              <a:lnSpc>
                <a:spcPct val="100000"/>
              </a:lnSpc>
              <a:spcBef>
                <a:spcPts val="317"/>
              </a:spcBef>
              <a:spcAft>
                <a:spcPct val="0"/>
              </a:spcAft>
              <a:buClrTx/>
              <a:buNone/>
            </a:pPr>
            <a:r>
              <a:rPr lang="en-US" sz="900" b="1" dirty="0">
                <a:solidFill>
                  <a:srgbClr val="000000"/>
                </a:solidFill>
                <a:latin typeface="+mj-lt"/>
                <a:ea typeface="ＭＳ Ｐゴシック"/>
                <a:cs typeface="Arial" panose="020B0604020202020204" pitchFamily="34" charset="0"/>
              </a:rPr>
              <a:t>References:</a:t>
            </a:r>
          </a:p>
          <a:p>
            <a:pPr marL="241626" indent="-241626" eaLnBrk="0" fontAlgn="base" hangingPunct="0">
              <a:spcBef>
                <a:spcPts val="0"/>
              </a:spcBef>
              <a:spcAft>
                <a:spcPct val="0"/>
              </a:spcAft>
              <a:buClrTx/>
              <a:buSzTx/>
              <a:buFont typeface="Arial" panose="020B0604020202020204" pitchFamily="34" charset="0"/>
              <a:buAutoNum type="arabicPeriod"/>
              <a:defRPr/>
            </a:pPr>
            <a:r>
              <a:rPr lang="en-US" sz="900" dirty="0">
                <a:latin typeface="+mj-lt"/>
              </a:rPr>
              <a:t>Bleecker ER, FitzGerald M, </a:t>
            </a:r>
            <a:r>
              <a:rPr lang="en-US" sz="900" dirty="0" err="1">
                <a:latin typeface="+mj-lt"/>
              </a:rPr>
              <a:t>Chanez</a:t>
            </a:r>
            <a:r>
              <a:rPr lang="en-US" sz="900" dirty="0">
                <a:latin typeface="+mj-lt"/>
              </a:rPr>
              <a:t> P, et al. Efficacy and safety of benralizumab for patients with severe asthma uncontrolled with high-dosage inhaled corticosteroids and long-acting </a:t>
            </a:r>
            <a:r>
              <a:rPr lang="el-GR" sz="900" dirty="0">
                <a:latin typeface="+mj-lt"/>
              </a:rPr>
              <a:t>β</a:t>
            </a:r>
            <a:r>
              <a:rPr lang="el-GR" sz="900" baseline="-25000" dirty="0">
                <a:latin typeface="+mj-lt"/>
              </a:rPr>
              <a:t>2</a:t>
            </a:r>
            <a:r>
              <a:rPr lang="el-GR" sz="900" dirty="0">
                <a:latin typeface="+mj-lt"/>
              </a:rPr>
              <a:t>-</a:t>
            </a:r>
            <a:r>
              <a:rPr lang="en-US" sz="900" dirty="0">
                <a:latin typeface="+mj-lt"/>
              </a:rPr>
              <a:t>agonists (SIROCCO): a </a:t>
            </a:r>
            <a:r>
              <a:rPr lang="en-US" sz="900" dirty="0" err="1">
                <a:latin typeface="+mj-lt"/>
              </a:rPr>
              <a:t>randomised</a:t>
            </a:r>
            <a:r>
              <a:rPr lang="en-US" sz="900" dirty="0">
                <a:latin typeface="+mj-lt"/>
              </a:rPr>
              <a:t>, </a:t>
            </a:r>
            <a:r>
              <a:rPr lang="en-US" sz="900" dirty="0" err="1">
                <a:latin typeface="+mj-lt"/>
              </a:rPr>
              <a:t>multicentre</a:t>
            </a:r>
            <a:r>
              <a:rPr lang="en-US" sz="900" dirty="0">
                <a:latin typeface="+mj-lt"/>
              </a:rPr>
              <a:t>, placebo-controlled phase 3 trial. </a:t>
            </a:r>
            <a:r>
              <a:rPr lang="en-US" sz="900" i="1" dirty="0">
                <a:latin typeface="+mj-lt"/>
              </a:rPr>
              <a:t>Lancet</a:t>
            </a:r>
            <a:r>
              <a:rPr lang="en-US" sz="900" dirty="0">
                <a:latin typeface="+mj-lt"/>
              </a:rPr>
              <a:t>. 2016;388:2115-2127. </a:t>
            </a:r>
          </a:p>
          <a:p>
            <a:pPr marL="241626" indent="-241626" eaLnBrk="0" fontAlgn="base" hangingPunct="0">
              <a:spcBef>
                <a:spcPts val="0"/>
              </a:spcBef>
              <a:spcAft>
                <a:spcPct val="0"/>
              </a:spcAft>
              <a:buClrTx/>
              <a:buSzTx/>
              <a:buFont typeface="Arial" panose="020B0604020202020204" pitchFamily="34" charset="0"/>
              <a:buAutoNum type="arabicPeriod"/>
              <a:defRPr/>
            </a:pPr>
            <a:r>
              <a:rPr lang="en-US" sz="900" dirty="0">
                <a:latin typeface="+mj-lt"/>
              </a:rPr>
              <a:t>Bleecker ER, </a:t>
            </a:r>
            <a:r>
              <a:rPr lang="en-US" sz="900" dirty="0"/>
              <a:t>FitzGerald M, </a:t>
            </a:r>
            <a:r>
              <a:rPr lang="en-US" sz="900" dirty="0" err="1"/>
              <a:t>Chanez</a:t>
            </a:r>
            <a:r>
              <a:rPr lang="en-US" sz="900" dirty="0"/>
              <a:t> P, </a:t>
            </a:r>
            <a:r>
              <a:rPr lang="en-US" sz="900" dirty="0">
                <a:latin typeface="+mj-lt"/>
              </a:rPr>
              <a:t>et al. Supplementary appendix. </a:t>
            </a:r>
            <a:r>
              <a:rPr lang="en-US" sz="900" i="1" dirty="0">
                <a:latin typeface="+mj-lt"/>
              </a:rPr>
              <a:t>Lancet</a:t>
            </a:r>
            <a:r>
              <a:rPr lang="en-US" sz="900" dirty="0">
                <a:latin typeface="+mj-lt"/>
              </a:rPr>
              <a:t>. 2016;388:2115-2127. </a:t>
            </a:r>
          </a:p>
          <a:p>
            <a:pPr marL="241626" indent="-241626" eaLnBrk="0" fontAlgn="base" hangingPunct="0">
              <a:spcBef>
                <a:spcPts val="0"/>
              </a:spcBef>
              <a:spcAft>
                <a:spcPct val="0"/>
              </a:spcAft>
              <a:buClrTx/>
              <a:buSzTx/>
              <a:buFont typeface="Arial" panose="020B0604020202020204" pitchFamily="34" charset="0"/>
              <a:buAutoNum type="arabicPeriod"/>
              <a:defRPr/>
            </a:pPr>
            <a:r>
              <a:rPr lang="en-US" sz="900" dirty="0">
                <a:latin typeface="+mj-lt"/>
              </a:rPr>
              <a:t>FitzGerald JM, </a:t>
            </a:r>
            <a:r>
              <a:rPr lang="de-DE" sz="900" dirty="0" err="1">
                <a:latin typeface="+mj-lt"/>
              </a:rPr>
              <a:t>Bleecker</a:t>
            </a:r>
            <a:r>
              <a:rPr lang="de-DE" sz="900" dirty="0">
                <a:latin typeface="+mj-lt"/>
              </a:rPr>
              <a:t> ER, Nair P, </a:t>
            </a:r>
            <a:r>
              <a:rPr lang="en-US" sz="900" dirty="0">
                <a:latin typeface="+mj-lt"/>
              </a:rPr>
              <a:t>et al. Benralizumab, an anti-interleukin-5 receptor </a:t>
            </a:r>
            <a:r>
              <a:rPr lang="el-GR" sz="900" dirty="0">
                <a:latin typeface="+mj-lt"/>
              </a:rPr>
              <a:t>α </a:t>
            </a:r>
            <a:r>
              <a:rPr lang="en-US" sz="900" dirty="0">
                <a:latin typeface="+mj-lt"/>
              </a:rPr>
              <a:t>monoclonal antibody, as add-on treatment for patients with severe, uncontrolled, eosinophilic asthma (CALIMA): a </a:t>
            </a:r>
            <a:r>
              <a:rPr lang="en-US" sz="900" dirty="0" err="1">
                <a:latin typeface="+mj-lt"/>
              </a:rPr>
              <a:t>randomised</a:t>
            </a:r>
            <a:r>
              <a:rPr lang="en-US" sz="900" dirty="0">
                <a:latin typeface="+mj-lt"/>
              </a:rPr>
              <a:t>, double-blind, placebo-controlled phase 3 trial. </a:t>
            </a:r>
            <a:r>
              <a:rPr lang="en-US" sz="900" i="1" dirty="0">
                <a:latin typeface="+mj-lt"/>
              </a:rPr>
              <a:t>Lancet</a:t>
            </a:r>
            <a:r>
              <a:rPr lang="en-US" sz="900" dirty="0">
                <a:latin typeface="+mj-lt"/>
              </a:rPr>
              <a:t>. 2016;388:2128-2141. </a:t>
            </a:r>
          </a:p>
          <a:p>
            <a:pPr marL="241626" indent="-241626" eaLnBrk="0" fontAlgn="base" hangingPunct="0">
              <a:spcBef>
                <a:spcPts val="0"/>
              </a:spcBef>
              <a:spcAft>
                <a:spcPct val="0"/>
              </a:spcAft>
              <a:buClrTx/>
              <a:buSzTx/>
              <a:buFont typeface="Arial" panose="020B0604020202020204" pitchFamily="34" charset="0"/>
              <a:buAutoNum type="arabicPeriod"/>
              <a:defRPr/>
            </a:pPr>
            <a:r>
              <a:rPr lang="en-US" sz="900" dirty="0">
                <a:latin typeface="+mj-lt"/>
              </a:rPr>
              <a:t>FitzGerald JM, </a:t>
            </a:r>
            <a:r>
              <a:rPr lang="de-DE" sz="900" dirty="0" err="1"/>
              <a:t>Bleecker</a:t>
            </a:r>
            <a:r>
              <a:rPr lang="de-DE" sz="900" dirty="0"/>
              <a:t> ER, Nair P, </a:t>
            </a:r>
            <a:r>
              <a:rPr lang="en-US" sz="900" dirty="0">
                <a:latin typeface="+mj-lt"/>
              </a:rPr>
              <a:t>et al. Supplementary appendix. </a:t>
            </a:r>
            <a:r>
              <a:rPr lang="en-US" sz="900" i="1" dirty="0">
                <a:latin typeface="+mj-lt"/>
              </a:rPr>
              <a:t>Lancet</a:t>
            </a:r>
            <a:r>
              <a:rPr lang="en-US" sz="900" dirty="0">
                <a:latin typeface="+mj-lt"/>
              </a:rPr>
              <a:t>. 2016;388:2128-2141. </a:t>
            </a:r>
            <a:endParaRPr lang="en-GB" sz="900" dirty="0">
              <a:latin typeface="+mj-lt"/>
            </a:endParaRPr>
          </a:p>
          <a:p>
            <a:pPr marL="241626" indent="-241626" eaLnBrk="0" fontAlgn="base" hangingPunct="0">
              <a:spcBef>
                <a:spcPts val="0"/>
              </a:spcBef>
              <a:spcAft>
                <a:spcPct val="0"/>
              </a:spcAft>
              <a:buClrTx/>
              <a:buSzTx/>
              <a:buFont typeface="Arial" panose="020B0604020202020204" pitchFamily="34" charset="0"/>
              <a:buAutoNum type="arabicPeriod"/>
              <a:defRPr/>
            </a:pPr>
            <a:r>
              <a:rPr lang="en-US" sz="900" dirty="0">
                <a:latin typeface="+mj-lt"/>
              </a:rPr>
              <a:t>Nair P, </a:t>
            </a:r>
            <a:r>
              <a:rPr lang="de-DE" sz="900" dirty="0">
                <a:latin typeface="+mj-lt"/>
              </a:rPr>
              <a:t>Wenzel S, Rabe KF,</a:t>
            </a:r>
            <a:r>
              <a:rPr lang="en-US" sz="900" dirty="0">
                <a:latin typeface="+mj-lt"/>
              </a:rPr>
              <a:t> et al. Oral glucocorticoid–sparing effect of benralizumab in severe asthma. </a:t>
            </a:r>
            <a:r>
              <a:rPr lang="en-US" sz="900" i="1" dirty="0">
                <a:latin typeface="+mj-lt"/>
              </a:rPr>
              <a:t>N </a:t>
            </a:r>
            <a:r>
              <a:rPr lang="en-US" sz="900" i="1" dirty="0" err="1">
                <a:latin typeface="+mj-lt"/>
              </a:rPr>
              <a:t>Engl</a:t>
            </a:r>
            <a:r>
              <a:rPr lang="en-US" sz="900" i="1" dirty="0">
                <a:latin typeface="+mj-lt"/>
              </a:rPr>
              <a:t> J Med</a:t>
            </a:r>
            <a:r>
              <a:rPr lang="en-US" sz="900" dirty="0">
                <a:latin typeface="+mj-lt"/>
              </a:rPr>
              <a:t>. 2017;376(25):2448-2458. </a:t>
            </a:r>
          </a:p>
          <a:p>
            <a:pPr marL="241626" indent="-241626" eaLnBrk="0" fontAlgn="base" hangingPunct="0">
              <a:spcBef>
                <a:spcPts val="0"/>
              </a:spcBef>
              <a:spcAft>
                <a:spcPct val="0"/>
              </a:spcAft>
              <a:buClrTx/>
              <a:buSzTx/>
              <a:buFont typeface="Arial" panose="020B0604020202020204" pitchFamily="34" charset="0"/>
              <a:buAutoNum type="arabicPeriod"/>
              <a:defRPr/>
            </a:pPr>
            <a:r>
              <a:rPr lang="en-US" sz="900" dirty="0">
                <a:latin typeface="+mj-lt"/>
              </a:rPr>
              <a:t>Nair P, </a:t>
            </a:r>
            <a:r>
              <a:rPr lang="de-DE" sz="900" dirty="0"/>
              <a:t>Wenzel S, Rabe KF, </a:t>
            </a:r>
            <a:r>
              <a:rPr lang="en-US" sz="900" dirty="0">
                <a:latin typeface="+mj-lt"/>
              </a:rPr>
              <a:t>et al. Supplementary appendix. </a:t>
            </a:r>
            <a:r>
              <a:rPr lang="en-US" sz="900" i="1" dirty="0">
                <a:latin typeface="+mj-lt"/>
              </a:rPr>
              <a:t>N </a:t>
            </a:r>
            <a:r>
              <a:rPr lang="en-US" sz="900" i="1" dirty="0" err="1">
                <a:latin typeface="+mj-lt"/>
              </a:rPr>
              <a:t>Engl</a:t>
            </a:r>
            <a:r>
              <a:rPr lang="en-US" sz="900" i="1" dirty="0">
                <a:latin typeface="+mj-lt"/>
              </a:rPr>
              <a:t> J Med</a:t>
            </a:r>
            <a:r>
              <a:rPr lang="en-US" sz="900" dirty="0">
                <a:latin typeface="+mj-lt"/>
              </a:rPr>
              <a:t>. 2017;376(25):2448-2458. </a:t>
            </a:r>
          </a:p>
          <a:p>
            <a:pPr marL="241626" indent="-241626" eaLnBrk="0" fontAlgn="base" hangingPunct="0">
              <a:spcBef>
                <a:spcPts val="0"/>
              </a:spcBef>
              <a:spcAft>
                <a:spcPct val="0"/>
              </a:spcAft>
              <a:buClrTx/>
              <a:buSzTx/>
              <a:buFont typeface="Arial" panose="020B0604020202020204" pitchFamily="34" charset="0"/>
              <a:buAutoNum type="arabicPeriod"/>
              <a:defRPr/>
            </a:pPr>
            <a:r>
              <a:rPr lang="en-US" sz="900" dirty="0" err="1">
                <a:latin typeface="+mj-lt"/>
              </a:rPr>
              <a:t>Busse</a:t>
            </a:r>
            <a:r>
              <a:rPr lang="en-US" sz="900" dirty="0">
                <a:latin typeface="+mj-lt"/>
              </a:rPr>
              <a:t> WW, Bleeker ER, FitzGerald JM, et al. Long-term safety and efficacy of benralizumab in patients with severe, uncontrolled asthma: 1-year results from the BORA phase 3 extension trial. </a:t>
            </a:r>
            <a:r>
              <a:rPr lang="en-US" sz="900" i="1" dirty="0">
                <a:latin typeface="+mj-lt"/>
              </a:rPr>
              <a:t>Lancet Respir Med</a:t>
            </a:r>
            <a:r>
              <a:rPr lang="en-US" sz="900" dirty="0">
                <a:latin typeface="+mj-lt"/>
              </a:rPr>
              <a:t>. 2018;7:46-59. </a:t>
            </a:r>
          </a:p>
          <a:p>
            <a:pPr marL="241626" indent="-241626" eaLnBrk="0" fontAlgn="base" hangingPunct="0">
              <a:spcBef>
                <a:spcPts val="0"/>
              </a:spcBef>
              <a:spcAft>
                <a:spcPct val="0"/>
              </a:spcAft>
              <a:buClrTx/>
              <a:buSzTx/>
              <a:buFont typeface="Arial" panose="020B0604020202020204" pitchFamily="34" charset="0"/>
              <a:buAutoNum type="arabicPeriod"/>
              <a:defRPr/>
            </a:pPr>
            <a:r>
              <a:rPr lang="en-US" sz="900" dirty="0" err="1">
                <a:latin typeface="+mj-lt"/>
              </a:rPr>
              <a:t>Busse</a:t>
            </a:r>
            <a:r>
              <a:rPr lang="en-US" sz="900" dirty="0">
                <a:latin typeface="+mj-lt"/>
              </a:rPr>
              <a:t> WW, </a:t>
            </a:r>
            <a:r>
              <a:rPr lang="en-US" sz="900" dirty="0"/>
              <a:t>Bleeker ER, FitzGerald JM, </a:t>
            </a:r>
            <a:r>
              <a:rPr lang="en-US" sz="900" dirty="0">
                <a:latin typeface="+mj-lt"/>
              </a:rPr>
              <a:t>et al. Supplementary appendix. </a:t>
            </a:r>
            <a:r>
              <a:rPr lang="en-US" sz="900" i="1" dirty="0">
                <a:latin typeface="+mj-lt"/>
              </a:rPr>
              <a:t>Lancet Respir Med</a:t>
            </a:r>
            <a:r>
              <a:rPr lang="en-US" sz="900" dirty="0">
                <a:latin typeface="+mj-lt"/>
              </a:rPr>
              <a:t>. 2018;7:46-59.</a:t>
            </a:r>
          </a:p>
        </p:txBody>
      </p:sp>
    </p:spTree>
    <p:extLst>
      <p:ext uri="{BB962C8B-B14F-4D97-AF65-F5344CB8AC3E}">
        <p14:creationId xmlns:p14="http://schemas.microsoft.com/office/powerpoint/2010/main" val="589842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8813" y="120650"/>
            <a:ext cx="5538787" cy="3116263"/>
          </a:xfrm>
        </p:spPr>
      </p:sp>
      <p:sp>
        <p:nvSpPr>
          <p:cNvPr id="4" name="Slide Number Placeholder 3"/>
          <p:cNvSpPr>
            <a:spLocks noGrp="1"/>
          </p:cNvSpPr>
          <p:nvPr>
            <p:ph type="sldNum" sz="quarter" idx="10"/>
          </p:nvPr>
        </p:nvSpPr>
        <p:spPr/>
        <p:txBody>
          <a:bodyPr/>
          <a:lstStyle/>
          <a:p>
            <a:fld id="{50487F27-F4AC-478C-A07B-A71CA0B86259}" type="slidenum">
              <a:rPr lang="en-US" smtClean="0"/>
              <a:pPr/>
              <a:t>10</a:t>
            </a:fld>
            <a:endParaRPr lang="en-US"/>
          </a:p>
        </p:txBody>
      </p:sp>
      <p:sp>
        <p:nvSpPr>
          <p:cNvPr id="6" name="Notes Placeholder 5">
            <a:extLst>
              <a:ext uri="{FF2B5EF4-FFF2-40B4-BE49-F238E27FC236}">
                <a16:creationId xmlns:a16="http://schemas.microsoft.com/office/drawing/2014/main" id="{00C50384-6260-4AB3-BBDD-C6DD5CD14AF0}"/>
              </a:ext>
            </a:extLst>
          </p:cNvPr>
          <p:cNvSpPr>
            <a:spLocks noGrp="1"/>
          </p:cNvSpPr>
          <p:nvPr>
            <p:ph type="body" sz="quarter" idx="3"/>
          </p:nvPr>
        </p:nvSpPr>
        <p:spPr>
          <a:xfrm>
            <a:off x="227833" y="3538539"/>
            <a:ext cx="6400745" cy="5424204"/>
          </a:xfrm>
        </p:spPr>
        <p:txBody>
          <a:bodyPr/>
          <a:lstStyle/>
          <a:p>
            <a:pPr marL="0" indent="0" eaLnBrk="0" fontAlgn="base" hangingPunct="0">
              <a:lnSpc>
                <a:spcPct val="90000"/>
              </a:lnSpc>
              <a:spcBef>
                <a:spcPts val="381"/>
              </a:spcBef>
              <a:spcAft>
                <a:spcPct val="0"/>
              </a:spcAft>
              <a:buClrTx/>
              <a:buSzTx/>
              <a:buNone/>
            </a:pPr>
            <a:r>
              <a:rPr lang="en-US" b="1" dirty="0">
                <a:solidFill>
                  <a:srgbClr val="000000"/>
                </a:solidFill>
                <a:latin typeface="+mj-lt"/>
                <a:ea typeface="ＭＳ Ｐゴシック"/>
                <a:cs typeface="Arial" panose="020B0604020202020204" pitchFamily="34" charset="0"/>
              </a:rPr>
              <a:t>Key points:</a:t>
            </a:r>
          </a:p>
          <a:p>
            <a:pPr eaLnBrk="0" fontAlgn="base" hangingPunct="0">
              <a:lnSpc>
                <a:spcPct val="90000"/>
              </a:lnSpc>
              <a:spcBef>
                <a:spcPts val="381"/>
              </a:spcBef>
              <a:spcAft>
                <a:spcPct val="0"/>
              </a:spcAft>
              <a:buClrTx/>
              <a:buSzTx/>
            </a:pPr>
            <a:r>
              <a:rPr lang="en-US" sz="900" dirty="0">
                <a:latin typeface="+mj-lt"/>
              </a:rPr>
              <a:t>ALIZE was a Phase </a:t>
            </a:r>
            <a:r>
              <a:rPr lang="en-US" sz="900" dirty="0" err="1">
                <a:latin typeface="+mj-lt"/>
              </a:rPr>
              <a:t>IIIb</a:t>
            </a:r>
            <a:r>
              <a:rPr lang="en-US" sz="900" dirty="0">
                <a:latin typeface="+mj-lt"/>
              </a:rPr>
              <a:t> randomized, double-blind, parallel-group, placebo-controlled trial of patients aged 12-21 years receiving medium- to high-dosage ICS/LABA (N=103)</a:t>
            </a:r>
            <a:endParaRPr lang="en-US" sz="900" b="1" dirty="0">
              <a:solidFill>
                <a:srgbClr val="000000"/>
              </a:solidFill>
              <a:latin typeface="+mj-lt"/>
              <a:ea typeface="ＭＳ Ｐゴシック"/>
              <a:cs typeface="Arial" panose="020B0604020202020204" pitchFamily="34" charset="0"/>
            </a:endParaRPr>
          </a:p>
          <a:p>
            <a:pPr marL="176652" indent="-176652" eaLnBrk="0" fontAlgn="base" hangingPunct="0">
              <a:lnSpc>
                <a:spcPct val="90000"/>
              </a:lnSpc>
              <a:spcBef>
                <a:spcPts val="381"/>
              </a:spcBef>
              <a:spcAft>
                <a:spcPct val="0"/>
              </a:spcAft>
              <a:buClrTx/>
              <a:buSzTx/>
            </a:pPr>
            <a:r>
              <a:rPr lang="en-US" sz="900" dirty="0">
                <a:solidFill>
                  <a:srgbClr val="000000"/>
                </a:solidFill>
                <a:latin typeface="+mj-lt"/>
                <a:ea typeface="ＭＳ Ｐゴシック"/>
                <a:cs typeface="Arial" panose="020B0604020202020204" pitchFamily="34" charset="0"/>
              </a:rPr>
              <a:t>This study evaluated whether benralizumab, which depletes eosinophils, might interfere with the influenza vaccine antibody response in adolescents and young adults with moderate to severe asthma</a:t>
            </a:r>
            <a:endParaRPr lang="en-US" sz="900" baseline="30000" dirty="0">
              <a:solidFill>
                <a:srgbClr val="000000"/>
              </a:solidFill>
              <a:latin typeface="+mj-lt"/>
              <a:ea typeface="ＭＳ Ｐゴシック"/>
              <a:cs typeface="Arial" panose="020B0604020202020204" pitchFamily="34" charset="0"/>
            </a:endParaRPr>
          </a:p>
          <a:p>
            <a:pPr marL="353306" lvl="1" eaLnBrk="0" fontAlgn="base" hangingPunct="0">
              <a:spcBef>
                <a:spcPts val="381"/>
              </a:spcBef>
              <a:spcAft>
                <a:spcPct val="0"/>
              </a:spcAft>
              <a:buClrTx/>
            </a:pPr>
            <a:r>
              <a:rPr lang="en-US" sz="900" dirty="0">
                <a:solidFill>
                  <a:srgbClr val="000000"/>
                </a:solidFill>
                <a:latin typeface="+mj-lt"/>
                <a:ea typeface="ＭＳ Ｐゴシック"/>
                <a:cs typeface="Arial" panose="020B0604020202020204" pitchFamily="34" charset="0"/>
              </a:rPr>
              <a:t>There was no effect on antibody response to influenza vaccination in patients who also received benralizumab compared to placebo</a:t>
            </a:r>
            <a:endParaRPr lang="en-US" sz="900" baseline="30000" dirty="0">
              <a:solidFill>
                <a:srgbClr val="000000"/>
              </a:solidFill>
              <a:latin typeface="+mj-lt"/>
              <a:ea typeface="ＭＳ Ｐゴシック"/>
              <a:cs typeface="Arial" panose="020B0604020202020204" pitchFamily="34" charset="0"/>
            </a:endParaRPr>
          </a:p>
          <a:p>
            <a:pPr marL="594933" lvl="2" eaLnBrk="0" fontAlgn="base" hangingPunct="0">
              <a:spcBef>
                <a:spcPts val="381"/>
              </a:spcBef>
              <a:spcAft>
                <a:spcPct val="0"/>
              </a:spcAft>
              <a:buClrTx/>
            </a:pPr>
            <a:r>
              <a:rPr lang="en-US" sz="900" dirty="0">
                <a:solidFill>
                  <a:srgbClr val="000000"/>
                </a:solidFill>
                <a:latin typeface="+mj-lt"/>
                <a:ea typeface="ＭＳ Ｐゴシック"/>
                <a:cs typeface="Arial" panose="020B0604020202020204" pitchFamily="34" charset="0"/>
              </a:rPr>
              <a:t>Post-dose, strain-specific HAI and MN antibody GMFRs at Week 12 showed no consistent differences in patients receiving benralizumab compared to placebo</a:t>
            </a:r>
          </a:p>
          <a:p>
            <a:pPr marL="594933" lvl="2" eaLnBrk="0" fontAlgn="base" hangingPunct="0">
              <a:spcBef>
                <a:spcPts val="381"/>
              </a:spcBef>
              <a:spcAft>
                <a:spcPct val="0"/>
              </a:spcAft>
              <a:buClrTx/>
            </a:pPr>
            <a:r>
              <a:rPr lang="en-US" sz="900" dirty="0">
                <a:solidFill>
                  <a:srgbClr val="000000"/>
                </a:solidFill>
                <a:latin typeface="+mj-lt"/>
                <a:ea typeface="ＭＳ Ｐゴシック"/>
                <a:cs typeface="Arial" panose="020B0604020202020204" pitchFamily="34" charset="0"/>
              </a:rPr>
              <a:t>Increases in HAI and MN antibody titers ≥4-fold were similar in the benralizumab and placebo groups from Week 8 to Week 12</a:t>
            </a:r>
          </a:p>
          <a:p>
            <a:pPr marL="594933" lvl="2" eaLnBrk="0" fontAlgn="base" hangingPunct="0">
              <a:spcBef>
                <a:spcPts val="381"/>
              </a:spcBef>
              <a:spcAft>
                <a:spcPct val="0"/>
              </a:spcAft>
              <a:buClrTx/>
            </a:pPr>
            <a:r>
              <a:rPr lang="en-US" sz="900" dirty="0">
                <a:solidFill>
                  <a:srgbClr val="000000"/>
                </a:solidFill>
                <a:latin typeface="+mj-lt"/>
                <a:ea typeface="ＭＳ Ｐゴシック"/>
                <a:cs typeface="Arial" panose="020B0604020202020204" pitchFamily="34" charset="0"/>
              </a:rPr>
              <a:t>HAI antibody titers ≥320 at Week 2 were higher for influenza A strains compared to B strains in both groups</a:t>
            </a:r>
          </a:p>
          <a:p>
            <a:pPr marL="353306" lvl="1" eaLnBrk="0" fontAlgn="base" hangingPunct="0">
              <a:spcBef>
                <a:spcPts val="381"/>
              </a:spcBef>
              <a:spcAft>
                <a:spcPct val="0"/>
              </a:spcAft>
              <a:buClrTx/>
            </a:pPr>
            <a:r>
              <a:rPr lang="en-US" sz="900" dirty="0">
                <a:solidFill>
                  <a:srgbClr val="000000"/>
                </a:solidFill>
                <a:latin typeface="+mj-lt"/>
                <a:ea typeface="ＭＳ Ｐゴシック"/>
                <a:cs typeface="Arial" panose="020B0604020202020204" pitchFamily="34" charset="0"/>
              </a:rPr>
              <a:t>Improvement in ACQ-6 scores was observed in both groups</a:t>
            </a:r>
          </a:p>
          <a:p>
            <a:pPr marL="353306" lvl="1" indent="-175856" defTabSz="937900" eaLnBrk="0" fontAlgn="base" hangingPunct="0">
              <a:spcBef>
                <a:spcPts val="381"/>
              </a:spcBef>
              <a:spcAft>
                <a:spcPct val="0"/>
              </a:spcAft>
              <a:buClrTx/>
              <a:defRPr/>
            </a:pPr>
            <a:r>
              <a:rPr lang="en-US" sz="900" dirty="0"/>
              <a:t>There was a similar occurrence of AEs in the benralizumab and placebo groups (43.1% and 44.2%; respectively).</a:t>
            </a:r>
            <a:r>
              <a:rPr lang="en-US" sz="900" dirty="0">
                <a:solidFill>
                  <a:srgbClr val="000000"/>
                </a:solidFill>
                <a:latin typeface="+mj-lt"/>
                <a:ea typeface="ＭＳ Ｐゴシック"/>
                <a:cs typeface="Arial" panose="020B0604020202020204" pitchFamily="34" charset="0"/>
              </a:rPr>
              <a:t> </a:t>
            </a:r>
          </a:p>
          <a:p>
            <a:pPr marL="353306" lvl="1" eaLnBrk="0" fontAlgn="base" hangingPunct="0">
              <a:spcBef>
                <a:spcPts val="381"/>
              </a:spcBef>
              <a:spcAft>
                <a:spcPct val="0"/>
              </a:spcAft>
              <a:buClrTx/>
            </a:pPr>
            <a:endParaRPr lang="en-US" dirty="0">
              <a:solidFill>
                <a:srgbClr val="000000"/>
              </a:solidFill>
              <a:latin typeface="+mj-lt"/>
              <a:ea typeface="ＭＳ Ｐゴシック"/>
              <a:cs typeface="Arial" panose="020B0604020202020204" pitchFamily="34" charset="0"/>
            </a:endParaRPr>
          </a:p>
          <a:p>
            <a:pPr marL="177450" lvl="1" indent="0" eaLnBrk="0" fontAlgn="base" hangingPunct="0">
              <a:spcBef>
                <a:spcPts val="308"/>
              </a:spcBef>
              <a:spcAft>
                <a:spcPct val="0"/>
              </a:spcAft>
              <a:buClrTx/>
              <a:buNone/>
            </a:pPr>
            <a:r>
              <a:rPr lang="en-US" b="1" dirty="0">
                <a:solidFill>
                  <a:srgbClr val="000000"/>
                </a:solidFill>
                <a:ea typeface="ＭＳ Ｐゴシック"/>
                <a:cs typeface="Arial" panose="020B0604020202020204" pitchFamily="34" charset="0"/>
              </a:rPr>
              <a:t>ALIZE Study Design:</a:t>
            </a:r>
          </a:p>
          <a:p>
            <a:pPr marL="353306" lvl="1" eaLnBrk="0" fontAlgn="base" hangingPunct="0">
              <a:spcBef>
                <a:spcPts val="308"/>
              </a:spcBef>
              <a:spcAft>
                <a:spcPct val="0"/>
              </a:spcAft>
              <a:buClrTx/>
            </a:pPr>
            <a:r>
              <a:rPr lang="en-US" sz="900" dirty="0"/>
              <a:t>Phase </a:t>
            </a:r>
            <a:r>
              <a:rPr lang="en-US" sz="900" dirty="0" err="1"/>
              <a:t>IIIb</a:t>
            </a:r>
            <a:r>
              <a:rPr lang="en-US" sz="900" dirty="0"/>
              <a:t>, randomized, double-blind, placebo-controlled trial of patients aged 12-21 years with uncontrolled asthma receiving treatment with medium-to-high dosage inhaled corticosteroids/long-acting β2 agonists. Uncontrolled asthma was defined as one or more of the following: Asthma Control Questionnaire 6 score ≥1.5, peak expiratory flow of 60-80% predicted, ≥1 exacerbation requiring oral corticosteroids in the previous year, and/or persistent symptoms in the previous 2-4 weeks. </a:t>
            </a:r>
          </a:p>
          <a:p>
            <a:pPr marL="353306" lvl="1" eaLnBrk="0" fontAlgn="base" hangingPunct="0">
              <a:spcBef>
                <a:spcPts val="308"/>
              </a:spcBef>
              <a:spcAft>
                <a:spcPct val="0"/>
              </a:spcAft>
              <a:buClrTx/>
            </a:pPr>
            <a:r>
              <a:rPr lang="en-US" sz="900" dirty="0"/>
              <a:t>Patients were randomized to treatment with benralizumab 30 mg subcutaneously every 4 weeks for three doses (n=51) or placebo (n=52). Patients also received one dose of quadrivalent influenza vaccine intramuscularly at Week 8. </a:t>
            </a:r>
          </a:p>
          <a:p>
            <a:pPr marL="353306" lvl="1" eaLnBrk="0" fontAlgn="base" hangingPunct="0">
              <a:spcBef>
                <a:spcPts val="308"/>
              </a:spcBef>
              <a:spcAft>
                <a:spcPct val="0"/>
              </a:spcAft>
              <a:buClrTx/>
            </a:pPr>
            <a:r>
              <a:rPr lang="en-US" sz="900" dirty="0"/>
              <a:t>The primary outcome, effect on the humoral immune response following seasonal influenza virus vaccination, was assessed by post-dose, strain-specific hemagglutination inhibition (HAI) antibody geometric mean fold rises (GMFRs) from Week 8 to Week 12; post-dose, strain-specific HAI antibody geometric mean titers (GMTs) at Week 12; percentage of patients experiencing a post-dose, strain-specific HAI antibody response at Week 12 (defined as a ≥4-fold rise in HAI antibody titer from Week 8 to Week 12); and percentage of patients with a post-dose, strain-specific HAI antibody titer ≥40 at Week 12. </a:t>
            </a:r>
          </a:p>
          <a:p>
            <a:pPr marL="0" lvl="1" indent="0" eaLnBrk="0" fontAlgn="base" hangingPunct="0">
              <a:lnSpc>
                <a:spcPct val="100000"/>
              </a:lnSpc>
              <a:spcBef>
                <a:spcPts val="0"/>
              </a:spcBef>
              <a:spcAft>
                <a:spcPct val="0"/>
              </a:spcAft>
              <a:buClrTx/>
              <a:buNone/>
            </a:pPr>
            <a:endParaRPr lang="en-US" b="1" dirty="0">
              <a:solidFill>
                <a:srgbClr val="000000"/>
              </a:solidFill>
              <a:latin typeface="+mj-lt"/>
              <a:ea typeface="ＭＳ Ｐゴシック"/>
              <a:cs typeface="Arial" panose="020B0604020202020204" pitchFamily="34" charset="0"/>
            </a:endParaRPr>
          </a:p>
          <a:p>
            <a:pPr marL="0" lvl="1" indent="0" eaLnBrk="0" fontAlgn="base" hangingPunct="0">
              <a:lnSpc>
                <a:spcPct val="100000"/>
              </a:lnSpc>
              <a:spcBef>
                <a:spcPts val="0"/>
              </a:spcBef>
              <a:spcAft>
                <a:spcPct val="0"/>
              </a:spcAft>
              <a:buClrTx/>
              <a:buNone/>
            </a:pPr>
            <a:r>
              <a:rPr lang="en-US" b="1" dirty="0">
                <a:solidFill>
                  <a:srgbClr val="000000"/>
                </a:solidFill>
                <a:latin typeface="+mj-lt"/>
                <a:ea typeface="ＭＳ Ｐゴシック"/>
                <a:cs typeface="Arial" panose="020B0604020202020204" pitchFamily="34" charset="0"/>
              </a:rPr>
              <a:t>Reference:</a:t>
            </a:r>
          </a:p>
          <a:p>
            <a:pPr marL="0" indent="0" eaLnBrk="0" fontAlgn="base" hangingPunct="0">
              <a:spcBef>
                <a:spcPts val="0"/>
              </a:spcBef>
              <a:spcAft>
                <a:spcPct val="0"/>
              </a:spcAft>
              <a:buClrTx/>
              <a:buSzTx/>
              <a:buNone/>
            </a:pPr>
            <a:r>
              <a:rPr lang="en-US" sz="900" dirty="0">
                <a:solidFill>
                  <a:srgbClr val="000000"/>
                </a:solidFill>
                <a:latin typeface="+mj-lt"/>
                <a:ea typeface="ＭＳ Ｐゴシック"/>
                <a:cs typeface="Arial" panose="020B0604020202020204" pitchFamily="34" charset="0"/>
              </a:rPr>
              <a:t>Zeitlin PL, Leong M, Cole J, et al. Benralizumab does not impair antibody response to seasonal influenza vaccination in adolescent and young adult patients with moderate to severe asthma: results from the Phase </a:t>
            </a:r>
            <a:r>
              <a:rPr lang="en-US" sz="900" dirty="0" err="1">
                <a:solidFill>
                  <a:srgbClr val="000000"/>
                </a:solidFill>
                <a:latin typeface="+mj-lt"/>
                <a:ea typeface="ＭＳ Ｐゴシック"/>
                <a:cs typeface="Arial" panose="020B0604020202020204" pitchFamily="34" charset="0"/>
              </a:rPr>
              <a:t>IIIb</a:t>
            </a:r>
            <a:r>
              <a:rPr lang="en-US" sz="900" dirty="0">
                <a:solidFill>
                  <a:srgbClr val="000000"/>
                </a:solidFill>
                <a:latin typeface="+mj-lt"/>
                <a:ea typeface="ＭＳ Ｐゴシック"/>
                <a:cs typeface="Arial" panose="020B0604020202020204" pitchFamily="34" charset="0"/>
              </a:rPr>
              <a:t> ALIZE trial. </a:t>
            </a:r>
            <a:r>
              <a:rPr lang="en-US" sz="900" i="1" dirty="0">
                <a:solidFill>
                  <a:srgbClr val="000000"/>
                </a:solidFill>
                <a:latin typeface="+mj-lt"/>
                <a:ea typeface="ＭＳ Ｐゴシック"/>
                <a:cs typeface="Arial" panose="020B0604020202020204" pitchFamily="34" charset="0"/>
              </a:rPr>
              <a:t>J Asthma Allergy</a:t>
            </a:r>
            <a:r>
              <a:rPr lang="en-US" sz="900" dirty="0">
                <a:solidFill>
                  <a:srgbClr val="000000"/>
                </a:solidFill>
                <a:latin typeface="+mj-lt"/>
                <a:ea typeface="ＭＳ Ｐゴシック"/>
                <a:cs typeface="Arial" panose="020B0604020202020204" pitchFamily="34" charset="0"/>
              </a:rPr>
              <a:t>. 2018;11:181-192. </a:t>
            </a:r>
          </a:p>
        </p:txBody>
      </p:sp>
    </p:spTree>
    <p:extLst>
      <p:ext uri="{BB962C8B-B14F-4D97-AF65-F5344CB8AC3E}">
        <p14:creationId xmlns:p14="http://schemas.microsoft.com/office/powerpoint/2010/main" val="309806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6113" y="373063"/>
            <a:ext cx="5565775" cy="3130550"/>
          </a:xfrm>
        </p:spPr>
      </p:sp>
      <p:sp>
        <p:nvSpPr>
          <p:cNvPr id="4" name="Slide Number Placeholder 3"/>
          <p:cNvSpPr>
            <a:spLocks noGrp="1"/>
          </p:cNvSpPr>
          <p:nvPr>
            <p:ph type="sldNum" sz="quarter" idx="10"/>
          </p:nvPr>
        </p:nvSpPr>
        <p:spPr/>
        <p:txBody>
          <a:bodyPr/>
          <a:lstStyle/>
          <a:p>
            <a:fld id="{50487F27-F4AC-478C-A07B-A71CA0B86259}" type="slidenum">
              <a:rPr lang="en-US" smtClean="0"/>
              <a:pPr/>
              <a:t>11</a:t>
            </a:fld>
            <a:endParaRPr lang="en-US"/>
          </a:p>
        </p:txBody>
      </p:sp>
      <p:sp>
        <p:nvSpPr>
          <p:cNvPr id="6" name="Notes Placeholder 5">
            <a:extLst>
              <a:ext uri="{FF2B5EF4-FFF2-40B4-BE49-F238E27FC236}">
                <a16:creationId xmlns:a16="http://schemas.microsoft.com/office/drawing/2014/main" id="{48DDA778-4328-4162-954E-3273309B12FF}"/>
              </a:ext>
            </a:extLst>
          </p:cNvPr>
          <p:cNvSpPr>
            <a:spLocks noGrp="1"/>
          </p:cNvSpPr>
          <p:nvPr>
            <p:ph type="body" sz="quarter" idx="3"/>
          </p:nvPr>
        </p:nvSpPr>
        <p:spPr>
          <a:xfrm>
            <a:off x="427734" y="3696896"/>
            <a:ext cx="6002532" cy="4382233"/>
          </a:xfrm>
        </p:spPr>
        <p:txBody>
          <a:bodyPr/>
          <a:lstStyle/>
          <a:p>
            <a:pPr marL="0" indent="0" eaLnBrk="0" fontAlgn="base" hangingPunct="0">
              <a:lnSpc>
                <a:spcPct val="90000"/>
              </a:lnSpc>
              <a:spcBef>
                <a:spcPts val="381"/>
              </a:spcBef>
              <a:spcAft>
                <a:spcPct val="0"/>
              </a:spcAft>
              <a:buClrTx/>
              <a:buSzTx/>
              <a:buNone/>
            </a:pPr>
            <a:r>
              <a:rPr lang="en-US" sz="900" b="1" dirty="0">
                <a:solidFill>
                  <a:srgbClr val="000000"/>
                </a:solidFill>
                <a:latin typeface="+mj-lt"/>
                <a:ea typeface="ＭＳ Ｐゴシック"/>
                <a:cs typeface="Arial" panose="020B0604020202020204" pitchFamily="34" charset="0"/>
              </a:rPr>
              <a:t>Key points:</a:t>
            </a:r>
          </a:p>
          <a:p>
            <a:pPr marL="176652" indent="-176652" eaLnBrk="0" fontAlgn="base" hangingPunct="0">
              <a:lnSpc>
                <a:spcPct val="90000"/>
              </a:lnSpc>
              <a:spcBef>
                <a:spcPts val="205"/>
              </a:spcBef>
              <a:spcAft>
                <a:spcPct val="0"/>
              </a:spcAft>
              <a:buClrTx/>
              <a:buSzTx/>
            </a:pPr>
            <a:r>
              <a:rPr lang="en-US" sz="900" dirty="0">
                <a:solidFill>
                  <a:srgbClr val="000000"/>
                </a:solidFill>
                <a:latin typeface="+mj-lt"/>
                <a:ea typeface="ＭＳ Ｐゴシック"/>
                <a:cs typeface="Arial" panose="020B0604020202020204" pitchFamily="34" charset="0"/>
              </a:rPr>
              <a:t>What we do know in mice:</a:t>
            </a:r>
            <a:endParaRPr lang="en-US" sz="900" baseline="30000" dirty="0">
              <a:solidFill>
                <a:srgbClr val="000000"/>
              </a:solidFill>
              <a:latin typeface="+mj-lt"/>
              <a:ea typeface="ＭＳ Ｐゴシック"/>
              <a:cs typeface="Arial" panose="020B0604020202020204" pitchFamily="34" charset="0"/>
            </a:endParaRPr>
          </a:p>
          <a:p>
            <a:pPr marL="418279" lvl="2" indent="-176652" eaLnBrk="0" fontAlgn="base" hangingPunct="0">
              <a:spcBef>
                <a:spcPts val="205"/>
              </a:spcBef>
              <a:spcAft>
                <a:spcPct val="0"/>
              </a:spcAft>
              <a:buClrTx/>
            </a:pPr>
            <a:r>
              <a:rPr lang="en-US" sz="900" dirty="0">
                <a:solidFill>
                  <a:srgbClr val="000000"/>
                </a:solidFill>
                <a:latin typeface="+mj-lt"/>
              </a:rPr>
              <a:t>Inflammatory and resident lung eosinophils are distinct, terminally differentiated subsets</a:t>
            </a:r>
            <a:r>
              <a:rPr lang="en-US" sz="900" baseline="30000" dirty="0">
                <a:solidFill>
                  <a:srgbClr val="000000"/>
                </a:solidFill>
                <a:latin typeface="+mj-lt"/>
              </a:rPr>
              <a:t>1</a:t>
            </a:r>
          </a:p>
          <a:p>
            <a:pPr marL="418279" lvl="2" indent="-176652" eaLnBrk="0" fontAlgn="base" hangingPunct="0">
              <a:spcBef>
                <a:spcPts val="205"/>
              </a:spcBef>
              <a:spcAft>
                <a:spcPct val="0"/>
              </a:spcAft>
              <a:buClrTx/>
            </a:pPr>
            <a:r>
              <a:rPr lang="en-US" sz="900" dirty="0">
                <a:solidFill>
                  <a:srgbClr val="000000"/>
                </a:solidFill>
                <a:latin typeface="+mj-lt"/>
              </a:rPr>
              <a:t>Inflammatory lung eosinophils have a p</a:t>
            </a:r>
            <a:r>
              <a:rPr lang="en-US" sz="900" dirty="0">
                <a:latin typeface="+mj-lt"/>
              </a:rPr>
              <a:t>roinflammatory role whereas resident eosinophils have an immunoregulatory/ homeostasis role</a:t>
            </a:r>
            <a:r>
              <a:rPr lang="en-US" sz="900" baseline="30000" dirty="0">
                <a:latin typeface="+mj-lt"/>
              </a:rPr>
              <a:t>1</a:t>
            </a:r>
          </a:p>
          <a:p>
            <a:pPr marL="418279" lvl="2" indent="-176652" eaLnBrk="0" fontAlgn="base" hangingPunct="0">
              <a:spcBef>
                <a:spcPts val="205"/>
              </a:spcBef>
              <a:spcAft>
                <a:spcPct val="0"/>
              </a:spcAft>
              <a:buClrTx/>
            </a:pPr>
            <a:r>
              <a:rPr lang="en-US" sz="900" dirty="0">
                <a:latin typeface="+mj-lt"/>
              </a:rPr>
              <a:t>Induced allergy/presence of IL-5 results in significant recruitment of inflammatory eosinophils but has no impact on resident eosinophils</a:t>
            </a:r>
            <a:r>
              <a:rPr lang="en-US" sz="900" baseline="30000" dirty="0">
                <a:latin typeface="+mj-lt"/>
              </a:rPr>
              <a:t>1</a:t>
            </a:r>
          </a:p>
          <a:p>
            <a:pPr marL="418279" lvl="2" indent="-176652" eaLnBrk="0" fontAlgn="base" hangingPunct="0">
              <a:spcBef>
                <a:spcPts val="205"/>
              </a:spcBef>
              <a:spcAft>
                <a:spcPct val="0"/>
              </a:spcAft>
              <a:buClrTx/>
            </a:pPr>
            <a:r>
              <a:rPr lang="en-US" sz="900" dirty="0">
                <a:latin typeface="+mj-lt"/>
              </a:rPr>
              <a:t>Exposure to </a:t>
            </a:r>
            <a:r>
              <a:rPr lang="en-US" sz="900" dirty="0">
                <a:latin typeface="+mj-lt"/>
                <a:sym typeface="Symbol" panose="05050102010706020507" pitchFamily="18" charset="2"/>
              </a:rPr>
              <a:t></a:t>
            </a:r>
            <a:r>
              <a:rPr lang="en-US" sz="900" dirty="0">
                <a:latin typeface="+mj-lt"/>
              </a:rPr>
              <a:t>-IL-5 significantly decreases inflammatory eosinophils but has no impact on resident eosinophils</a:t>
            </a:r>
            <a:r>
              <a:rPr lang="en-US" sz="900" baseline="30000" dirty="0">
                <a:latin typeface="+mj-lt"/>
              </a:rPr>
              <a:t>1</a:t>
            </a:r>
          </a:p>
          <a:p>
            <a:pPr marL="418279" lvl="2" indent="-176652" eaLnBrk="0" fontAlgn="base" hangingPunct="0">
              <a:spcBef>
                <a:spcPts val="205"/>
              </a:spcBef>
              <a:spcAft>
                <a:spcPct val="0"/>
              </a:spcAft>
              <a:buClrTx/>
            </a:pPr>
            <a:r>
              <a:rPr lang="en-US" sz="900" dirty="0">
                <a:latin typeface="+mj-lt"/>
              </a:rPr>
              <a:t>Data suggest that the eosinophil does not play a critical role in maintenance of well-being of mammals</a:t>
            </a:r>
            <a:r>
              <a:rPr lang="en-US" sz="900" baseline="30000" dirty="0">
                <a:latin typeface="+mj-lt"/>
              </a:rPr>
              <a:t>2</a:t>
            </a:r>
          </a:p>
          <a:p>
            <a:pPr marL="176652" indent="-176652" eaLnBrk="0" fontAlgn="base" hangingPunct="0">
              <a:lnSpc>
                <a:spcPct val="90000"/>
              </a:lnSpc>
              <a:spcBef>
                <a:spcPts val="205"/>
              </a:spcBef>
              <a:spcAft>
                <a:spcPct val="0"/>
              </a:spcAft>
              <a:buClrTx/>
              <a:buSzTx/>
            </a:pPr>
            <a:r>
              <a:rPr lang="en-US" sz="900" dirty="0">
                <a:latin typeface="+mj-lt"/>
              </a:rPr>
              <a:t>What we do know in humans:</a:t>
            </a:r>
          </a:p>
          <a:p>
            <a:pPr marL="418279" lvl="2" indent="-176652" eaLnBrk="0" fontAlgn="base" hangingPunct="0">
              <a:spcBef>
                <a:spcPts val="205"/>
              </a:spcBef>
              <a:spcAft>
                <a:spcPct val="0"/>
              </a:spcAft>
              <a:buClrTx/>
            </a:pPr>
            <a:r>
              <a:rPr lang="en-US" sz="900" dirty="0">
                <a:latin typeface="+mj-lt"/>
              </a:rPr>
              <a:t>Lung resident eosinophils have not been functionally characterized in humans; however, evidence may support the existence of positionally and phenotypically distinct subsets of lung eosinophils</a:t>
            </a:r>
            <a:r>
              <a:rPr lang="en-US" sz="900" baseline="30000" dirty="0">
                <a:latin typeface="+mj-lt"/>
              </a:rPr>
              <a:t>1,3</a:t>
            </a:r>
          </a:p>
          <a:p>
            <a:pPr marL="418279" lvl="2" indent="-176652" eaLnBrk="0" fontAlgn="base" hangingPunct="0">
              <a:spcBef>
                <a:spcPts val="205"/>
              </a:spcBef>
              <a:spcAft>
                <a:spcPct val="0"/>
              </a:spcAft>
              <a:buClrTx/>
            </a:pPr>
            <a:r>
              <a:rPr lang="en-US" sz="900" dirty="0"/>
              <a:t>It is unclear whether the parenchymal eosinophils are resident eosinophils or inflammatory eosinophils in a different state of activation</a:t>
            </a:r>
            <a:r>
              <a:rPr lang="en-US" sz="900" baseline="30000" dirty="0"/>
              <a:t>1</a:t>
            </a:r>
            <a:endParaRPr lang="en-US" sz="900" baseline="30000" dirty="0">
              <a:latin typeface="+mj-lt"/>
            </a:endParaRPr>
          </a:p>
          <a:p>
            <a:pPr marL="418279" lvl="2" indent="-176652" eaLnBrk="0" fontAlgn="base" hangingPunct="0">
              <a:spcBef>
                <a:spcPts val="205"/>
              </a:spcBef>
              <a:spcAft>
                <a:spcPct val="0"/>
              </a:spcAft>
              <a:buClrTx/>
            </a:pPr>
            <a:r>
              <a:rPr lang="en-US" sz="900" dirty="0">
                <a:latin typeface="+mj-lt"/>
              </a:rPr>
              <a:t>Absence of eosinophils does not confer any clinically distinctive consequences beyond what can be explained by absence of other immune cells</a:t>
            </a:r>
            <a:r>
              <a:rPr lang="en-US" sz="900" baseline="30000" dirty="0">
                <a:latin typeface="+mj-lt"/>
              </a:rPr>
              <a:t>2</a:t>
            </a:r>
          </a:p>
          <a:p>
            <a:pPr marL="418279" lvl="2" indent="-176652" eaLnBrk="0" fontAlgn="base" hangingPunct="0">
              <a:spcBef>
                <a:spcPts val="205"/>
              </a:spcBef>
              <a:spcAft>
                <a:spcPct val="0"/>
              </a:spcAft>
              <a:buClrTx/>
            </a:pPr>
            <a:r>
              <a:rPr lang="en-US" sz="900" dirty="0">
                <a:latin typeface="+mj-lt"/>
              </a:rPr>
              <a:t>In the second year of benralizumab treatment, no new safety signals that might be associated with long-term depletion of eosinophils were observed</a:t>
            </a:r>
            <a:r>
              <a:rPr lang="en-US" sz="900" baseline="30000" dirty="0">
                <a:latin typeface="+mj-lt"/>
              </a:rPr>
              <a:t>4-7</a:t>
            </a:r>
          </a:p>
          <a:p>
            <a:pPr marL="0" lvl="2" indent="0" eaLnBrk="0" fontAlgn="base" hangingPunct="0">
              <a:spcBef>
                <a:spcPts val="265"/>
              </a:spcBef>
              <a:spcAft>
                <a:spcPct val="0"/>
              </a:spcAft>
              <a:buClrTx/>
              <a:buNone/>
            </a:pPr>
            <a:endParaRPr lang="en-US" sz="900" dirty="0">
              <a:latin typeface="+mj-lt"/>
            </a:endParaRPr>
          </a:p>
          <a:p>
            <a:pPr marL="0" lvl="1" indent="0" eaLnBrk="0" fontAlgn="base" hangingPunct="0">
              <a:lnSpc>
                <a:spcPct val="100000"/>
              </a:lnSpc>
              <a:spcBef>
                <a:spcPts val="0"/>
              </a:spcBef>
              <a:spcAft>
                <a:spcPct val="0"/>
              </a:spcAft>
              <a:buClrTx/>
              <a:buNone/>
            </a:pPr>
            <a:r>
              <a:rPr lang="en-US" sz="900" b="1" dirty="0">
                <a:solidFill>
                  <a:srgbClr val="000000"/>
                </a:solidFill>
                <a:latin typeface="+mj-lt"/>
                <a:ea typeface="ＭＳ Ｐゴシック"/>
                <a:cs typeface="Arial" panose="020B0604020202020204" pitchFamily="34" charset="0"/>
              </a:rPr>
              <a:t>References:</a:t>
            </a:r>
          </a:p>
          <a:p>
            <a:pPr marL="184576" lvl="1" indent="-184576" eaLnBrk="0" fontAlgn="base" hangingPunct="0">
              <a:lnSpc>
                <a:spcPct val="100000"/>
              </a:lnSpc>
              <a:spcBef>
                <a:spcPts val="0"/>
              </a:spcBef>
              <a:spcAft>
                <a:spcPct val="0"/>
              </a:spcAft>
              <a:buClrTx/>
              <a:buFont typeface="+mj-lt"/>
              <a:buAutoNum type="arabicPeriod"/>
            </a:pPr>
            <a:r>
              <a:rPr lang="en-US" sz="900" dirty="0" err="1">
                <a:solidFill>
                  <a:srgbClr val="000000"/>
                </a:solidFill>
              </a:rPr>
              <a:t>Mesnil</a:t>
            </a:r>
            <a:r>
              <a:rPr lang="en-US" sz="900" dirty="0">
                <a:solidFill>
                  <a:srgbClr val="000000"/>
                </a:solidFill>
              </a:rPr>
              <a:t> C, </a:t>
            </a:r>
            <a:r>
              <a:rPr lang="en-US" sz="900" dirty="0" err="1">
                <a:solidFill>
                  <a:srgbClr val="000000"/>
                </a:solidFill>
              </a:rPr>
              <a:t>Raulier</a:t>
            </a:r>
            <a:r>
              <a:rPr lang="en-US" sz="900" dirty="0">
                <a:solidFill>
                  <a:srgbClr val="000000"/>
                </a:solidFill>
              </a:rPr>
              <a:t> S, </a:t>
            </a:r>
            <a:r>
              <a:rPr lang="en-US" sz="900" dirty="0" err="1">
                <a:solidFill>
                  <a:srgbClr val="000000"/>
                </a:solidFill>
              </a:rPr>
              <a:t>Paulissen</a:t>
            </a:r>
            <a:r>
              <a:rPr lang="en-US" sz="900" dirty="0">
                <a:solidFill>
                  <a:srgbClr val="000000"/>
                </a:solidFill>
              </a:rPr>
              <a:t> G, et al. Lung-resident eosinophils represent a distinct regulatory eosinophil subset. </a:t>
            </a:r>
            <a:r>
              <a:rPr lang="en-US" sz="900" i="1" dirty="0">
                <a:solidFill>
                  <a:srgbClr val="000000"/>
                </a:solidFill>
              </a:rPr>
              <a:t>J Clin Invest</a:t>
            </a:r>
            <a:r>
              <a:rPr lang="en-US" sz="900" dirty="0">
                <a:solidFill>
                  <a:srgbClr val="000000"/>
                </a:solidFill>
              </a:rPr>
              <a:t>. 2016;126(9):3279-3295. </a:t>
            </a:r>
          </a:p>
          <a:p>
            <a:pPr marL="184576" lvl="1" indent="-184576" eaLnBrk="0" fontAlgn="base" hangingPunct="0">
              <a:lnSpc>
                <a:spcPct val="100000"/>
              </a:lnSpc>
              <a:spcBef>
                <a:spcPts val="0"/>
              </a:spcBef>
              <a:spcAft>
                <a:spcPct val="0"/>
              </a:spcAft>
              <a:buClrTx/>
              <a:buFont typeface="+mj-lt"/>
              <a:buAutoNum type="arabicPeriod"/>
            </a:pPr>
            <a:r>
              <a:rPr lang="en-US" sz="900" dirty="0" err="1">
                <a:latin typeface="+mj-lt"/>
              </a:rPr>
              <a:t>Gleich</a:t>
            </a:r>
            <a:r>
              <a:rPr lang="en-US" sz="900" dirty="0">
                <a:latin typeface="+mj-lt"/>
              </a:rPr>
              <a:t> GJ, </a:t>
            </a:r>
            <a:r>
              <a:rPr lang="en-US" sz="900" dirty="0" err="1">
                <a:latin typeface="+mj-lt"/>
              </a:rPr>
              <a:t>Klion</a:t>
            </a:r>
            <a:r>
              <a:rPr lang="en-US" sz="900" dirty="0">
                <a:latin typeface="+mj-lt"/>
              </a:rPr>
              <a:t> AD, Lee JJ, et al. The consequences of not having eosinophils. </a:t>
            </a:r>
            <a:r>
              <a:rPr lang="en-US" sz="900" i="1" dirty="0">
                <a:latin typeface="+mj-lt"/>
              </a:rPr>
              <a:t>Allergy</a:t>
            </a:r>
            <a:r>
              <a:rPr lang="en-US" sz="900" dirty="0">
                <a:latin typeface="+mj-lt"/>
              </a:rPr>
              <a:t>. 2013;68(7):829-835.</a:t>
            </a:r>
          </a:p>
          <a:p>
            <a:pPr marL="184576" lvl="1" indent="-184576" defTabSz="937900" eaLnBrk="0" fontAlgn="base" hangingPunct="0">
              <a:lnSpc>
                <a:spcPct val="100000"/>
              </a:lnSpc>
              <a:spcBef>
                <a:spcPts val="0"/>
              </a:spcBef>
              <a:spcAft>
                <a:spcPct val="0"/>
              </a:spcAft>
              <a:buClrTx/>
              <a:buFont typeface="+mj-lt"/>
              <a:buAutoNum type="arabicPeriod"/>
              <a:defRPr/>
            </a:pPr>
            <a:r>
              <a:rPr lang="en-US" sz="900" dirty="0" err="1">
                <a:solidFill>
                  <a:srgbClr val="000000"/>
                </a:solidFill>
              </a:rPr>
              <a:t>Klion</a:t>
            </a:r>
            <a:r>
              <a:rPr lang="en-US" sz="900" dirty="0">
                <a:solidFill>
                  <a:srgbClr val="000000"/>
                </a:solidFill>
              </a:rPr>
              <a:t> A. Recent advances in understanding eosinophil biology [version 1; referees: 2 approved]. </a:t>
            </a:r>
            <a:r>
              <a:rPr lang="en-US" sz="900" i="1" dirty="0">
                <a:solidFill>
                  <a:srgbClr val="000000"/>
                </a:solidFill>
              </a:rPr>
              <a:t>F1000 Research. </a:t>
            </a:r>
            <a:r>
              <a:rPr lang="en-US" sz="900" dirty="0">
                <a:solidFill>
                  <a:srgbClr val="000000"/>
                </a:solidFill>
              </a:rPr>
              <a:t>2017;6:(doi:10.12688/f1000research.11133.1).</a:t>
            </a:r>
            <a:endParaRPr lang="en-US" sz="900" dirty="0">
              <a:latin typeface="+mj-lt"/>
            </a:endParaRPr>
          </a:p>
          <a:p>
            <a:pPr marL="184576" lvl="1" indent="-184576" eaLnBrk="0" fontAlgn="base" hangingPunct="0">
              <a:lnSpc>
                <a:spcPct val="100000"/>
              </a:lnSpc>
              <a:spcBef>
                <a:spcPts val="0"/>
              </a:spcBef>
              <a:spcAft>
                <a:spcPct val="0"/>
              </a:spcAft>
              <a:buClrTx/>
              <a:buFont typeface="+mj-lt"/>
              <a:buAutoNum type="arabicPeriod"/>
            </a:pPr>
            <a:r>
              <a:rPr lang="en-US" sz="900" dirty="0">
                <a:latin typeface="+mj-lt"/>
              </a:rPr>
              <a:t>Bleecker ER, FitzGerald M, </a:t>
            </a:r>
            <a:r>
              <a:rPr lang="en-US" sz="900" dirty="0" err="1">
                <a:latin typeface="+mj-lt"/>
              </a:rPr>
              <a:t>Chanez</a:t>
            </a:r>
            <a:r>
              <a:rPr lang="en-US" sz="900" dirty="0">
                <a:latin typeface="+mj-lt"/>
              </a:rPr>
              <a:t> P, et al. Supplementary appendix. </a:t>
            </a:r>
            <a:r>
              <a:rPr lang="en-US" sz="900" i="1" dirty="0">
                <a:latin typeface="+mj-lt"/>
              </a:rPr>
              <a:t>Lancet</a:t>
            </a:r>
            <a:r>
              <a:rPr lang="en-US" sz="900" dirty="0">
                <a:latin typeface="+mj-lt"/>
              </a:rPr>
              <a:t>. 2016;388:2115-2127 </a:t>
            </a:r>
          </a:p>
          <a:p>
            <a:pPr marL="184576" lvl="1" indent="-184576" eaLnBrk="0" fontAlgn="base" hangingPunct="0">
              <a:lnSpc>
                <a:spcPct val="100000"/>
              </a:lnSpc>
              <a:spcBef>
                <a:spcPts val="0"/>
              </a:spcBef>
              <a:spcAft>
                <a:spcPct val="0"/>
              </a:spcAft>
              <a:buClrTx/>
              <a:buFont typeface="+mj-lt"/>
              <a:buAutoNum type="arabicPeriod"/>
            </a:pPr>
            <a:r>
              <a:rPr lang="en-US" sz="900" dirty="0">
                <a:latin typeface="+mj-lt"/>
              </a:rPr>
              <a:t>FitzGerald JM, Bleecker ER, Nair P, et al. Supplementary appendix. </a:t>
            </a:r>
            <a:r>
              <a:rPr lang="en-US" sz="900" i="1" dirty="0">
                <a:latin typeface="+mj-lt"/>
              </a:rPr>
              <a:t>Lancet</a:t>
            </a:r>
            <a:r>
              <a:rPr lang="en-US" sz="900" dirty="0">
                <a:latin typeface="+mj-lt"/>
              </a:rPr>
              <a:t>. 2016;388:2128-2141. </a:t>
            </a:r>
          </a:p>
          <a:p>
            <a:pPr marL="184576" lvl="1" indent="-184576" eaLnBrk="0" fontAlgn="base" hangingPunct="0">
              <a:lnSpc>
                <a:spcPct val="100000"/>
              </a:lnSpc>
              <a:spcBef>
                <a:spcPts val="0"/>
              </a:spcBef>
              <a:spcAft>
                <a:spcPct val="0"/>
              </a:spcAft>
              <a:buClrTx/>
              <a:buFont typeface="+mj-lt"/>
              <a:buAutoNum type="arabicPeriod"/>
            </a:pPr>
            <a:r>
              <a:rPr lang="en-US" sz="900" dirty="0">
                <a:latin typeface="+mj-lt"/>
              </a:rPr>
              <a:t>Nair P, Wenzel S, Rabe KF, et al. Supplementary appendix. </a:t>
            </a:r>
            <a:r>
              <a:rPr lang="en-US" sz="900" i="1" dirty="0">
                <a:latin typeface="+mj-lt"/>
              </a:rPr>
              <a:t>N </a:t>
            </a:r>
            <a:r>
              <a:rPr lang="en-US" sz="900" i="1" dirty="0" err="1">
                <a:latin typeface="+mj-lt"/>
              </a:rPr>
              <a:t>Engl</a:t>
            </a:r>
            <a:r>
              <a:rPr lang="en-US" sz="900" i="1" dirty="0">
                <a:latin typeface="+mj-lt"/>
              </a:rPr>
              <a:t> J Med</a:t>
            </a:r>
            <a:r>
              <a:rPr lang="en-US" sz="900" dirty="0">
                <a:latin typeface="+mj-lt"/>
              </a:rPr>
              <a:t>. 2017;376(25):2448-2458. </a:t>
            </a:r>
          </a:p>
          <a:p>
            <a:pPr marL="184576" lvl="1" indent="-184576" eaLnBrk="0" fontAlgn="base" hangingPunct="0">
              <a:lnSpc>
                <a:spcPct val="100000"/>
              </a:lnSpc>
              <a:spcBef>
                <a:spcPts val="0"/>
              </a:spcBef>
              <a:spcAft>
                <a:spcPct val="0"/>
              </a:spcAft>
              <a:buClrTx/>
              <a:buFont typeface="+mj-lt"/>
              <a:buAutoNum type="arabicPeriod"/>
            </a:pPr>
            <a:r>
              <a:rPr lang="en-US" sz="900" dirty="0" err="1">
                <a:latin typeface="+mj-lt"/>
              </a:rPr>
              <a:t>Busse</a:t>
            </a:r>
            <a:r>
              <a:rPr lang="en-US" sz="900" dirty="0">
                <a:latin typeface="+mj-lt"/>
              </a:rPr>
              <a:t> WW, </a:t>
            </a:r>
            <a:r>
              <a:rPr lang="en-US" sz="900" dirty="0"/>
              <a:t>Bleeker ER, FitzGerald JM, </a:t>
            </a:r>
            <a:r>
              <a:rPr lang="en-US" sz="900" dirty="0">
                <a:latin typeface="+mj-lt"/>
              </a:rPr>
              <a:t>et al. Supplementary appendix. </a:t>
            </a:r>
            <a:r>
              <a:rPr lang="en-US" sz="900" i="1" dirty="0">
                <a:latin typeface="+mj-lt"/>
              </a:rPr>
              <a:t>Lancet Respir Med</a:t>
            </a:r>
            <a:r>
              <a:rPr lang="en-US" sz="900" dirty="0">
                <a:latin typeface="+mj-lt"/>
              </a:rPr>
              <a:t>. 2018;7:46-59.</a:t>
            </a:r>
          </a:p>
        </p:txBody>
      </p:sp>
    </p:spTree>
    <p:extLst>
      <p:ext uri="{BB962C8B-B14F-4D97-AF65-F5344CB8AC3E}">
        <p14:creationId xmlns:p14="http://schemas.microsoft.com/office/powerpoint/2010/main" val="1101041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0238" y="239713"/>
            <a:ext cx="5599112" cy="3149600"/>
          </a:xfrm>
        </p:spPr>
      </p:sp>
      <p:sp>
        <p:nvSpPr>
          <p:cNvPr id="4" name="Slide Number Placeholder 3"/>
          <p:cNvSpPr>
            <a:spLocks noGrp="1"/>
          </p:cNvSpPr>
          <p:nvPr>
            <p:ph type="sldNum" sz="quarter" idx="10"/>
          </p:nvPr>
        </p:nvSpPr>
        <p:spPr/>
        <p:txBody>
          <a:bodyPr/>
          <a:lstStyle/>
          <a:p>
            <a:fld id="{50487F27-F4AC-478C-A07B-A71CA0B86259}" type="slidenum">
              <a:rPr lang="en-US" smtClean="0"/>
              <a:pPr/>
              <a:t>12</a:t>
            </a:fld>
            <a:endParaRPr lang="en-US"/>
          </a:p>
        </p:txBody>
      </p:sp>
      <p:sp>
        <p:nvSpPr>
          <p:cNvPr id="6" name="Notes Placeholder 5">
            <a:extLst>
              <a:ext uri="{FF2B5EF4-FFF2-40B4-BE49-F238E27FC236}">
                <a16:creationId xmlns:a16="http://schemas.microsoft.com/office/drawing/2014/main" id="{48DDA778-4328-4162-954E-3273309B12FF}"/>
              </a:ext>
            </a:extLst>
          </p:cNvPr>
          <p:cNvSpPr>
            <a:spLocks noGrp="1"/>
          </p:cNvSpPr>
          <p:nvPr>
            <p:ph type="body" sz="quarter" idx="3"/>
          </p:nvPr>
        </p:nvSpPr>
        <p:spPr>
          <a:xfrm>
            <a:off x="496556" y="3610287"/>
            <a:ext cx="5864888" cy="4588833"/>
          </a:xfrm>
        </p:spPr>
        <p:txBody>
          <a:bodyPr/>
          <a:lstStyle/>
          <a:p>
            <a:pPr marL="0" indent="0" eaLnBrk="0" fontAlgn="base" hangingPunct="0">
              <a:lnSpc>
                <a:spcPct val="90000"/>
              </a:lnSpc>
              <a:spcBef>
                <a:spcPts val="381"/>
              </a:spcBef>
              <a:spcAft>
                <a:spcPct val="0"/>
              </a:spcAft>
              <a:buClrTx/>
              <a:buSzTx/>
              <a:buNone/>
            </a:pPr>
            <a:r>
              <a:rPr lang="en-US" b="1" dirty="0">
                <a:solidFill>
                  <a:srgbClr val="000000"/>
                </a:solidFill>
                <a:latin typeface="+mj-lt"/>
                <a:ea typeface="ＭＳ Ｐゴシック"/>
                <a:cs typeface="Arial" panose="020B0604020202020204" pitchFamily="34" charset="0"/>
              </a:rPr>
              <a:t>Key points:</a:t>
            </a:r>
          </a:p>
          <a:p>
            <a:pPr marL="176652" lvl="1" indent="-176652" eaLnBrk="0" fontAlgn="base" hangingPunct="0">
              <a:spcBef>
                <a:spcPts val="205"/>
              </a:spcBef>
              <a:spcAft>
                <a:spcPct val="0"/>
              </a:spcAft>
              <a:buClrTx/>
            </a:pPr>
            <a:r>
              <a:rPr lang="en-US" dirty="0">
                <a:latin typeface="+mj-lt"/>
              </a:rPr>
              <a:t>What we don’t know in humans:</a:t>
            </a:r>
          </a:p>
          <a:p>
            <a:pPr marL="418279" lvl="2" indent="-176652" eaLnBrk="0" fontAlgn="base" hangingPunct="0">
              <a:spcBef>
                <a:spcPts val="205"/>
              </a:spcBef>
              <a:spcAft>
                <a:spcPct val="0"/>
              </a:spcAft>
              <a:buClrTx/>
            </a:pPr>
            <a:r>
              <a:rPr lang="en-US" dirty="0">
                <a:latin typeface="+mj-lt"/>
              </a:rPr>
              <a:t>How mouse data translates into humans across various associations observed in mice </a:t>
            </a:r>
          </a:p>
          <a:p>
            <a:pPr marL="418279" lvl="2" indent="-176652" eaLnBrk="0" fontAlgn="base" hangingPunct="0">
              <a:spcBef>
                <a:spcPts val="205"/>
              </a:spcBef>
              <a:spcAft>
                <a:spcPct val="0"/>
              </a:spcAft>
              <a:buClrTx/>
            </a:pPr>
            <a:r>
              <a:rPr lang="en-US" dirty="0">
                <a:latin typeface="+mj-lt"/>
              </a:rPr>
              <a:t>If resident lung eosinophils exist in humans</a:t>
            </a:r>
          </a:p>
          <a:p>
            <a:pPr marL="418279" lvl="2" indent="-176652" eaLnBrk="0" fontAlgn="base" hangingPunct="0">
              <a:spcBef>
                <a:spcPts val="205"/>
              </a:spcBef>
              <a:spcAft>
                <a:spcPct val="0"/>
              </a:spcAft>
              <a:buClrTx/>
            </a:pPr>
            <a:r>
              <a:rPr lang="en-US" dirty="0">
                <a:latin typeface="+mj-lt"/>
              </a:rPr>
              <a:t>Whether exposure to anti-IL-5 has any impact on lung resident eosinophils</a:t>
            </a:r>
          </a:p>
          <a:p>
            <a:pPr marL="418279" lvl="2" indent="-176652" eaLnBrk="0" fontAlgn="base" hangingPunct="0">
              <a:spcBef>
                <a:spcPts val="205"/>
              </a:spcBef>
              <a:spcAft>
                <a:spcPct val="0"/>
              </a:spcAft>
              <a:buClrTx/>
            </a:pPr>
            <a:r>
              <a:rPr lang="en-US" dirty="0">
                <a:latin typeface="+mj-lt"/>
              </a:rPr>
              <a:t>The role of IL-5 in differentiation of resident and inflammatory eosinophils in humans</a:t>
            </a:r>
          </a:p>
          <a:p>
            <a:pPr marL="418279" lvl="2" indent="-176652" eaLnBrk="0" fontAlgn="base" hangingPunct="0">
              <a:spcBef>
                <a:spcPts val="205"/>
              </a:spcBef>
              <a:spcAft>
                <a:spcPct val="0"/>
              </a:spcAft>
              <a:buClrTx/>
            </a:pPr>
            <a:r>
              <a:rPr lang="en-US" dirty="0">
                <a:latin typeface="+mj-lt"/>
              </a:rPr>
              <a:t>The contribution of IL-5 to resident and inflammatory eosinophil differentiation of the signal transduction pathways downstream of the IL-5 receptor in human</a:t>
            </a:r>
          </a:p>
          <a:p>
            <a:pPr marL="418279" lvl="2" indent="-176652" eaLnBrk="0" fontAlgn="base" hangingPunct="0">
              <a:spcBef>
                <a:spcPts val="205"/>
              </a:spcBef>
              <a:spcAft>
                <a:spcPct val="0"/>
              </a:spcAft>
              <a:buClrTx/>
            </a:pPr>
            <a:r>
              <a:rPr lang="en-US" dirty="0">
                <a:latin typeface="+mj-lt"/>
              </a:rPr>
              <a:t>Whether both resident and inflammatory eosinophil express the IL-5 receptor to the same extent in human </a:t>
            </a:r>
          </a:p>
          <a:p>
            <a:pPr marL="0" lvl="2" indent="0" eaLnBrk="0" fontAlgn="base" hangingPunct="0">
              <a:spcBef>
                <a:spcPts val="265"/>
              </a:spcBef>
              <a:spcAft>
                <a:spcPct val="0"/>
              </a:spcAft>
              <a:buClrTx/>
              <a:buNone/>
            </a:pPr>
            <a:endParaRPr lang="en-US" sz="900" dirty="0">
              <a:latin typeface="+mj-lt"/>
            </a:endParaRPr>
          </a:p>
        </p:txBody>
      </p:sp>
    </p:spTree>
    <p:extLst>
      <p:ext uri="{BB962C8B-B14F-4D97-AF65-F5344CB8AC3E}">
        <p14:creationId xmlns:p14="http://schemas.microsoft.com/office/powerpoint/2010/main" val="3013485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0" fontAlgn="base" hangingPunct="0">
              <a:lnSpc>
                <a:spcPct val="90000"/>
              </a:lnSpc>
              <a:spcBef>
                <a:spcPts val="381"/>
              </a:spcBef>
              <a:spcAft>
                <a:spcPct val="0"/>
              </a:spcAft>
              <a:buClrTx/>
              <a:buSzTx/>
              <a:buNone/>
            </a:pPr>
            <a:endParaRPr lang="en-US" dirty="0"/>
          </a:p>
        </p:txBody>
      </p:sp>
      <p:sp>
        <p:nvSpPr>
          <p:cNvPr id="4" name="Slide Number Placeholder 3"/>
          <p:cNvSpPr>
            <a:spLocks noGrp="1"/>
          </p:cNvSpPr>
          <p:nvPr>
            <p:ph type="sldNum" sz="quarter" idx="5"/>
          </p:nvPr>
        </p:nvSpPr>
        <p:spPr/>
        <p:txBody>
          <a:bodyPr/>
          <a:lstStyle/>
          <a:p>
            <a:fld id="{50487F27-F4AC-478C-A07B-A71CA0B86259}" type="slidenum">
              <a:rPr lang="en-US" smtClean="0"/>
              <a:pPr/>
              <a:t>13</a:t>
            </a:fld>
            <a:endParaRPr lang="en-US"/>
          </a:p>
        </p:txBody>
      </p:sp>
    </p:spTree>
    <p:extLst>
      <p:ext uri="{BB962C8B-B14F-4D97-AF65-F5344CB8AC3E}">
        <p14:creationId xmlns:p14="http://schemas.microsoft.com/office/powerpoint/2010/main" val="4011113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434975"/>
            <a:ext cx="5575300" cy="3136900"/>
          </a:xfrm>
        </p:spPr>
      </p:sp>
      <p:sp>
        <p:nvSpPr>
          <p:cNvPr id="4" name="Slide Number Placeholder 3"/>
          <p:cNvSpPr>
            <a:spLocks noGrp="1"/>
          </p:cNvSpPr>
          <p:nvPr>
            <p:ph type="sldNum" sz="quarter" idx="10"/>
          </p:nvPr>
        </p:nvSpPr>
        <p:spPr/>
        <p:txBody>
          <a:bodyPr/>
          <a:lstStyle/>
          <a:p>
            <a:fld id="{FAD751AE-7ABC-314D-AFAD-47B860ED6FFE}" type="slidenum">
              <a:rPr lang="en-US" smtClean="0"/>
              <a:pPr/>
              <a:t>14</a:t>
            </a:fld>
            <a:endParaRPr lang="en-US"/>
          </a:p>
        </p:txBody>
      </p:sp>
      <p:sp>
        <p:nvSpPr>
          <p:cNvPr id="8" name="Notes Placeholder 7">
            <a:extLst>
              <a:ext uri="{FF2B5EF4-FFF2-40B4-BE49-F238E27FC236}">
                <a16:creationId xmlns:a16="http://schemas.microsoft.com/office/drawing/2014/main" id="{7A96CA88-8355-4E90-9667-2EB331B8ED39}"/>
              </a:ext>
            </a:extLst>
          </p:cNvPr>
          <p:cNvSpPr>
            <a:spLocks noGrp="1"/>
          </p:cNvSpPr>
          <p:nvPr>
            <p:ph type="body" sz="quarter" idx="3"/>
          </p:nvPr>
        </p:nvSpPr>
        <p:spPr>
          <a:xfrm>
            <a:off x="423511" y="4062314"/>
            <a:ext cx="6010977" cy="1991246"/>
          </a:xfrm>
        </p:spPr>
        <p:txBody>
          <a:bodyPr/>
          <a:lstStyle/>
          <a:p>
            <a:pPr marL="0" indent="0" eaLnBrk="0" fontAlgn="base" hangingPunct="0">
              <a:lnSpc>
                <a:spcPct val="90000"/>
              </a:lnSpc>
              <a:spcBef>
                <a:spcPts val="381"/>
              </a:spcBef>
              <a:spcAft>
                <a:spcPct val="0"/>
              </a:spcAft>
              <a:buClrTx/>
              <a:buSzTx/>
              <a:buNone/>
            </a:pPr>
            <a:r>
              <a:rPr lang="en-US" b="1" dirty="0">
                <a:solidFill>
                  <a:srgbClr val="000000"/>
                </a:solidFill>
                <a:ea typeface="ＭＳ Ｐゴシック"/>
                <a:cs typeface="Arial" panose="020B0604020202020204" pitchFamily="34" charset="0"/>
              </a:rPr>
              <a:t>Key point:</a:t>
            </a:r>
          </a:p>
          <a:p>
            <a:pPr marL="176652" indent="-176652" eaLnBrk="0" fontAlgn="base" hangingPunct="0">
              <a:lnSpc>
                <a:spcPct val="90000"/>
              </a:lnSpc>
              <a:spcBef>
                <a:spcPts val="381"/>
              </a:spcBef>
              <a:spcAft>
                <a:spcPct val="0"/>
              </a:spcAft>
              <a:buClrTx/>
              <a:buSzTx/>
            </a:pPr>
            <a:r>
              <a:rPr lang="en-US" dirty="0"/>
              <a:t>Eosinophils interact with their environment through internal contents and many surface receptors</a:t>
            </a:r>
            <a:r>
              <a:rPr lang="en-US" baseline="30000" dirty="0"/>
              <a:t>1,2</a:t>
            </a:r>
            <a:endParaRPr lang="en-US" dirty="0"/>
          </a:p>
          <a:p>
            <a:pPr marL="0" indent="0" defTabSz="966506" eaLnBrk="0" fontAlgn="base" hangingPunct="0">
              <a:spcBef>
                <a:spcPts val="0"/>
              </a:spcBef>
              <a:spcAft>
                <a:spcPct val="0"/>
              </a:spcAft>
              <a:buClrTx/>
              <a:buSzTx/>
              <a:buNone/>
              <a:defRPr/>
            </a:pPr>
            <a:endParaRPr lang="en-US" dirty="0"/>
          </a:p>
          <a:p>
            <a:pPr marL="0" indent="0" defTabSz="966506" eaLnBrk="0" fontAlgn="base" hangingPunct="0">
              <a:spcBef>
                <a:spcPts val="0"/>
              </a:spcBef>
              <a:spcAft>
                <a:spcPct val="0"/>
              </a:spcAft>
              <a:buClrTx/>
              <a:buSzTx/>
              <a:buNone/>
              <a:defRPr/>
            </a:pPr>
            <a:r>
              <a:rPr lang="en-US" b="1" dirty="0"/>
              <a:t>[CLICK] to advance slide to show inside of cell. </a:t>
            </a:r>
          </a:p>
          <a:p>
            <a:pPr marL="0" indent="0" defTabSz="966506" eaLnBrk="0" fontAlgn="base" hangingPunct="0">
              <a:spcBef>
                <a:spcPts val="0"/>
              </a:spcBef>
              <a:spcAft>
                <a:spcPct val="0"/>
              </a:spcAft>
              <a:buClrTx/>
              <a:buSzTx/>
              <a:buNone/>
              <a:defRPr/>
            </a:pPr>
            <a:endParaRPr lang="en-US" dirty="0"/>
          </a:p>
          <a:p>
            <a:pPr marL="0" lvl="1" indent="0" eaLnBrk="0" fontAlgn="base" hangingPunct="0">
              <a:lnSpc>
                <a:spcPct val="100000"/>
              </a:lnSpc>
              <a:spcBef>
                <a:spcPts val="0"/>
              </a:spcBef>
              <a:spcAft>
                <a:spcPct val="0"/>
              </a:spcAft>
              <a:buClrTx/>
              <a:buNone/>
            </a:pPr>
            <a:r>
              <a:rPr lang="en-US" b="1" dirty="0">
                <a:ea typeface="ＭＳ Ｐゴシック"/>
                <a:cs typeface="Arial" panose="020B0604020202020204" pitchFamily="34" charset="0"/>
              </a:rPr>
              <a:t>References:</a:t>
            </a:r>
          </a:p>
          <a:p>
            <a:pPr marL="241626" indent="-241626" eaLnBrk="0" fontAlgn="base" hangingPunct="0">
              <a:spcBef>
                <a:spcPts val="0"/>
              </a:spcBef>
              <a:spcAft>
                <a:spcPct val="0"/>
              </a:spcAft>
              <a:buClrTx/>
              <a:buSzTx/>
              <a:buFont typeface="+mj-lt"/>
              <a:buAutoNum type="arabicPeriod"/>
              <a:defRPr/>
            </a:pPr>
            <a:r>
              <a:rPr lang="en-US" dirty="0">
                <a:ea typeface="Arial Narrow" charset="0"/>
              </a:rPr>
              <a:t>Rosenberg HF, Dyer KD, Foster PS. Eosinophils: changing perspectives in health and disease. </a:t>
            </a:r>
            <a:r>
              <a:rPr lang="en-US" i="1" dirty="0">
                <a:ea typeface="Arial Narrow" charset="0"/>
              </a:rPr>
              <a:t>Nat Rev Immunol</a:t>
            </a:r>
            <a:r>
              <a:rPr lang="en-US" dirty="0">
                <a:ea typeface="Arial Narrow" charset="0"/>
              </a:rPr>
              <a:t>. 2013;13:9-22</a:t>
            </a:r>
            <a:r>
              <a:rPr lang="en-US" dirty="0"/>
              <a:t>.</a:t>
            </a:r>
          </a:p>
          <a:p>
            <a:pPr marL="241626" indent="-241626" eaLnBrk="0" fontAlgn="base" hangingPunct="0">
              <a:spcBef>
                <a:spcPts val="0"/>
              </a:spcBef>
              <a:spcAft>
                <a:spcPct val="0"/>
              </a:spcAft>
              <a:buClrTx/>
              <a:buSzTx/>
              <a:buFont typeface="+mj-lt"/>
              <a:buAutoNum type="arabicPeriod"/>
              <a:defRPr/>
            </a:pPr>
            <a:r>
              <a:rPr lang="en-US" dirty="0" err="1"/>
              <a:t>Diny</a:t>
            </a:r>
            <a:r>
              <a:rPr lang="en-US" dirty="0"/>
              <a:t> NL, Rose NR, </a:t>
            </a:r>
            <a:r>
              <a:rPr lang="en-US" dirty="0" err="1"/>
              <a:t>Čiháková</a:t>
            </a:r>
            <a:r>
              <a:rPr lang="en-US" dirty="0"/>
              <a:t> D. Eosinophils in autoimmune diseases. </a:t>
            </a:r>
            <a:r>
              <a:rPr lang="en-US" i="1" dirty="0"/>
              <a:t>Front Immunol. </a:t>
            </a:r>
            <a:r>
              <a:rPr lang="pt-BR" dirty="0"/>
              <a:t>8:484. doi:10.3389/fimmu.2017.00484.</a:t>
            </a:r>
          </a:p>
          <a:p>
            <a:pPr marL="0" indent="0" defTabSz="966506" eaLnBrk="0" fontAlgn="base" hangingPunct="0">
              <a:spcBef>
                <a:spcPts val="0"/>
              </a:spcBef>
              <a:spcAft>
                <a:spcPct val="0"/>
              </a:spcAft>
              <a:buClrTx/>
              <a:buSzTx/>
              <a:buNone/>
              <a:defRPr/>
            </a:pPr>
            <a:r>
              <a:rPr lang="en-US" dirty="0"/>
              <a:t> </a:t>
            </a:r>
          </a:p>
        </p:txBody>
      </p:sp>
    </p:spTree>
    <p:extLst>
      <p:ext uri="{BB962C8B-B14F-4D97-AF65-F5344CB8AC3E}">
        <p14:creationId xmlns:p14="http://schemas.microsoft.com/office/powerpoint/2010/main" val="3515380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309563"/>
            <a:ext cx="5575300" cy="3136900"/>
          </a:xfrm>
        </p:spPr>
      </p:sp>
      <p:sp>
        <p:nvSpPr>
          <p:cNvPr id="4" name="Slide Number Placeholder 3"/>
          <p:cNvSpPr>
            <a:spLocks noGrp="1"/>
          </p:cNvSpPr>
          <p:nvPr>
            <p:ph type="sldNum" sz="quarter" idx="10"/>
          </p:nvPr>
        </p:nvSpPr>
        <p:spPr/>
        <p:txBody>
          <a:bodyPr/>
          <a:lstStyle/>
          <a:p>
            <a:fld id="{FAD751AE-7ABC-314D-AFAD-47B860ED6FFE}" type="slidenum">
              <a:rPr lang="en-US" smtClean="0"/>
              <a:pPr/>
              <a:t>15</a:t>
            </a:fld>
            <a:endParaRPr lang="en-US"/>
          </a:p>
        </p:txBody>
      </p:sp>
      <p:sp>
        <p:nvSpPr>
          <p:cNvPr id="8" name="Notes Placeholder 7">
            <a:extLst>
              <a:ext uri="{FF2B5EF4-FFF2-40B4-BE49-F238E27FC236}">
                <a16:creationId xmlns:a16="http://schemas.microsoft.com/office/drawing/2014/main" id="{7A96CA88-8355-4E90-9667-2EB331B8ED39}"/>
              </a:ext>
            </a:extLst>
          </p:cNvPr>
          <p:cNvSpPr>
            <a:spLocks noGrp="1"/>
          </p:cNvSpPr>
          <p:nvPr>
            <p:ph type="body" sz="quarter" idx="3"/>
          </p:nvPr>
        </p:nvSpPr>
        <p:spPr>
          <a:xfrm>
            <a:off x="349104" y="3585477"/>
            <a:ext cx="6391111" cy="5477706"/>
          </a:xfrm>
        </p:spPr>
        <p:txBody>
          <a:bodyPr/>
          <a:lstStyle/>
          <a:p>
            <a:pPr marL="0" indent="0" eaLnBrk="0" fontAlgn="base" hangingPunct="0">
              <a:lnSpc>
                <a:spcPct val="90000"/>
              </a:lnSpc>
              <a:spcBef>
                <a:spcPts val="381"/>
              </a:spcBef>
              <a:spcAft>
                <a:spcPct val="0"/>
              </a:spcAft>
              <a:buClrTx/>
              <a:buSzTx/>
              <a:buNone/>
            </a:pPr>
            <a:r>
              <a:rPr lang="en-US" b="1" dirty="0">
                <a:solidFill>
                  <a:srgbClr val="000000"/>
                </a:solidFill>
                <a:latin typeface="+mj-lt"/>
                <a:ea typeface="ＭＳ Ｐゴシック"/>
                <a:cs typeface="Arial" panose="020B0604020202020204" pitchFamily="34" charset="0"/>
              </a:rPr>
              <a:t>Key points:</a:t>
            </a:r>
          </a:p>
          <a:p>
            <a:pPr marL="176652" indent="-176652" eaLnBrk="0" fontAlgn="base" hangingPunct="0">
              <a:lnSpc>
                <a:spcPct val="90000"/>
              </a:lnSpc>
              <a:spcBef>
                <a:spcPts val="381"/>
              </a:spcBef>
              <a:spcAft>
                <a:spcPct val="0"/>
              </a:spcAft>
              <a:buClrTx/>
              <a:buSzTx/>
            </a:pPr>
            <a:r>
              <a:rPr lang="en-US" dirty="0">
                <a:latin typeface="+mj-lt"/>
                <a:ea typeface="ＭＳ Ｐゴシック"/>
                <a:cs typeface="Arial" panose="020B0604020202020204" pitchFamily="34" charset="0"/>
              </a:rPr>
              <a:t>Internal contents of eosinophils include: mitochondria, lipid bodies, </a:t>
            </a:r>
            <a:r>
              <a:rPr lang="en-US" dirty="0" err="1">
                <a:latin typeface="+mj-lt"/>
                <a:ea typeface="ＭＳ Ｐゴシック"/>
                <a:cs typeface="Arial" panose="020B0604020202020204" pitchFamily="34" charset="0"/>
              </a:rPr>
              <a:t>golgi</a:t>
            </a:r>
            <a:r>
              <a:rPr lang="en-US" dirty="0">
                <a:latin typeface="+mj-lt"/>
                <a:ea typeface="ＭＳ Ｐゴシック"/>
                <a:cs typeface="Arial" panose="020B0604020202020204" pitchFamily="34" charset="0"/>
              </a:rPr>
              <a:t> apparatus, granules, and sombrero vesicles</a:t>
            </a:r>
            <a:r>
              <a:rPr lang="en-US" baseline="30000" dirty="0">
                <a:latin typeface="+mj-lt"/>
                <a:ea typeface="ＭＳ Ｐゴシック"/>
                <a:cs typeface="Arial" panose="020B0604020202020204" pitchFamily="34" charset="0"/>
              </a:rPr>
              <a:t>1,2</a:t>
            </a:r>
            <a:endParaRPr lang="en-US" dirty="0">
              <a:latin typeface="+mj-lt"/>
              <a:ea typeface="ＭＳ Ｐゴシック"/>
              <a:cs typeface="Arial" panose="020B0604020202020204" pitchFamily="34" charset="0"/>
            </a:endParaRPr>
          </a:p>
          <a:p>
            <a:pPr marL="176652" indent="-176652" eaLnBrk="0" fontAlgn="base" hangingPunct="0">
              <a:lnSpc>
                <a:spcPct val="90000"/>
              </a:lnSpc>
              <a:spcBef>
                <a:spcPts val="317"/>
              </a:spcBef>
              <a:spcAft>
                <a:spcPct val="0"/>
              </a:spcAft>
              <a:buClrTx/>
              <a:buSzTx/>
            </a:pPr>
            <a:r>
              <a:rPr lang="en-US" dirty="0">
                <a:latin typeface="+mj-lt"/>
                <a:ea typeface="ＭＳ Ｐゴシック"/>
                <a:cs typeface="Arial" panose="020B0604020202020204" pitchFamily="34" charset="0"/>
              </a:rPr>
              <a:t>Eosinophil surface receptors include: cytokine and growth factor receptors, chemokine receptors, Fc receptors, adhesion receptors, and receptors for lipid mediators</a:t>
            </a:r>
            <a:r>
              <a:rPr lang="en-US" baseline="30000" dirty="0">
                <a:latin typeface="+mj-lt"/>
                <a:ea typeface="ＭＳ Ｐゴシック"/>
                <a:cs typeface="Arial" panose="020B0604020202020204" pitchFamily="34" charset="0"/>
              </a:rPr>
              <a:t>1,2</a:t>
            </a:r>
          </a:p>
          <a:p>
            <a:pPr>
              <a:lnSpc>
                <a:spcPct val="90000"/>
              </a:lnSpc>
              <a:spcBef>
                <a:spcPts val="317"/>
              </a:spcBef>
              <a:buClrTx/>
            </a:pPr>
            <a:r>
              <a:rPr lang="en-US" dirty="0">
                <a:latin typeface="+mj-lt"/>
              </a:rPr>
              <a:t>Eosinophils are equipped with features that promote interactions with their environment</a:t>
            </a:r>
            <a:r>
              <a:rPr lang="en-US" baseline="30000" dirty="0">
                <a:latin typeface="+mj-lt"/>
              </a:rPr>
              <a:t>1</a:t>
            </a:r>
            <a:endParaRPr lang="en-US" dirty="0">
              <a:latin typeface="+mj-lt"/>
            </a:endParaRPr>
          </a:p>
          <a:p>
            <a:pPr>
              <a:lnSpc>
                <a:spcPct val="90000"/>
              </a:lnSpc>
              <a:spcBef>
                <a:spcPts val="317"/>
              </a:spcBef>
              <a:buClrTx/>
            </a:pPr>
            <a:r>
              <a:rPr lang="en-US" dirty="0">
                <a:latin typeface="+mj-lt"/>
              </a:rPr>
              <a:t>Eosinophils release the contents of their specific granules in response to external stimuli</a:t>
            </a:r>
            <a:r>
              <a:rPr lang="en-US" baseline="30000" dirty="0">
                <a:latin typeface="+mj-lt"/>
              </a:rPr>
              <a:t>1</a:t>
            </a:r>
            <a:r>
              <a:rPr lang="en-US" dirty="0">
                <a:latin typeface="+mj-lt"/>
              </a:rPr>
              <a:t> </a:t>
            </a:r>
          </a:p>
          <a:p>
            <a:pPr>
              <a:lnSpc>
                <a:spcPct val="90000"/>
              </a:lnSpc>
              <a:spcBef>
                <a:spcPts val="317"/>
              </a:spcBef>
              <a:buClrTx/>
            </a:pPr>
            <a:r>
              <a:rPr lang="en-US" dirty="0">
                <a:latin typeface="+mj-lt"/>
              </a:rPr>
              <a:t>Some granule contents are released via membrane‑bound vesicles known as eosinophil sombrero vesicles</a:t>
            </a:r>
            <a:r>
              <a:rPr lang="en-US" baseline="30000" dirty="0">
                <a:latin typeface="+mj-lt"/>
              </a:rPr>
              <a:t>1</a:t>
            </a:r>
            <a:endParaRPr lang="en-US" dirty="0">
              <a:latin typeface="+mj-lt"/>
            </a:endParaRPr>
          </a:p>
          <a:p>
            <a:pPr>
              <a:lnSpc>
                <a:spcPct val="90000"/>
              </a:lnSpc>
              <a:spcBef>
                <a:spcPts val="317"/>
              </a:spcBef>
              <a:buClrTx/>
            </a:pPr>
            <a:r>
              <a:rPr lang="en-US" dirty="0">
                <a:latin typeface="+mj-lt"/>
              </a:rPr>
              <a:t>Human eosinophils also synthesize lipid mediators for release in cytoplasmic lipid bodies and store Charcot–Leyden crystal protein (CLC/galectin-10) in primary granules</a:t>
            </a:r>
            <a:r>
              <a:rPr lang="en-US" baseline="30000" dirty="0">
                <a:latin typeface="+mj-lt"/>
              </a:rPr>
              <a:t>1</a:t>
            </a:r>
            <a:endParaRPr lang="en-US" dirty="0">
              <a:latin typeface="+mj-lt"/>
            </a:endParaRPr>
          </a:p>
          <a:p>
            <a:pPr>
              <a:lnSpc>
                <a:spcPct val="90000"/>
              </a:lnSpc>
              <a:spcBef>
                <a:spcPts val="317"/>
              </a:spcBef>
              <a:buClrTx/>
            </a:pPr>
            <a:r>
              <a:rPr lang="en-US" dirty="0">
                <a:latin typeface="+mj-lt"/>
              </a:rPr>
              <a:t>Eosinophils express a wide variety of receptors that modulate adhesion, growth, survival, activation, migration, and pattern recognition</a:t>
            </a:r>
            <a:r>
              <a:rPr lang="en-US" baseline="30000" dirty="0">
                <a:latin typeface="+mj-lt"/>
              </a:rPr>
              <a:t>1</a:t>
            </a:r>
            <a:endParaRPr lang="en-US" dirty="0">
              <a:latin typeface="+mj-lt"/>
            </a:endParaRPr>
          </a:p>
          <a:p>
            <a:pPr lvl="2">
              <a:spcBef>
                <a:spcPts val="317"/>
              </a:spcBef>
              <a:buClrTx/>
            </a:pPr>
            <a:r>
              <a:rPr lang="en-US" dirty="0">
                <a:latin typeface="+mj-lt"/>
              </a:rPr>
              <a:t>Among the main receptors defining their unique biology are IL-5R</a:t>
            </a:r>
            <a:r>
              <a:rPr lang="el-GR" dirty="0">
                <a:latin typeface="+mj-lt"/>
              </a:rPr>
              <a:t>α</a:t>
            </a:r>
            <a:r>
              <a:rPr lang="en-US" dirty="0">
                <a:latin typeface="+mj-lt"/>
              </a:rPr>
              <a:t>, CCR3, and Siglec-8/Siglec-F</a:t>
            </a:r>
            <a:r>
              <a:rPr lang="en-US" baseline="30000" dirty="0">
                <a:latin typeface="+mj-lt"/>
              </a:rPr>
              <a:t>1</a:t>
            </a:r>
            <a:endParaRPr lang="en-US" dirty="0">
              <a:latin typeface="+mj-lt"/>
            </a:endParaRPr>
          </a:p>
          <a:p>
            <a:pPr>
              <a:lnSpc>
                <a:spcPct val="90000"/>
              </a:lnSpc>
              <a:spcBef>
                <a:spcPts val="317"/>
              </a:spcBef>
              <a:buClrTx/>
            </a:pPr>
            <a:r>
              <a:rPr lang="en-US" dirty="0">
                <a:latin typeface="+mj-lt"/>
              </a:rPr>
              <a:t>Mouse eosinophils are known to differ from human eosinophils in important ways</a:t>
            </a:r>
            <a:r>
              <a:rPr lang="en-US" baseline="30000" dirty="0">
                <a:latin typeface="+mj-lt"/>
              </a:rPr>
              <a:t>1</a:t>
            </a:r>
            <a:endParaRPr lang="en-US" dirty="0">
              <a:latin typeface="+mj-lt"/>
            </a:endParaRPr>
          </a:p>
          <a:p>
            <a:pPr lvl="2">
              <a:spcBef>
                <a:spcPts val="317"/>
              </a:spcBef>
              <a:buClrTx/>
            </a:pPr>
            <a:r>
              <a:rPr lang="en-US" dirty="0">
                <a:latin typeface="+mj-lt"/>
              </a:rPr>
              <a:t>Unlike human eosinophils, mouse eosinophils do not express CLC/galectin-10 or Fc</a:t>
            </a:r>
            <a:r>
              <a:rPr lang="el-GR" dirty="0">
                <a:latin typeface="+mj-lt"/>
              </a:rPr>
              <a:t>ε </a:t>
            </a:r>
            <a:r>
              <a:rPr lang="en-US" dirty="0">
                <a:latin typeface="+mj-lt"/>
              </a:rPr>
              <a:t>receptor 1 (Fc</a:t>
            </a:r>
            <a:r>
              <a:rPr lang="el-GR" dirty="0">
                <a:latin typeface="+mj-lt"/>
              </a:rPr>
              <a:t>ε</a:t>
            </a:r>
            <a:r>
              <a:rPr lang="en-US" dirty="0">
                <a:latin typeface="+mj-lt"/>
              </a:rPr>
              <a:t>R1) and have divergent homologs of SIGLEC‑8 and the granule ribonucleases eosinophil‑derived neurotoxin (EDN) and eosinophil cationic protein (ECP) </a:t>
            </a:r>
            <a:r>
              <a:rPr lang="en-US" baseline="30000" dirty="0">
                <a:latin typeface="+mj-lt"/>
              </a:rPr>
              <a:t>1</a:t>
            </a:r>
            <a:endParaRPr lang="en-US" dirty="0">
              <a:solidFill>
                <a:srgbClr val="000000"/>
              </a:solidFill>
              <a:latin typeface="+mj-lt"/>
              <a:ea typeface="ＭＳ Ｐゴシック"/>
              <a:cs typeface="Arial" panose="020B0604020202020204" pitchFamily="34" charset="0"/>
            </a:endParaRPr>
          </a:p>
          <a:p>
            <a:pPr marL="353306" lvl="1" eaLnBrk="0" fontAlgn="base" hangingPunct="0">
              <a:spcBef>
                <a:spcPts val="381"/>
              </a:spcBef>
              <a:spcAft>
                <a:spcPct val="0"/>
              </a:spcAft>
              <a:buClrTx/>
            </a:pPr>
            <a:endParaRPr lang="en-US" dirty="0">
              <a:solidFill>
                <a:srgbClr val="000000"/>
              </a:solidFill>
              <a:latin typeface="+mj-lt"/>
              <a:ea typeface="ＭＳ Ｐゴシック"/>
              <a:cs typeface="Arial" panose="020B0604020202020204" pitchFamily="34" charset="0"/>
            </a:endParaRPr>
          </a:p>
          <a:p>
            <a:pPr marL="181856" lvl="1" indent="0" eaLnBrk="0" fontAlgn="base" hangingPunct="0">
              <a:spcBef>
                <a:spcPts val="381"/>
              </a:spcBef>
              <a:spcAft>
                <a:spcPct val="0"/>
              </a:spcAft>
              <a:buClrTx/>
              <a:buNone/>
            </a:pPr>
            <a:r>
              <a:rPr lang="en-US" b="1" dirty="0">
                <a:solidFill>
                  <a:srgbClr val="000000"/>
                </a:solidFill>
                <a:ea typeface="ＭＳ Ｐゴシック"/>
                <a:cs typeface="Arial" panose="020B0604020202020204" pitchFamily="34" charset="0"/>
              </a:rPr>
              <a:t>Note to Presenter: Click on ‘Return to Presentation’ text box at bottom right corner to return to original slide.</a:t>
            </a:r>
            <a:endParaRPr lang="en-US" dirty="0">
              <a:solidFill>
                <a:srgbClr val="000000"/>
              </a:solidFill>
              <a:latin typeface="+mj-lt"/>
              <a:ea typeface="ＭＳ Ｐゴシック"/>
              <a:cs typeface="Arial" panose="020B0604020202020204" pitchFamily="34" charset="0"/>
            </a:endParaRPr>
          </a:p>
          <a:p>
            <a:pPr marL="353306" lvl="1" eaLnBrk="0" fontAlgn="base" hangingPunct="0">
              <a:spcBef>
                <a:spcPts val="381"/>
              </a:spcBef>
              <a:spcAft>
                <a:spcPct val="0"/>
              </a:spcAft>
              <a:buClrTx/>
            </a:pPr>
            <a:endParaRPr lang="en-US" dirty="0">
              <a:solidFill>
                <a:srgbClr val="000000"/>
              </a:solidFill>
              <a:latin typeface="+mj-lt"/>
              <a:ea typeface="ＭＳ Ｐゴシック"/>
              <a:cs typeface="Arial" panose="020B0604020202020204" pitchFamily="34" charset="0"/>
            </a:endParaRPr>
          </a:p>
          <a:p>
            <a:pPr marL="0" lvl="1" indent="0" eaLnBrk="0" fontAlgn="base" hangingPunct="0">
              <a:lnSpc>
                <a:spcPct val="100000"/>
              </a:lnSpc>
              <a:spcBef>
                <a:spcPts val="0"/>
              </a:spcBef>
              <a:spcAft>
                <a:spcPct val="0"/>
              </a:spcAft>
              <a:buClrTx/>
              <a:buNone/>
            </a:pPr>
            <a:r>
              <a:rPr lang="en-US" b="1" dirty="0">
                <a:latin typeface="+mj-lt"/>
                <a:ea typeface="ＭＳ Ｐゴシック"/>
                <a:cs typeface="Arial" panose="020B0604020202020204" pitchFamily="34" charset="0"/>
              </a:rPr>
              <a:t>References:</a:t>
            </a:r>
          </a:p>
          <a:p>
            <a:pPr marL="241626" indent="-241626" eaLnBrk="0" fontAlgn="base" hangingPunct="0">
              <a:spcBef>
                <a:spcPts val="0"/>
              </a:spcBef>
              <a:spcAft>
                <a:spcPct val="0"/>
              </a:spcAft>
              <a:buClrTx/>
              <a:buSzTx/>
              <a:buFont typeface="+mj-lt"/>
              <a:buAutoNum type="arabicPeriod"/>
              <a:defRPr/>
            </a:pPr>
            <a:r>
              <a:rPr lang="en-US" dirty="0">
                <a:ea typeface="Arial Narrow" charset="0"/>
              </a:rPr>
              <a:t>Rosenberg HF, Dyer KD, Foster PS. Eosinophils: changing perspectives in health and disease. </a:t>
            </a:r>
            <a:r>
              <a:rPr lang="en-US" i="1" dirty="0">
                <a:ea typeface="Arial Narrow" charset="0"/>
              </a:rPr>
              <a:t>Nat Rev Immunol</a:t>
            </a:r>
            <a:r>
              <a:rPr lang="en-US" dirty="0">
                <a:ea typeface="Arial Narrow" charset="0"/>
              </a:rPr>
              <a:t>. 2013;13:9-22</a:t>
            </a:r>
            <a:r>
              <a:rPr lang="en-US" dirty="0"/>
              <a:t>.</a:t>
            </a:r>
          </a:p>
          <a:p>
            <a:pPr marL="241626" indent="-241626" eaLnBrk="0" fontAlgn="base" hangingPunct="0">
              <a:spcBef>
                <a:spcPts val="0"/>
              </a:spcBef>
              <a:spcAft>
                <a:spcPct val="0"/>
              </a:spcAft>
              <a:buClrTx/>
              <a:buSzTx/>
              <a:buFont typeface="+mj-lt"/>
              <a:buAutoNum type="arabicPeriod"/>
              <a:defRPr/>
            </a:pPr>
            <a:r>
              <a:rPr lang="en-US" dirty="0" err="1"/>
              <a:t>Diny</a:t>
            </a:r>
            <a:r>
              <a:rPr lang="en-US" dirty="0"/>
              <a:t> NL, Rose NR, </a:t>
            </a:r>
            <a:r>
              <a:rPr lang="en-US" dirty="0" err="1"/>
              <a:t>Čiháková</a:t>
            </a:r>
            <a:r>
              <a:rPr lang="en-US" dirty="0"/>
              <a:t> D. Eosinophils in autoimmune diseases. </a:t>
            </a:r>
            <a:r>
              <a:rPr lang="en-US" i="1" dirty="0"/>
              <a:t>Front Immunol. </a:t>
            </a:r>
            <a:r>
              <a:rPr lang="pt-BR" dirty="0"/>
              <a:t>8:484. doi:10.3389/fimmu.2017.00484.</a:t>
            </a:r>
          </a:p>
          <a:p>
            <a:pPr marL="0" indent="0" defTabSz="966506" eaLnBrk="0" fontAlgn="base" hangingPunct="0">
              <a:spcBef>
                <a:spcPts val="0"/>
              </a:spcBef>
              <a:spcAft>
                <a:spcPct val="0"/>
              </a:spcAft>
              <a:buClrTx/>
              <a:buSzTx/>
              <a:buNone/>
              <a:defRPr/>
            </a:pPr>
            <a:endParaRPr lang="en-US" sz="800" dirty="0"/>
          </a:p>
          <a:p>
            <a:pPr marL="0" indent="0">
              <a:buNone/>
            </a:pPr>
            <a:r>
              <a:rPr lang="en-US" sz="800" b="1" dirty="0"/>
              <a:t>Abbreviations</a:t>
            </a:r>
            <a:r>
              <a:rPr lang="en-US" sz="800" dirty="0"/>
              <a:t>: APRIL = a proliferation‑inducing ligand; CCL = CC‑chemokine ligand; CCR = CC‑chemokine receptor; CXCL = CXC‑chemokine ligand; CXCR = CXC‑chemokine receptor; ECP = eosinophil cationic protein; EDN = eosinophil-derived neurotoxin; EGF = epidermal growth factor; EPX = eosinophil peroxidase; FPR1 = formyl peptide receptor 1; GM‑CSF = granulocyte-macrophage colony‑stimulating factor; IFN = interferon; IL = interleukin; LFA = lymphocyte function-associated antigen; MBP = major basic protein; NGF = nerve growth factor; PSGL1 = P-selectin glycoprotein ligand-1; SCF = stem cell factor; TGF = transforming growth factor; TLR = Toll‑like receptor; TNF = tumor necrosis factor; TSLPR = thymic stromal lymphopoietin receptor; VEGF = vascular endothelial growth factor; VLA4 = very late activation antigent-4.</a:t>
            </a:r>
          </a:p>
          <a:p>
            <a:pPr marL="0" indent="0" defTabSz="966506" eaLnBrk="0" fontAlgn="base" hangingPunct="0">
              <a:spcBef>
                <a:spcPts val="0"/>
              </a:spcBef>
              <a:spcAft>
                <a:spcPct val="0"/>
              </a:spcAft>
              <a:buClrTx/>
              <a:buSzTx/>
              <a:buNone/>
              <a:defRPr/>
            </a:pPr>
            <a:endParaRPr lang="en-US" sz="800" dirty="0"/>
          </a:p>
        </p:txBody>
      </p:sp>
    </p:spTree>
    <p:extLst>
      <p:ext uri="{BB962C8B-B14F-4D97-AF65-F5344CB8AC3E}">
        <p14:creationId xmlns:p14="http://schemas.microsoft.com/office/powerpoint/2010/main" val="3972306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50487F27-F4AC-478C-A07B-A71CA0B86259}" type="slidenum">
              <a:rPr lang="en-US" smtClean="0"/>
              <a:pPr/>
              <a:t>16</a:t>
            </a:fld>
            <a:endParaRPr lang="en-US"/>
          </a:p>
        </p:txBody>
      </p:sp>
      <p:sp>
        <p:nvSpPr>
          <p:cNvPr id="8" name="Slide Image Placeholder 7">
            <a:extLst>
              <a:ext uri="{FF2B5EF4-FFF2-40B4-BE49-F238E27FC236}">
                <a16:creationId xmlns:a16="http://schemas.microsoft.com/office/drawing/2014/main" id="{C4E92D31-DB3E-4409-8FE0-14B5875CAB81}"/>
              </a:ext>
            </a:extLst>
          </p:cNvPr>
          <p:cNvSpPr>
            <a:spLocks noGrp="1" noRot="1" noChangeAspect="1"/>
          </p:cNvSpPr>
          <p:nvPr>
            <p:ph type="sldImg"/>
          </p:nvPr>
        </p:nvSpPr>
        <p:spPr>
          <a:xfrm>
            <a:off x="549275" y="233363"/>
            <a:ext cx="5759450" cy="3240087"/>
          </a:xfrm>
        </p:spPr>
      </p:sp>
      <p:sp>
        <p:nvSpPr>
          <p:cNvPr id="9" name="Notes Placeholder 8">
            <a:extLst>
              <a:ext uri="{FF2B5EF4-FFF2-40B4-BE49-F238E27FC236}">
                <a16:creationId xmlns:a16="http://schemas.microsoft.com/office/drawing/2014/main" id="{A4909E81-B21D-481C-97C5-A5430A98533A}"/>
              </a:ext>
            </a:extLst>
          </p:cNvPr>
          <p:cNvSpPr>
            <a:spLocks noGrp="1"/>
          </p:cNvSpPr>
          <p:nvPr>
            <p:ph type="body" idx="1"/>
          </p:nvPr>
        </p:nvSpPr>
        <p:spPr>
          <a:xfrm>
            <a:off x="156760" y="3575816"/>
            <a:ext cx="6544480" cy="5394769"/>
          </a:xfrm>
        </p:spPr>
        <p:txBody>
          <a:bodyPr/>
          <a:lstStyle/>
          <a:p>
            <a:pPr marL="0" indent="0" eaLnBrk="0" fontAlgn="base" hangingPunct="0">
              <a:lnSpc>
                <a:spcPct val="90000"/>
              </a:lnSpc>
              <a:spcBef>
                <a:spcPts val="381"/>
              </a:spcBef>
              <a:spcAft>
                <a:spcPct val="0"/>
              </a:spcAft>
              <a:buClrTx/>
              <a:buSzTx/>
              <a:buNone/>
            </a:pPr>
            <a:r>
              <a:rPr lang="en-US" sz="800" b="1" dirty="0">
                <a:solidFill>
                  <a:srgbClr val="000000"/>
                </a:solidFill>
                <a:latin typeface="+mj-lt"/>
                <a:ea typeface="ＭＳ Ｐゴシック"/>
                <a:cs typeface="Arial" panose="020B0604020202020204" pitchFamily="34" charset="0"/>
              </a:rPr>
              <a:t>Key points:</a:t>
            </a:r>
          </a:p>
          <a:p>
            <a:pPr marL="181220" indent="-181220" eaLnBrk="0" fontAlgn="base" hangingPunct="0">
              <a:lnSpc>
                <a:spcPct val="90000"/>
              </a:lnSpc>
              <a:spcBef>
                <a:spcPts val="381"/>
              </a:spcBef>
              <a:spcAft>
                <a:spcPct val="0"/>
              </a:spcAft>
              <a:buClrTx/>
              <a:buSzTx/>
            </a:pPr>
            <a:r>
              <a:rPr lang="en-US" sz="800" dirty="0">
                <a:solidFill>
                  <a:srgbClr val="000000"/>
                </a:solidFill>
                <a:latin typeface="+mj-lt"/>
              </a:rPr>
              <a:t>Depending on the definition, elevated eosinophil counts are observed in ~50-70% of asthma patients</a:t>
            </a:r>
            <a:r>
              <a:rPr lang="en-US" sz="800" baseline="30000" dirty="0">
                <a:solidFill>
                  <a:srgbClr val="000000"/>
                </a:solidFill>
                <a:latin typeface="+mj-lt"/>
              </a:rPr>
              <a:t>1-3</a:t>
            </a:r>
          </a:p>
          <a:p>
            <a:pPr marL="181220" indent="-181220" defTabSz="966506" eaLnBrk="0" fontAlgn="base" hangingPunct="0">
              <a:lnSpc>
                <a:spcPct val="90000"/>
              </a:lnSpc>
              <a:spcBef>
                <a:spcPts val="381"/>
              </a:spcBef>
              <a:spcAft>
                <a:spcPct val="0"/>
              </a:spcAft>
              <a:buClrTx/>
              <a:buSzTx/>
              <a:defRPr/>
            </a:pPr>
            <a:r>
              <a:rPr lang="en-US" sz="800" dirty="0">
                <a:latin typeface="+mj-lt"/>
              </a:rPr>
              <a:t>One-half to two-thirds of patients with severe asthma have persistent large airway tissue eosinophils</a:t>
            </a:r>
            <a:r>
              <a:rPr lang="en-US" sz="800" baseline="30000" dirty="0">
                <a:latin typeface="+mj-lt"/>
              </a:rPr>
              <a:t>4</a:t>
            </a:r>
            <a:endParaRPr lang="en-US" sz="800" dirty="0">
              <a:latin typeface="+mj-lt"/>
            </a:endParaRPr>
          </a:p>
          <a:p>
            <a:pPr marL="181220" indent="-181220" defTabSz="966506" eaLnBrk="0" fontAlgn="base" hangingPunct="0">
              <a:lnSpc>
                <a:spcPct val="90000"/>
              </a:lnSpc>
              <a:spcBef>
                <a:spcPts val="381"/>
              </a:spcBef>
              <a:spcAft>
                <a:spcPct val="0"/>
              </a:spcAft>
              <a:buClrTx/>
              <a:buSzTx/>
              <a:defRPr/>
            </a:pPr>
            <a:r>
              <a:rPr lang="en-US" sz="800" dirty="0">
                <a:latin typeface="+mj-lt"/>
              </a:rPr>
              <a:t>Eosinophils contribute to airway obstruction and inflammation and can cause progressive airway damage</a:t>
            </a:r>
            <a:r>
              <a:rPr lang="en-US" sz="800" baseline="30000" dirty="0">
                <a:latin typeface="+mj-lt"/>
              </a:rPr>
              <a:t>5,6</a:t>
            </a:r>
            <a:endParaRPr lang="en-US" sz="800" dirty="0">
              <a:latin typeface="+mj-lt"/>
            </a:endParaRPr>
          </a:p>
          <a:p>
            <a:pPr marL="181220" indent="-181220" defTabSz="966506" eaLnBrk="0" fontAlgn="base" hangingPunct="0">
              <a:lnSpc>
                <a:spcPct val="90000"/>
              </a:lnSpc>
              <a:spcBef>
                <a:spcPts val="381"/>
              </a:spcBef>
              <a:spcAft>
                <a:spcPct val="0"/>
              </a:spcAft>
              <a:buClrTx/>
              <a:buSzTx/>
              <a:defRPr/>
            </a:pPr>
            <a:r>
              <a:rPr lang="en-US" sz="800" dirty="0">
                <a:latin typeface="+mj-lt"/>
              </a:rPr>
              <a:t>Eosinophils can provoke airway narrowing and tissue remodeling and are strongly associated with asthma severity</a:t>
            </a:r>
            <a:r>
              <a:rPr lang="en-US" sz="800" baseline="30000" dirty="0">
                <a:latin typeface="+mj-lt"/>
              </a:rPr>
              <a:t>1,5,7</a:t>
            </a:r>
            <a:endParaRPr lang="en-US" sz="800" b="1" dirty="0">
              <a:solidFill>
                <a:srgbClr val="000000"/>
              </a:solidFill>
              <a:latin typeface="+mj-lt"/>
              <a:ea typeface="ＭＳ Ｐゴシック"/>
              <a:cs typeface="Arial" panose="020B0604020202020204" pitchFamily="34" charset="0"/>
            </a:endParaRPr>
          </a:p>
          <a:p>
            <a:pPr marL="0" indent="0" eaLnBrk="0" fontAlgn="base" hangingPunct="0">
              <a:lnSpc>
                <a:spcPct val="90000"/>
              </a:lnSpc>
              <a:spcBef>
                <a:spcPts val="381"/>
              </a:spcBef>
              <a:spcAft>
                <a:spcPct val="0"/>
              </a:spcAft>
              <a:buClrTx/>
              <a:buSzTx/>
              <a:buNone/>
            </a:pPr>
            <a:r>
              <a:rPr lang="en-US" sz="800" b="1" dirty="0">
                <a:solidFill>
                  <a:srgbClr val="000000"/>
                </a:solidFill>
                <a:latin typeface="+mj-lt"/>
                <a:ea typeface="ＭＳ Ｐゴシック"/>
                <a:cs typeface="Arial" panose="020B0604020202020204" pitchFamily="34" charset="0"/>
              </a:rPr>
              <a:t>Notes:</a:t>
            </a:r>
          </a:p>
          <a:p>
            <a:pPr marL="176652" indent="-176652" defTabSz="966506" eaLnBrk="0" fontAlgn="base" hangingPunct="0">
              <a:lnSpc>
                <a:spcPct val="90000"/>
              </a:lnSpc>
              <a:spcBef>
                <a:spcPts val="381"/>
              </a:spcBef>
              <a:spcAft>
                <a:spcPct val="0"/>
              </a:spcAft>
              <a:buClrTx/>
              <a:buSzTx/>
              <a:defRPr/>
            </a:pPr>
            <a:r>
              <a:rPr lang="en-US" sz="800" dirty="0">
                <a:latin typeface="+mj-lt"/>
              </a:rPr>
              <a:t>Late-onset, eosinophilic asthma is often severe and nonallergic</a:t>
            </a:r>
            <a:r>
              <a:rPr lang="en-US" sz="800" baseline="30000" dirty="0">
                <a:latin typeface="+mj-lt"/>
              </a:rPr>
              <a:t>8</a:t>
            </a:r>
            <a:r>
              <a:rPr lang="en-US" sz="800" dirty="0">
                <a:latin typeface="+mj-lt"/>
              </a:rPr>
              <a:t> </a:t>
            </a:r>
          </a:p>
          <a:p>
            <a:pPr marL="176652" indent="-176652" defTabSz="966506" eaLnBrk="0" fontAlgn="base" hangingPunct="0">
              <a:lnSpc>
                <a:spcPct val="90000"/>
              </a:lnSpc>
              <a:spcBef>
                <a:spcPts val="381"/>
              </a:spcBef>
              <a:spcAft>
                <a:spcPct val="0"/>
              </a:spcAft>
              <a:buClrTx/>
              <a:buSzTx/>
              <a:defRPr/>
            </a:pPr>
            <a:r>
              <a:rPr lang="en-US" sz="800" dirty="0">
                <a:latin typeface="+mj-lt"/>
              </a:rPr>
              <a:t>Recent evidence suggests that the mechanisms producing the eosinophilic phenotype may be separate from allergic mechanisms</a:t>
            </a:r>
            <a:r>
              <a:rPr lang="en-US" sz="800" baseline="30000" dirty="0">
                <a:latin typeface="+mj-lt"/>
              </a:rPr>
              <a:t>9</a:t>
            </a:r>
            <a:r>
              <a:rPr lang="en-US" sz="800" dirty="0">
                <a:latin typeface="+mj-lt"/>
              </a:rPr>
              <a:t> </a:t>
            </a:r>
          </a:p>
          <a:p>
            <a:pPr marL="176652" indent="-176652" defTabSz="966506" eaLnBrk="0" fontAlgn="base" hangingPunct="0">
              <a:lnSpc>
                <a:spcPct val="90000"/>
              </a:lnSpc>
              <a:spcBef>
                <a:spcPts val="381"/>
              </a:spcBef>
              <a:spcAft>
                <a:spcPct val="0"/>
              </a:spcAft>
              <a:buClrTx/>
              <a:buSzTx/>
              <a:defRPr/>
            </a:pPr>
            <a:r>
              <a:rPr lang="en-US" sz="800" dirty="0">
                <a:latin typeface="+mj-lt"/>
              </a:rPr>
              <a:t>Innate lymphoid cells may drive eosinophilic inflammation in an allergen-independent manner by producing high levels of cytokines, such as IL-5 and IL-13, upon exposure to viruses, fungal allergens, or air pollutants</a:t>
            </a:r>
            <a:r>
              <a:rPr lang="en-US" sz="800" baseline="30000" dirty="0">
                <a:latin typeface="+mj-lt"/>
              </a:rPr>
              <a:t>9</a:t>
            </a:r>
          </a:p>
          <a:p>
            <a:pPr marL="176652" indent="-176652" eaLnBrk="0" fontAlgn="base" hangingPunct="0">
              <a:lnSpc>
                <a:spcPct val="90000"/>
              </a:lnSpc>
              <a:spcBef>
                <a:spcPts val="381"/>
              </a:spcBef>
              <a:spcAft>
                <a:spcPct val="0"/>
              </a:spcAft>
              <a:buClrTx/>
              <a:buSzTx/>
            </a:pPr>
            <a:r>
              <a:rPr lang="en-US" sz="800" dirty="0">
                <a:solidFill>
                  <a:srgbClr val="000000"/>
                </a:solidFill>
                <a:latin typeface="+mj-lt"/>
                <a:ea typeface="ＭＳ Ｐゴシック"/>
                <a:cs typeface="Arial" panose="020B0604020202020204" pitchFamily="34" charset="0"/>
              </a:rPr>
              <a:t>Eosinophil cut off definitions for eosinophilic asthma:</a:t>
            </a:r>
          </a:p>
          <a:p>
            <a:pPr marL="350085" lvl="2" indent="-109097" eaLnBrk="0" fontAlgn="base" hangingPunct="0">
              <a:spcBef>
                <a:spcPts val="381"/>
              </a:spcBef>
              <a:spcAft>
                <a:spcPct val="0"/>
              </a:spcAft>
              <a:buClrTx/>
            </a:pPr>
            <a:r>
              <a:rPr lang="en-US" sz="800" dirty="0">
                <a:solidFill>
                  <a:srgbClr val="000000"/>
                </a:solidFill>
                <a:latin typeface="+mj-lt"/>
                <a:ea typeface="ＭＳ Ｐゴシック"/>
                <a:cs typeface="Arial" panose="020B0604020202020204" pitchFamily="34" charset="0"/>
              </a:rPr>
              <a:t>In Carr TF, et al, a specific eosinophil cut off for eosinophilic asthma is not defined. It is only stated that elevated eosinophil levels are seen in approximately half of individuals with asthma</a:t>
            </a:r>
            <a:r>
              <a:rPr lang="en-US" sz="800" baseline="30000" dirty="0">
                <a:solidFill>
                  <a:srgbClr val="000000"/>
                </a:solidFill>
                <a:latin typeface="+mj-lt"/>
                <a:ea typeface="ＭＳ Ｐゴシック"/>
                <a:cs typeface="Arial" panose="020B0604020202020204" pitchFamily="34" charset="0"/>
              </a:rPr>
              <a:t>1</a:t>
            </a:r>
          </a:p>
          <a:p>
            <a:pPr marL="350085" lvl="2" indent="-109097" eaLnBrk="0" fontAlgn="base" hangingPunct="0">
              <a:spcBef>
                <a:spcPts val="381"/>
              </a:spcBef>
              <a:spcAft>
                <a:spcPct val="0"/>
              </a:spcAft>
              <a:buClrTx/>
            </a:pPr>
            <a:r>
              <a:rPr lang="en-US" sz="800" dirty="0">
                <a:solidFill>
                  <a:srgbClr val="000000"/>
                </a:solidFill>
                <a:latin typeface="+mj-lt"/>
                <a:ea typeface="ＭＳ Ｐゴシック"/>
                <a:cs typeface="Arial" panose="020B0604020202020204" pitchFamily="34" charset="0"/>
              </a:rPr>
              <a:t>In </a:t>
            </a:r>
            <a:r>
              <a:rPr lang="en-US" sz="800" dirty="0" err="1">
                <a:solidFill>
                  <a:srgbClr val="000000"/>
                </a:solidFill>
                <a:latin typeface="+mj-lt"/>
                <a:ea typeface="ＭＳ Ｐゴシック"/>
                <a:cs typeface="Arial" panose="020B0604020202020204" pitchFamily="34" charset="0"/>
              </a:rPr>
              <a:t>Douwes</a:t>
            </a:r>
            <a:r>
              <a:rPr lang="en-US" sz="800" dirty="0">
                <a:solidFill>
                  <a:srgbClr val="000000"/>
                </a:solidFill>
                <a:latin typeface="+mj-lt"/>
                <a:ea typeface="ＭＳ Ｐゴシック"/>
                <a:cs typeface="Arial" panose="020B0604020202020204" pitchFamily="34" charset="0"/>
              </a:rPr>
              <a:t> J et al, cut off values used to define eosinophilic asthma were the same as those reported in the original studies (2–4%) or, when the authors did not define a cut off level, 2% was used. Overall, among publications from 1995 to 2001, the weighed mean proportion of children and adults with eosinophilic asthma was 51%</a:t>
            </a:r>
            <a:r>
              <a:rPr lang="en-US" sz="800" baseline="30000" dirty="0">
                <a:solidFill>
                  <a:srgbClr val="000000"/>
                </a:solidFill>
                <a:latin typeface="+mj-lt"/>
                <a:ea typeface="ＭＳ Ｐゴシック"/>
                <a:cs typeface="Arial" panose="020B0604020202020204" pitchFamily="34" charset="0"/>
              </a:rPr>
              <a:t>2</a:t>
            </a:r>
          </a:p>
          <a:p>
            <a:pPr marL="350085" lvl="2" indent="-109097" eaLnBrk="0" fontAlgn="base" hangingPunct="0">
              <a:spcBef>
                <a:spcPts val="381"/>
              </a:spcBef>
              <a:spcAft>
                <a:spcPct val="0"/>
              </a:spcAft>
              <a:buClrTx/>
            </a:pPr>
            <a:r>
              <a:rPr lang="en-US" sz="800" dirty="0">
                <a:solidFill>
                  <a:srgbClr val="000000"/>
                </a:solidFill>
                <a:latin typeface="+mj-lt"/>
                <a:ea typeface="ＭＳ Ｐゴシック"/>
                <a:cs typeface="Arial" panose="020B0604020202020204" pitchFamily="34" charset="0"/>
              </a:rPr>
              <a:t>NHANES: Based on data from the 2005 to 2006 annual survey of a nationally representative sample of a noninstitutionalized United States population in adult patients with asthma (aged 18-64 years) identified based on the participants’ self-report, eosinophilic asthma was defined as a blood eosinophil cutoff point of ≥150 cells/</a:t>
            </a:r>
            <a:r>
              <a:rPr lang="en-US" sz="800" dirty="0" err="1">
                <a:solidFill>
                  <a:srgbClr val="000000"/>
                </a:solidFill>
                <a:latin typeface="+mj-lt"/>
                <a:ea typeface="ＭＳ Ｐゴシック"/>
                <a:cs typeface="Arial" panose="020B0604020202020204" pitchFamily="34" charset="0"/>
              </a:rPr>
              <a:t>μL</a:t>
            </a:r>
            <a:r>
              <a:rPr lang="en-US" sz="800" dirty="0">
                <a:solidFill>
                  <a:srgbClr val="000000"/>
                </a:solidFill>
                <a:latin typeface="+mj-lt"/>
                <a:ea typeface="ＭＳ Ｐゴシック"/>
                <a:cs typeface="Arial" panose="020B0604020202020204" pitchFamily="34" charset="0"/>
              </a:rPr>
              <a:t>. Of the 310 adult patients, 69% had a blood eosinophil level ≥150 cells/μL</a:t>
            </a:r>
            <a:r>
              <a:rPr lang="en-US" sz="800" baseline="30000" dirty="0">
                <a:solidFill>
                  <a:srgbClr val="000000"/>
                </a:solidFill>
                <a:latin typeface="+mj-lt"/>
                <a:ea typeface="ＭＳ Ｐゴシック"/>
                <a:cs typeface="Arial" panose="020B0604020202020204" pitchFamily="34" charset="0"/>
              </a:rPr>
              <a:t>3</a:t>
            </a:r>
          </a:p>
          <a:p>
            <a:pPr marL="350085" lvl="2" indent="-109097" eaLnBrk="0" fontAlgn="base" hangingPunct="0">
              <a:spcBef>
                <a:spcPts val="381"/>
              </a:spcBef>
              <a:spcAft>
                <a:spcPct val="0"/>
              </a:spcAft>
              <a:buClrTx/>
            </a:pPr>
            <a:r>
              <a:rPr lang="en-US" sz="800" dirty="0">
                <a:solidFill>
                  <a:srgbClr val="000000"/>
                </a:solidFill>
                <a:latin typeface="+mj-lt"/>
                <a:ea typeface="ＭＳ Ｐゴシック"/>
                <a:cs typeface="Arial" panose="020B0604020202020204" pitchFamily="34" charset="0"/>
              </a:rPr>
              <a:t>Although a standard definition has not emerged, peripheral blood eosinophil counts of ≥150 cells/</a:t>
            </a:r>
            <a:r>
              <a:rPr lang="en-US" sz="800" dirty="0" err="1">
                <a:solidFill>
                  <a:srgbClr val="000000"/>
                </a:solidFill>
                <a:latin typeface="+mj-lt"/>
                <a:ea typeface="ＭＳ Ｐゴシック"/>
                <a:cs typeface="Arial" panose="020B0604020202020204" pitchFamily="34" charset="0"/>
              </a:rPr>
              <a:t>μL</a:t>
            </a:r>
            <a:r>
              <a:rPr lang="en-US" sz="800" dirty="0">
                <a:solidFill>
                  <a:srgbClr val="000000"/>
                </a:solidFill>
                <a:latin typeface="+mj-lt"/>
                <a:ea typeface="ＭＳ Ｐゴシック"/>
                <a:cs typeface="Arial" panose="020B0604020202020204" pitchFamily="34" charset="0"/>
              </a:rPr>
              <a:t>, ≥300 cells/</a:t>
            </a:r>
            <a:r>
              <a:rPr lang="en-US" sz="800" dirty="0" err="1">
                <a:solidFill>
                  <a:srgbClr val="000000"/>
                </a:solidFill>
                <a:latin typeface="+mj-lt"/>
                <a:ea typeface="ＭＳ Ｐゴシック"/>
                <a:cs typeface="Arial" panose="020B0604020202020204" pitchFamily="34" charset="0"/>
              </a:rPr>
              <a:t>μL</a:t>
            </a:r>
            <a:r>
              <a:rPr lang="en-US" sz="800" dirty="0">
                <a:solidFill>
                  <a:srgbClr val="000000"/>
                </a:solidFill>
                <a:latin typeface="+mj-lt"/>
                <a:ea typeface="ＭＳ Ｐゴシック"/>
                <a:cs typeface="Arial" panose="020B0604020202020204" pitchFamily="34" charset="0"/>
              </a:rPr>
              <a:t> or ≥400 cells/</a:t>
            </a:r>
            <a:r>
              <a:rPr lang="en-US" sz="800" dirty="0" err="1">
                <a:solidFill>
                  <a:srgbClr val="000000"/>
                </a:solidFill>
                <a:latin typeface="+mj-lt"/>
                <a:ea typeface="ＭＳ Ｐゴシック"/>
                <a:cs typeface="Arial" panose="020B0604020202020204" pitchFamily="34" charset="0"/>
              </a:rPr>
              <a:t>μL</a:t>
            </a:r>
            <a:r>
              <a:rPr lang="en-US" sz="800" dirty="0">
                <a:solidFill>
                  <a:srgbClr val="000000"/>
                </a:solidFill>
                <a:latin typeface="+mj-lt"/>
                <a:ea typeface="ＭＳ Ｐゴシック"/>
                <a:cs typeface="Arial" panose="020B0604020202020204" pitchFamily="34" charset="0"/>
              </a:rPr>
              <a:t> have been used in registration trials of biologic agents to describe eosinophilic asthma</a:t>
            </a:r>
          </a:p>
          <a:p>
            <a:pPr marL="418279" lvl="2" indent="-176652" eaLnBrk="0" fontAlgn="base" hangingPunct="0">
              <a:spcBef>
                <a:spcPts val="381"/>
              </a:spcBef>
              <a:spcAft>
                <a:spcPct val="0"/>
              </a:spcAft>
              <a:buClrTx/>
            </a:pPr>
            <a:endParaRPr lang="en-US" sz="800" dirty="0">
              <a:solidFill>
                <a:srgbClr val="000000"/>
              </a:solidFill>
              <a:latin typeface="+mj-lt"/>
              <a:ea typeface="ＭＳ Ｐゴシック"/>
              <a:cs typeface="Arial" panose="020B0604020202020204" pitchFamily="34" charset="0"/>
            </a:endParaRPr>
          </a:p>
          <a:p>
            <a:pPr marL="0" lvl="1" indent="0" eaLnBrk="0" fontAlgn="base" hangingPunct="0">
              <a:lnSpc>
                <a:spcPct val="100000"/>
              </a:lnSpc>
              <a:spcBef>
                <a:spcPts val="0"/>
              </a:spcBef>
              <a:spcAft>
                <a:spcPct val="0"/>
              </a:spcAft>
              <a:buClrTx/>
              <a:buNone/>
            </a:pPr>
            <a:endParaRPr lang="en-US" sz="800" b="1" dirty="0">
              <a:solidFill>
                <a:srgbClr val="000000"/>
              </a:solidFill>
              <a:latin typeface="+mj-lt"/>
              <a:ea typeface="ＭＳ Ｐゴシック"/>
              <a:cs typeface="Arial" panose="020B0604020202020204" pitchFamily="34" charset="0"/>
            </a:endParaRPr>
          </a:p>
          <a:p>
            <a:pPr marL="0" lvl="1" indent="0" eaLnBrk="0" fontAlgn="base" hangingPunct="0">
              <a:lnSpc>
                <a:spcPct val="100000"/>
              </a:lnSpc>
              <a:spcBef>
                <a:spcPts val="0"/>
              </a:spcBef>
              <a:spcAft>
                <a:spcPct val="0"/>
              </a:spcAft>
              <a:buClrTx/>
              <a:buNone/>
            </a:pPr>
            <a:r>
              <a:rPr lang="en-US" sz="800" b="1" dirty="0">
                <a:solidFill>
                  <a:srgbClr val="000000"/>
                </a:solidFill>
                <a:latin typeface="+mj-lt"/>
                <a:ea typeface="ＭＳ Ｐゴシック"/>
                <a:cs typeface="Arial" panose="020B0604020202020204" pitchFamily="34" charset="0"/>
              </a:rPr>
              <a:t>References:</a:t>
            </a:r>
          </a:p>
          <a:p>
            <a:pPr marL="177864" lvl="1" indent="-177864" eaLnBrk="0" fontAlgn="base" hangingPunct="0">
              <a:lnSpc>
                <a:spcPct val="100000"/>
              </a:lnSpc>
              <a:spcBef>
                <a:spcPts val="0"/>
              </a:spcBef>
              <a:spcAft>
                <a:spcPct val="0"/>
              </a:spcAft>
              <a:buClrTx/>
              <a:buAutoNum type="arabicPeriod"/>
            </a:pPr>
            <a:r>
              <a:rPr lang="en-US" sz="800" dirty="0">
                <a:latin typeface="+mj-lt"/>
              </a:rPr>
              <a:t>Carr TF, </a:t>
            </a:r>
            <a:r>
              <a:rPr lang="en-US" sz="800" dirty="0" err="1">
                <a:latin typeface="+mj-lt"/>
              </a:rPr>
              <a:t>Berdnikovs</a:t>
            </a:r>
            <a:r>
              <a:rPr lang="en-US" sz="800" dirty="0">
                <a:latin typeface="+mj-lt"/>
              </a:rPr>
              <a:t> S, Simon HU, et al. Eosinophilic bioactivities in severe asthma. </a:t>
            </a:r>
            <a:r>
              <a:rPr lang="en-US" sz="800" i="1" dirty="0">
                <a:latin typeface="+mj-lt"/>
              </a:rPr>
              <a:t>World Allergy Organ J</a:t>
            </a:r>
            <a:r>
              <a:rPr lang="en-US" sz="800" dirty="0">
                <a:latin typeface="+mj-lt"/>
              </a:rPr>
              <a:t>. 2016;9:21. </a:t>
            </a:r>
          </a:p>
          <a:p>
            <a:pPr marL="177864" lvl="1" indent="-177864" eaLnBrk="0" fontAlgn="base" hangingPunct="0">
              <a:lnSpc>
                <a:spcPct val="100000"/>
              </a:lnSpc>
              <a:spcBef>
                <a:spcPts val="0"/>
              </a:spcBef>
              <a:spcAft>
                <a:spcPct val="0"/>
              </a:spcAft>
              <a:buClrTx/>
              <a:buAutoNum type="arabicPeriod"/>
            </a:pPr>
            <a:r>
              <a:rPr lang="en-US" sz="800" dirty="0" err="1">
                <a:latin typeface="+mj-lt"/>
              </a:rPr>
              <a:t>Douwes</a:t>
            </a:r>
            <a:r>
              <a:rPr lang="en-US" sz="800" dirty="0">
                <a:latin typeface="+mj-lt"/>
              </a:rPr>
              <a:t> J, Gibson P, </a:t>
            </a:r>
            <a:r>
              <a:rPr lang="en-US" sz="800" dirty="0" err="1">
                <a:latin typeface="+mj-lt"/>
              </a:rPr>
              <a:t>Pekkanen</a:t>
            </a:r>
            <a:r>
              <a:rPr lang="en-US" sz="800" dirty="0">
                <a:latin typeface="+mj-lt"/>
              </a:rPr>
              <a:t> J, et al. Non-eosinophilic asthma: importance and possible mechanisms. </a:t>
            </a:r>
            <a:r>
              <a:rPr lang="en-US" sz="800" i="1" dirty="0">
                <a:latin typeface="+mj-lt"/>
              </a:rPr>
              <a:t>Thorax. </a:t>
            </a:r>
            <a:r>
              <a:rPr lang="en-US" sz="800" dirty="0">
                <a:latin typeface="+mj-lt"/>
              </a:rPr>
              <a:t>2002;57(7):643-648. </a:t>
            </a:r>
          </a:p>
          <a:p>
            <a:pPr marL="177864" lvl="1" indent="-177864" eaLnBrk="0" fontAlgn="base" hangingPunct="0">
              <a:lnSpc>
                <a:spcPct val="100000"/>
              </a:lnSpc>
              <a:spcBef>
                <a:spcPts val="0"/>
              </a:spcBef>
              <a:spcAft>
                <a:spcPct val="0"/>
              </a:spcAft>
              <a:buClrTx/>
              <a:buAutoNum type="arabicPeriod"/>
            </a:pPr>
            <a:r>
              <a:rPr lang="en-US" sz="800" dirty="0">
                <a:latin typeface="+mj-lt"/>
              </a:rPr>
              <a:t>Tran TN, Zeiger RS, Peters SP, et al. Overlap of atopic, eosinophilic, and TH2-high asthma phenotypes in a general population with current asthma. </a:t>
            </a:r>
            <a:r>
              <a:rPr lang="en-US" sz="800" i="1" dirty="0">
                <a:latin typeface="+mj-lt"/>
              </a:rPr>
              <a:t>Ann Allergy Asthma Immunol</a:t>
            </a:r>
            <a:r>
              <a:rPr lang="en-US" sz="800" dirty="0">
                <a:latin typeface="+mj-lt"/>
              </a:rPr>
              <a:t>. 2016;116:37-42.</a:t>
            </a:r>
          </a:p>
          <a:p>
            <a:pPr marL="177864" lvl="1" indent="-177864" eaLnBrk="0" fontAlgn="base" hangingPunct="0">
              <a:lnSpc>
                <a:spcPct val="100000"/>
              </a:lnSpc>
              <a:spcBef>
                <a:spcPts val="0"/>
              </a:spcBef>
              <a:spcAft>
                <a:spcPct val="0"/>
              </a:spcAft>
              <a:buClrTx/>
              <a:buAutoNum type="arabicPeriod"/>
            </a:pPr>
            <a:r>
              <a:rPr lang="en-US" sz="800" dirty="0">
                <a:latin typeface="+mj-lt"/>
              </a:rPr>
              <a:t>Wenzel S. Severe Asthma in Adults. </a:t>
            </a:r>
            <a:r>
              <a:rPr lang="en-US" sz="800" i="1" dirty="0">
                <a:latin typeface="+mj-lt"/>
              </a:rPr>
              <a:t>Am J Respir </a:t>
            </a:r>
            <a:r>
              <a:rPr lang="en-US" sz="800" i="1" dirty="0" err="1">
                <a:latin typeface="+mj-lt"/>
              </a:rPr>
              <a:t>Crit</a:t>
            </a:r>
            <a:r>
              <a:rPr lang="en-US" sz="800" i="1" dirty="0">
                <a:latin typeface="+mj-lt"/>
              </a:rPr>
              <a:t> Care Med. </a:t>
            </a:r>
            <a:r>
              <a:rPr lang="en-US" sz="800" dirty="0">
                <a:latin typeface="+mj-lt"/>
              </a:rPr>
              <a:t>2005;172(2):149-160. </a:t>
            </a:r>
          </a:p>
          <a:p>
            <a:pPr marL="177864" lvl="1" indent="-177864" eaLnBrk="0" fontAlgn="base" hangingPunct="0">
              <a:lnSpc>
                <a:spcPct val="100000"/>
              </a:lnSpc>
              <a:spcBef>
                <a:spcPts val="0"/>
              </a:spcBef>
              <a:spcAft>
                <a:spcPct val="0"/>
              </a:spcAft>
              <a:buClrTx/>
              <a:buAutoNum type="arabicPeriod"/>
            </a:pPr>
            <a:r>
              <a:rPr lang="en-US" sz="800" dirty="0">
                <a:latin typeface="+mj-lt"/>
              </a:rPr>
              <a:t>Trivedi SG, Lloyd CM. Biomedicine &amp; diseases: review eosinophils in the pathogenesis of allergic airways disease. </a:t>
            </a:r>
            <a:r>
              <a:rPr lang="en-US" sz="800" i="1" dirty="0">
                <a:latin typeface="+mj-lt"/>
              </a:rPr>
              <a:t>Cell Mol Life Sci</a:t>
            </a:r>
            <a:r>
              <a:rPr lang="en-US" sz="800" dirty="0">
                <a:latin typeface="+mj-lt"/>
              </a:rPr>
              <a:t>. 2007;64(10):1269-1289. </a:t>
            </a:r>
          </a:p>
          <a:p>
            <a:pPr marL="177864" lvl="1" indent="-177864" eaLnBrk="0" fontAlgn="base" hangingPunct="0">
              <a:lnSpc>
                <a:spcPct val="100000"/>
              </a:lnSpc>
              <a:spcBef>
                <a:spcPts val="0"/>
              </a:spcBef>
              <a:spcAft>
                <a:spcPct val="0"/>
              </a:spcAft>
              <a:buClrTx/>
              <a:buAutoNum type="arabicPeriod"/>
            </a:pPr>
            <a:r>
              <a:rPr lang="en-US" sz="800" dirty="0">
                <a:latin typeface="+mj-lt"/>
              </a:rPr>
              <a:t>de Groot JC, ten </a:t>
            </a:r>
            <a:r>
              <a:rPr lang="en-US" sz="800" dirty="0" err="1">
                <a:latin typeface="+mj-lt"/>
              </a:rPr>
              <a:t>Brinke</a:t>
            </a:r>
            <a:r>
              <a:rPr lang="en-US" sz="800" dirty="0">
                <a:latin typeface="+mj-lt"/>
              </a:rPr>
              <a:t> A, Bel EHD. Management of the patient with eosinophilic asthma: a new era begins. </a:t>
            </a:r>
            <a:r>
              <a:rPr lang="en-US" sz="800" i="1" dirty="0">
                <a:latin typeface="+mj-lt"/>
              </a:rPr>
              <a:t>ERJ Open Res</a:t>
            </a:r>
            <a:r>
              <a:rPr lang="en-US" sz="800" dirty="0">
                <a:latin typeface="+mj-lt"/>
              </a:rPr>
              <a:t>. 2015;1:1-11. </a:t>
            </a:r>
          </a:p>
          <a:p>
            <a:pPr marL="177864" lvl="1" indent="-177864" eaLnBrk="0" fontAlgn="base" hangingPunct="0">
              <a:lnSpc>
                <a:spcPct val="100000"/>
              </a:lnSpc>
              <a:spcBef>
                <a:spcPts val="0"/>
              </a:spcBef>
              <a:spcAft>
                <a:spcPct val="0"/>
              </a:spcAft>
              <a:buClrTx/>
              <a:buAutoNum type="arabicPeriod"/>
            </a:pPr>
            <a:r>
              <a:rPr lang="en-US" sz="800" dirty="0"/>
              <a:t>Walford HH, Doherty TA. </a:t>
            </a:r>
            <a:r>
              <a:rPr lang="en-US" sz="800" dirty="0">
                <a:latin typeface="+mj-lt"/>
              </a:rPr>
              <a:t>Diagnosis and management of eosinophilic asthma: a US perspective. </a:t>
            </a:r>
            <a:r>
              <a:rPr lang="en-GB" altLang="en-US" sz="800" i="1" dirty="0">
                <a:latin typeface="+mj-lt"/>
              </a:rPr>
              <a:t>J Asthma Allergy</a:t>
            </a:r>
            <a:r>
              <a:rPr lang="en-GB" altLang="en-US" sz="800" dirty="0">
                <a:latin typeface="+mj-lt"/>
              </a:rPr>
              <a:t>. 2014;7;53-65. </a:t>
            </a:r>
            <a:r>
              <a:rPr lang="en-GB" altLang="en-US" sz="100" dirty="0">
                <a:latin typeface="+mj-lt"/>
              </a:rPr>
              <a:t>.  </a:t>
            </a:r>
          </a:p>
          <a:p>
            <a:pPr marL="177864" lvl="1" indent="-177864" eaLnBrk="0" fontAlgn="base" hangingPunct="0">
              <a:lnSpc>
                <a:spcPct val="100000"/>
              </a:lnSpc>
              <a:spcBef>
                <a:spcPts val="0"/>
              </a:spcBef>
              <a:spcAft>
                <a:spcPct val="0"/>
              </a:spcAft>
              <a:buClrTx/>
              <a:buAutoNum type="arabicPeriod"/>
            </a:pPr>
            <a:r>
              <a:rPr lang="en-US" sz="800" dirty="0" err="1">
                <a:latin typeface="+mj-lt"/>
              </a:rPr>
              <a:t>Brusselle</a:t>
            </a:r>
            <a:r>
              <a:rPr lang="en-US" sz="800" dirty="0">
                <a:latin typeface="+mj-lt"/>
              </a:rPr>
              <a:t> GG, </a:t>
            </a:r>
            <a:r>
              <a:rPr lang="en-US" sz="800" dirty="0" err="1">
                <a:latin typeface="+mj-lt"/>
              </a:rPr>
              <a:t>Maes</a:t>
            </a:r>
            <a:r>
              <a:rPr lang="en-US" sz="800" dirty="0">
                <a:latin typeface="+mj-lt"/>
              </a:rPr>
              <a:t> T, </a:t>
            </a:r>
            <a:r>
              <a:rPr lang="en-US" sz="800" dirty="0" err="1">
                <a:latin typeface="+mj-lt"/>
              </a:rPr>
              <a:t>Bracke</a:t>
            </a:r>
            <a:r>
              <a:rPr lang="en-US" sz="800" dirty="0">
                <a:latin typeface="+mj-lt"/>
              </a:rPr>
              <a:t> KR. Eosinophils in the spotlight: eosinophilic airway inflammation in nonallergic asthma. </a:t>
            </a:r>
            <a:r>
              <a:rPr lang="en-US" sz="800" i="1" dirty="0">
                <a:latin typeface="+mj-lt"/>
              </a:rPr>
              <a:t>Nat Med. </a:t>
            </a:r>
            <a:r>
              <a:rPr lang="en-US" sz="800" dirty="0">
                <a:latin typeface="+mj-lt"/>
              </a:rPr>
              <a:t>2013;19(8):977-979.  </a:t>
            </a:r>
          </a:p>
          <a:p>
            <a:pPr marL="177864" lvl="1" indent="-177864" eaLnBrk="0" fontAlgn="base" hangingPunct="0">
              <a:lnSpc>
                <a:spcPct val="100000"/>
              </a:lnSpc>
              <a:spcBef>
                <a:spcPts val="0"/>
              </a:spcBef>
              <a:spcAft>
                <a:spcPct val="0"/>
              </a:spcAft>
              <a:buClrTx/>
              <a:buAutoNum type="arabicPeriod"/>
            </a:pPr>
            <a:r>
              <a:rPr lang="en-US" sz="800" dirty="0">
                <a:latin typeface="+mj-lt"/>
              </a:rPr>
              <a:t>de Groot JC, Storm H, </a:t>
            </a:r>
            <a:r>
              <a:rPr lang="en-US" sz="800" dirty="0" err="1">
                <a:latin typeface="+mj-lt"/>
              </a:rPr>
              <a:t>Amelink</a:t>
            </a:r>
            <a:r>
              <a:rPr lang="en-US" sz="800" dirty="0">
                <a:latin typeface="+mj-lt"/>
              </a:rPr>
              <a:t> M, et al. Clinical profile of patients with adult-onset eosinophilic asthma. </a:t>
            </a:r>
            <a:r>
              <a:rPr lang="en-US" sz="800" i="1" dirty="0">
                <a:latin typeface="+mj-lt"/>
              </a:rPr>
              <a:t>ERJ Open Res</a:t>
            </a:r>
            <a:r>
              <a:rPr lang="en-US" sz="800" dirty="0">
                <a:latin typeface="+mj-lt"/>
              </a:rPr>
              <a:t>. 2016;2(2):1-8.</a:t>
            </a:r>
          </a:p>
          <a:p>
            <a:pPr marL="177864" lvl="1" indent="-177864" eaLnBrk="0" fontAlgn="base" hangingPunct="0">
              <a:lnSpc>
                <a:spcPct val="100000"/>
              </a:lnSpc>
              <a:spcBef>
                <a:spcPts val="0"/>
              </a:spcBef>
              <a:spcAft>
                <a:spcPct val="0"/>
              </a:spcAft>
              <a:buClrTx/>
              <a:buAutoNum type="arabicPeriod"/>
            </a:pPr>
            <a:r>
              <a:rPr lang="en-US" sz="800" dirty="0" err="1">
                <a:latin typeface="+mj-lt"/>
              </a:rPr>
              <a:t>Skolnik</a:t>
            </a:r>
            <a:r>
              <a:rPr lang="en-US" sz="800" dirty="0">
                <a:latin typeface="+mj-lt"/>
              </a:rPr>
              <a:t> NS, Carnahan SP. Primary care of asthma: new options for severe eosinophilic asthma. </a:t>
            </a:r>
            <a:r>
              <a:rPr lang="en-US" sz="800" i="1" dirty="0" err="1">
                <a:latin typeface="+mj-lt"/>
              </a:rPr>
              <a:t>Curr</a:t>
            </a:r>
            <a:r>
              <a:rPr lang="en-US" sz="800" i="1" dirty="0">
                <a:latin typeface="+mj-lt"/>
              </a:rPr>
              <a:t> Med Res </a:t>
            </a:r>
            <a:r>
              <a:rPr lang="en-US" sz="800" i="1" dirty="0" err="1">
                <a:latin typeface="+mj-lt"/>
              </a:rPr>
              <a:t>Opin</a:t>
            </a:r>
            <a:r>
              <a:rPr lang="en-US" sz="800" dirty="0">
                <a:latin typeface="+mj-lt"/>
              </a:rPr>
              <a:t>. 2019;35(7):1309-1318.</a:t>
            </a:r>
            <a:endParaRPr lang="en-GB" altLang="en-US" sz="800" dirty="0">
              <a:latin typeface="+mj-lt"/>
            </a:endParaRPr>
          </a:p>
        </p:txBody>
      </p:sp>
    </p:spTree>
    <p:extLst>
      <p:ext uri="{BB962C8B-B14F-4D97-AF65-F5344CB8AC3E}">
        <p14:creationId xmlns:p14="http://schemas.microsoft.com/office/powerpoint/2010/main" val="1052298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460112" y="8978167"/>
            <a:ext cx="397888" cy="318233"/>
          </a:xfrm>
        </p:spPr>
        <p:txBody>
          <a:bodyPr/>
          <a:lstStyle/>
          <a:p>
            <a:fld id="{1BBBBBFB-8F9A-4FED-9658-1760A1EA8C82}" type="slidenum">
              <a:rPr lang="en-US" smtClean="0"/>
              <a:pPr/>
              <a:t>17</a:t>
            </a:fld>
            <a:endParaRPr lang="en-US"/>
          </a:p>
        </p:txBody>
      </p:sp>
      <p:sp>
        <p:nvSpPr>
          <p:cNvPr id="13" name="Slide Image Placeholder 12">
            <a:extLst>
              <a:ext uri="{FF2B5EF4-FFF2-40B4-BE49-F238E27FC236}">
                <a16:creationId xmlns:a16="http://schemas.microsoft.com/office/drawing/2014/main" id="{5FB05320-7761-4E1E-A16F-B5A87C8A320D}"/>
              </a:ext>
            </a:extLst>
          </p:cNvPr>
          <p:cNvSpPr>
            <a:spLocks noGrp="1" noRot="1" noChangeAspect="1"/>
          </p:cNvSpPr>
          <p:nvPr>
            <p:ph type="sldImg"/>
          </p:nvPr>
        </p:nvSpPr>
        <p:spPr>
          <a:xfrm>
            <a:off x="703263" y="660400"/>
            <a:ext cx="5449887" cy="3065463"/>
          </a:xfrm>
        </p:spPr>
      </p:sp>
      <p:sp>
        <p:nvSpPr>
          <p:cNvPr id="4" name="Notes Placeholder 3">
            <a:extLst>
              <a:ext uri="{FF2B5EF4-FFF2-40B4-BE49-F238E27FC236}">
                <a16:creationId xmlns:a16="http://schemas.microsoft.com/office/drawing/2014/main" id="{DA381153-CA52-4060-8BEA-20B00C87EE05}"/>
              </a:ext>
            </a:extLst>
          </p:cNvPr>
          <p:cNvSpPr>
            <a:spLocks noGrp="1"/>
          </p:cNvSpPr>
          <p:nvPr>
            <p:ph type="body" sz="quarter" idx="3"/>
          </p:nvPr>
        </p:nvSpPr>
        <p:spPr>
          <a:xfrm>
            <a:off x="524350" y="4231161"/>
            <a:ext cx="5807711" cy="2678754"/>
          </a:xfrm>
        </p:spPr>
        <p:txBody>
          <a:bodyPr/>
          <a:lstStyle/>
          <a:p>
            <a:pPr marL="0" indent="0">
              <a:spcBef>
                <a:spcPts val="308"/>
              </a:spcBef>
              <a:buNone/>
            </a:pPr>
            <a:r>
              <a:rPr lang="en-GB" altLang="en-US" b="1" dirty="0"/>
              <a:t>Key points:</a:t>
            </a:r>
          </a:p>
          <a:p>
            <a:pPr marL="0" indent="0">
              <a:spcBef>
                <a:spcPts val="308"/>
              </a:spcBef>
              <a:buNone/>
            </a:pPr>
            <a:r>
              <a:rPr lang="en-US" dirty="0"/>
              <a:t>Blood eosinophil levels have been correlated with:</a:t>
            </a:r>
          </a:p>
          <a:p>
            <a:pPr marL="364082" lvl="2" indent="-182040">
              <a:spcBef>
                <a:spcPts val="308"/>
              </a:spcBef>
            </a:pPr>
            <a:r>
              <a:rPr lang="en-US" dirty="0"/>
              <a:t>An increased risk for severe exacerbations </a:t>
            </a:r>
          </a:p>
          <a:p>
            <a:pPr marL="364082" lvl="2" indent="-182040">
              <a:spcBef>
                <a:spcPts val="308"/>
              </a:spcBef>
            </a:pPr>
            <a:r>
              <a:rPr lang="en-US" dirty="0"/>
              <a:t>An increased risk for acute respiratory events</a:t>
            </a:r>
          </a:p>
          <a:p>
            <a:pPr marL="364082" lvl="2" indent="-182040">
              <a:spcBef>
                <a:spcPts val="308"/>
              </a:spcBef>
            </a:pPr>
            <a:r>
              <a:rPr lang="en-US" dirty="0"/>
              <a:t>An increased OR of asthma control</a:t>
            </a:r>
          </a:p>
          <a:p>
            <a:pPr marL="0" indent="0">
              <a:spcBef>
                <a:spcPts val="308"/>
              </a:spcBef>
              <a:buNone/>
            </a:pPr>
            <a:endParaRPr lang="en-GB" dirty="0"/>
          </a:p>
          <a:p>
            <a:pPr marL="0" indent="0">
              <a:spcBef>
                <a:spcPts val="308"/>
              </a:spcBef>
              <a:buNone/>
            </a:pPr>
            <a:r>
              <a:rPr lang="en-US" b="1" dirty="0">
                <a:solidFill>
                  <a:srgbClr val="000000"/>
                </a:solidFill>
                <a:ea typeface="ＭＳ Ｐゴシック"/>
                <a:cs typeface="Arial" panose="020B0604020202020204" pitchFamily="34" charset="0"/>
              </a:rPr>
              <a:t>Note to Presenter: Click on ‘Return to Presentation’ text box at bottom right corner to return to original slide.</a:t>
            </a:r>
            <a:endParaRPr lang="en-GB" dirty="0"/>
          </a:p>
          <a:p>
            <a:pPr>
              <a:spcBef>
                <a:spcPts val="308"/>
              </a:spcBef>
            </a:pPr>
            <a:endParaRPr lang="en-GB" dirty="0"/>
          </a:p>
          <a:p>
            <a:pPr marL="0" indent="0">
              <a:spcBef>
                <a:spcPts val="308"/>
              </a:spcBef>
              <a:buNone/>
            </a:pPr>
            <a:r>
              <a:rPr lang="en-US" b="1" dirty="0"/>
              <a:t>Reference:</a:t>
            </a:r>
            <a:endParaRPr lang="en-GB" dirty="0"/>
          </a:p>
          <a:p>
            <a:pPr marL="0" indent="0">
              <a:spcBef>
                <a:spcPts val="308"/>
              </a:spcBef>
              <a:buNone/>
            </a:pPr>
            <a:r>
              <a:rPr lang="da-DK" dirty="0"/>
              <a:t>Price DB, </a:t>
            </a:r>
            <a:r>
              <a:rPr lang="it-IT" dirty="0"/>
              <a:t>Rigazio A, Campbell JD, </a:t>
            </a:r>
            <a:r>
              <a:rPr lang="da-DK" dirty="0"/>
              <a:t>et al.</a:t>
            </a:r>
            <a:r>
              <a:rPr lang="en-US" dirty="0"/>
              <a:t> Blood eosinophil count and prospective annual asthma disease burden: a UK cohort study.</a:t>
            </a:r>
            <a:r>
              <a:rPr lang="da-DK" dirty="0"/>
              <a:t> </a:t>
            </a:r>
            <a:r>
              <a:rPr lang="da-DK" i="1" dirty="0"/>
              <a:t>Lancet Respir Med</a:t>
            </a:r>
            <a:r>
              <a:rPr lang="da-DK" dirty="0"/>
              <a:t>. 2015;3:849-858. </a:t>
            </a:r>
          </a:p>
        </p:txBody>
      </p:sp>
    </p:spTree>
    <p:extLst>
      <p:ext uri="{BB962C8B-B14F-4D97-AF65-F5344CB8AC3E}">
        <p14:creationId xmlns:p14="http://schemas.microsoft.com/office/powerpoint/2010/main" val="1646398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384175"/>
            <a:ext cx="5759450" cy="3240088"/>
          </a:xfrm>
        </p:spPr>
      </p:sp>
      <p:sp>
        <p:nvSpPr>
          <p:cNvPr id="3" name="Notes Placeholder 2"/>
          <p:cNvSpPr>
            <a:spLocks noGrp="1"/>
          </p:cNvSpPr>
          <p:nvPr>
            <p:ph type="body" idx="1"/>
          </p:nvPr>
        </p:nvSpPr>
        <p:spPr>
          <a:xfrm>
            <a:off x="594360" y="3894883"/>
            <a:ext cx="5669280" cy="4212798"/>
          </a:xfrm>
        </p:spPr>
        <p:txBody>
          <a:bodyPr/>
          <a:lstStyle/>
          <a:p>
            <a:pPr marL="0" indent="0">
              <a:spcBef>
                <a:spcPts val="308"/>
              </a:spcBef>
              <a:buNone/>
            </a:pPr>
            <a:r>
              <a:rPr lang="en-GB" altLang="en-US" b="1" dirty="0"/>
              <a:t>Key points:</a:t>
            </a:r>
          </a:p>
          <a:p>
            <a:pPr marL="0" indent="0">
              <a:spcBef>
                <a:spcPts val="308"/>
              </a:spcBef>
              <a:buNone/>
            </a:pPr>
            <a:r>
              <a:rPr lang="en-US" dirty="0"/>
              <a:t>Potential diagnoses at various levels of total eosinophil blood count at presentation are shown.</a:t>
            </a:r>
          </a:p>
          <a:p>
            <a:pPr>
              <a:spcBef>
                <a:spcPts val="308"/>
              </a:spcBef>
            </a:pPr>
            <a:endParaRPr lang="en-GB" dirty="0"/>
          </a:p>
          <a:p>
            <a:pPr marL="0" indent="0">
              <a:spcBef>
                <a:spcPts val="308"/>
              </a:spcBef>
              <a:buNone/>
            </a:pPr>
            <a:r>
              <a:rPr lang="en-US" b="1" dirty="0">
                <a:solidFill>
                  <a:srgbClr val="000000"/>
                </a:solidFill>
                <a:ea typeface="ＭＳ Ｐゴシック"/>
                <a:cs typeface="Arial" panose="020B0604020202020204" pitchFamily="34" charset="0"/>
              </a:rPr>
              <a:t>Note to Presenter: Click on ‘Return to Presentation’ text box at bottom right corner to return to original slide.</a:t>
            </a:r>
            <a:endParaRPr lang="en-GB" dirty="0"/>
          </a:p>
          <a:p>
            <a:pPr marL="0" indent="0">
              <a:spcBef>
                <a:spcPts val="308"/>
              </a:spcBef>
              <a:buNone/>
            </a:pPr>
            <a:endParaRPr lang="en-GB" dirty="0"/>
          </a:p>
          <a:p>
            <a:pPr marL="0" indent="0">
              <a:spcBef>
                <a:spcPts val="308"/>
              </a:spcBef>
              <a:buNone/>
            </a:pPr>
            <a:r>
              <a:rPr lang="en-US" b="1" dirty="0"/>
              <a:t>Reference:</a:t>
            </a:r>
            <a:endParaRPr lang="en-GB" dirty="0"/>
          </a:p>
          <a:p>
            <a:pPr marL="0" indent="0">
              <a:spcBef>
                <a:spcPts val="308"/>
              </a:spcBef>
              <a:buNone/>
            </a:pPr>
            <a:r>
              <a:rPr lang="en-US" dirty="0" err="1"/>
              <a:t>Bochner</a:t>
            </a:r>
            <a:r>
              <a:rPr lang="en-US" dirty="0"/>
              <a:t> BS. The eosinophil. For better or worse, in sickness and in health. </a:t>
            </a:r>
            <a:r>
              <a:rPr lang="en-US" i="1" dirty="0"/>
              <a:t>Ann Allergy Asthma Immunol.</a:t>
            </a:r>
            <a:r>
              <a:rPr lang="en-US" dirty="0"/>
              <a:t> 2018;121:150-155. </a:t>
            </a:r>
          </a:p>
        </p:txBody>
      </p:sp>
      <p:sp>
        <p:nvSpPr>
          <p:cNvPr id="4" name="Slide Number Placeholder 3"/>
          <p:cNvSpPr>
            <a:spLocks noGrp="1"/>
          </p:cNvSpPr>
          <p:nvPr>
            <p:ph type="sldNum" sz="quarter" idx="5"/>
          </p:nvPr>
        </p:nvSpPr>
        <p:spPr/>
        <p:txBody>
          <a:bodyPr/>
          <a:lstStyle/>
          <a:p>
            <a:fld id="{50487F27-F4AC-478C-A07B-A71CA0B86259}" type="slidenum">
              <a:rPr lang="en-US" smtClean="0"/>
              <a:pPr/>
              <a:t>18</a:t>
            </a:fld>
            <a:endParaRPr lang="en-US"/>
          </a:p>
        </p:txBody>
      </p:sp>
    </p:spTree>
    <p:extLst>
      <p:ext uri="{BB962C8B-B14F-4D97-AF65-F5344CB8AC3E}">
        <p14:creationId xmlns:p14="http://schemas.microsoft.com/office/powerpoint/2010/main" val="1290249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1</a:t>
            </a:fld>
            <a:endParaRPr lang="en-US" dirty="0"/>
          </a:p>
        </p:txBody>
      </p:sp>
    </p:spTree>
    <p:extLst>
      <p:ext uri="{BB962C8B-B14F-4D97-AF65-F5344CB8AC3E}">
        <p14:creationId xmlns:p14="http://schemas.microsoft.com/office/powerpoint/2010/main" val="475973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4225" y="403225"/>
            <a:ext cx="5287963" cy="2974975"/>
          </a:xfrm>
        </p:spPr>
      </p:sp>
      <p:sp>
        <p:nvSpPr>
          <p:cNvPr id="3" name="Notes Placeholder 2"/>
          <p:cNvSpPr>
            <a:spLocks noGrp="1"/>
          </p:cNvSpPr>
          <p:nvPr>
            <p:ph type="body" idx="1"/>
          </p:nvPr>
        </p:nvSpPr>
        <p:spPr>
          <a:xfrm>
            <a:off x="365761" y="3635121"/>
            <a:ext cx="5925867" cy="3121279"/>
          </a:xfrm>
        </p:spPr>
        <p:txBody>
          <a:bodyPr/>
          <a:lstStyle/>
          <a:p>
            <a:pPr marL="0" indent="0" eaLnBrk="0" fontAlgn="base" hangingPunct="0">
              <a:lnSpc>
                <a:spcPct val="90000"/>
              </a:lnSpc>
              <a:spcBef>
                <a:spcPts val="381"/>
              </a:spcBef>
              <a:spcAft>
                <a:spcPct val="0"/>
              </a:spcAft>
              <a:buClrTx/>
              <a:buSzTx/>
              <a:buNone/>
            </a:pPr>
            <a:r>
              <a:rPr lang="en-US" b="1" dirty="0">
                <a:solidFill>
                  <a:srgbClr val="000000"/>
                </a:solidFill>
                <a:ea typeface="ＭＳ Ｐゴシック"/>
                <a:cs typeface="Arial" panose="020B0604020202020204" pitchFamily="34" charset="0"/>
              </a:rPr>
              <a:t>Key points:</a:t>
            </a:r>
          </a:p>
          <a:p>
            <a:pPr marL="176652" indent="-176652" eaLnBrk="0" fontAlgn="base" hangingPunct="0">
              <a:lnSpc>
                <a:spcPct val="90000"/>
              </a:lnSpc>
              <a:spcBef>
                <a:spcPts val="381"/>
              </a:spcBef>
              <a:spcAft>
                <a:spcPct val="0"/>
              </a:spcAft>
              <a:buClrTx/>
              <a:buSzTx/>
            </a:pPr>
            <a:r>
              <a:rPr lang="en-US" dirty="0"/>
              <a:t>Shown are some of the common cell surface markers for eosinophils in humans and/or mice</a:t>
            </a:r>
          </a:p>
          <a:p>
            <a:pPr marL="176652" indent="-176652" eaLnBrk="0" fontAlgn="base" hangingPunct="0">
              <a:lnSpc>
                <a:spcPct val="90000"/>
              </a:lnSpc>
              <a:spcBef>
                <a:spcPts val="381"/>
              </a:spcBef>
              <a:spcAft>
                <a:spcPct val="0"/>
              </a:spcAft>
              <a:buClrTx/>
              <a:buSzTx/>
            </a:pPr>
            <a:r>
              <a:rPr lang="en-US" dirty="0"/>
              <a:t>For each cell surface phenotype, we can see the degree of expression in eosinophils as well as other myeloid cells</a:t>
            </a:r>
          </a:p>
          <a:p>
            <a:pPr marL="176652" indent="-176652" eaLnBrk="0" fontAlgn="base" hangingPunct="0">
              <a:lnSpc>
                <a:spcPct val="90000"/>
              </a:lnSpc>
              <a:spcBef>
                <a:spcPts val="381"/>
              </a:spcBef>
              <a:spcAft>
                <a:spcPct val="0"/>
              </a:spcAft>
              <a:buClrTx/>
              <a:buSzTx/>
            </a:pPr>
            <a:r>
              <a:rPr lang="en-US" dirty="0"/>
              <a:t>In general, a certain degree of heterogeneity exists across these cell surface phenotypes</a:t>
            </a:r>
          </a:p>
          <a:p>
            <a:pPr marL="176652" indent="-176652" eaLnBrk="0" fontAlgn="base" hangingPunct="0">
              <a:lnSpc>
                <a:spcPct val="90000"/>
              </a:lnSpc>
              <a:spcBef>
                <a:spcPts val="381"/>
              </a:spcBef>
              <a:spcAft>
                <a:spcPct val="0"/>
              </a:spcAft>
              <a:buClrTx/>
              <a:buSzTx/>
            </a:pPr>
            <a:r>
              <a:rPr lang="en-US" dirty="0"/>
              <a:t>On the right are characteristics of eosinophil granule proteins in humans and/or mice</a:t>
            </a:r>
          </a:p>
          <a:p>
            <a:pPr marL="176652" indent="-176652" eaLnBrk="0" fontAlgn="base" hangingPunct="0">
              <a:lnSpc>
                <a:spcPct val="90000"/>
              </a:lnSpc>
              <a:spcBef>
                <a:spcPts val="381"/>
              </a:spcBef>
              <a:spcAft>
                <a:spcPct val="0"/>
              </a:spcAft>
              <a:buClrTx/>
              <a:buSzTx/>
            </a:pPr>
            <a:r>
              <a:rPr lang="en-US" dirty="0"/>
              <a:t>Here, too, we see a certain degree of heterogeneity </a:t>
            </a:r>
          </a:p>
          <a:p>
            <a:pPr marL="0" indent="0" defTabSz="966506" eaLnBrk="0" fontAlgn="base" hangingPunct="0">
              <a:spcBef>
                <a:spcPts val="0"/>
              </a:spcBef>
              <a:spcAft>
                <a:spcPct val="0"/>
              </a:spcAft>
              <a:buClrTx/>
              <a:buSzTx/>
              <a:buNone/>
              <a:defRPr/>
            </a:pPr>
            <a:endParaRPr lang="en-US" dirty="0"/>
          </a:p>
          <a:p>
            <a:pPr marL="0" indent="0" defTabSz="966506" eaLnBrk="0" fontAlgn="base" hangingPunct="0">
              <a:spcBef>
                <a:spcPts val="0"/>
              </a:spcBef>
              <a:spcAft>
                <a:spcPct val="0"/>
              </a:spcAft>
              <a:buClrTx/>
              <a:buSzTx/>
              <a:buNone/>
              <a:defRPr/>
            </a:pPr>
            <a:r>
              <a:rPr lang="en-US" b="1" dirty="0">
                <a:solidFill>
                  <a:srgbClr val="000000"/>
                </a:solidFill>
                <a:ea typeface="ＭＳ Ｐゴシック"/>
                <a:cs typeface="Arial" panose="020B0604020202020204" pitchFamily="34" charset="0"/>
              </a:rPr>
              <a:t>Note to Presenter: Click on ‘Return to Presentation’ text box at bottom right corner to return to original slide.</a:t>
            </a:r>
            <a:endParaRPr lang="en-US" dirty="0"/>
          </a:p>
          <a:p>
            <a:pPr marL="0" indent="0" defTabSz="966506" eaLnBrk="0" fontAlgn="base" hangingPunct="0">
              <a:spcBef>
                <a:spcPts val="0"/>
              </a:spcBef>
              <a:spcAft>
                <a:spcPct val="0"/>
              </a:spcAft>
              <a:buClrTx/>
              <a:buSzTx/>
              <a:buNone/>
              <a:defRPr/>
            </a:pPr>
            <a:endParaRPr lang="en-US" dirty="0"/>
          </a:p>
          <a:p>
            <a:pPr marL="0" lvl="1" indent="0" eaLnBrk="0" fontAlgn="base" hangingPunct="0">
              <a:lnSpc>
                <a:spcPct val="100000"/>
              </a:lnSpc>
              <a:spcBef>
                <a:spcPts val="308"/>
              </a:spcBef>
              <a:spcAft>
                <a:spcPct val="0"/>
              </a:spcAft>
              <a:buClrTx/>
              <a:buNone/>
            </a:pPr>
            <a:r>
              <a:rPr lang="en-US" b="1" dirty="0">
                <a:ea typeface="ＭＳ Ｐゴシック"/>
                <a:cs typeface="Arial" panose="020B0604020202020204" pitchFamily="34" charset="0"/>
              </a:rPr>
              <a:t>References:</a:t>
            </a:r>
          </a:p>
          <a:p>
            <a:pPr marL="234475" indent="-234475" eaLnBrk="0" fontAlgn="base" hangingPunct="0">
              <a:spcBef>
                <a:spcPts val="308"/>
              </a:spcBef>
              <a:spcAft>
                <a:spcPct val="0"/>
              </a:spcAft>
              <a:buClrTx/>
              <a:buSzTx/>
              <a:buAutoNum type="arabicPeriod"/>
              <a:defRPr/>
            </a:pPr>
            <a:r>
              <a:rPr lang="en-US" dirty="0"/>
              <a:t>Lee JJ, Jacobsen EA, </a:t>
            </a:r>
            <a:r>
              <a:rPr lang="en-US" dirty="0" err="1"/>
              <a:t>Ochkur</a:t>
            </a:r>
            <a:r>
              <a:rPr lang="en-US" dirty="0"/>
              <a:t> SI, et al. Human vs. mouse eosinophils: “That which we call an eosinophil, by any other name would stain as red”. </a:t>
            </a:r>
            <a:r>
              <a:rPr lang="en-US" i="1" dirty="0"/>
              <a:t>J Allergy Clin Immunol</a:t>
            </a:r>
            <a:r>
              <a:rPr lang="en-US" dirty="0"/>
              <a:t>. 2012;130(2):572-584.</a:t>
            </a:r>
          </a:p>
          <a:p>
            <a:pPr marL="234475" indent="-234475" eaLnBrk="0" fontAlgn="base" hangingPunct="0">
              <a:spcBef>
                <a:spcPts val="308"/>
              </a:spcBef>
              <a:spcAft>
                <a:spcPct val="0"/>
              </a:spcAft>
              <a:buClrTx/>
              <a:buSzTx/>
              <a:buFont typeface="Arial" panose="020B0604020202020204" pitchFamily="34" charset="0"/>
              <a:buAutoNum type="arabicPeriod"/>
              <a:defRPr/>
            </a:pPr>
            <a:r>
              <a:rPr lang="en-US" dirty="0"/>
              <a:t>Lee JJ, Jacobsen EA, </a:t>
            </a:r>
            <a:r>
              <a:rPr lang="en-US" dirty="0" err="1"/>
              <a:t>Ochkur</a:t>
            </a:r>
            <a:r>
              <a:rPr lang="en-US" dirty="0"/>
              <a:t> SI, et al. Supplementary appendix. </a:t>
            </a:r>
            <a:r>
              <a:rPr lang="en-US" i="1" dirty="0"/>
              <a:t>J Allergy Clin Immunol</a:t>
            </a:r>
            <a:r>
              <a:rPr lang="en-US" dirty="0"/>
              <a:t>. 2012;130(2):572-584.</a:t>
            </a:r>
          </a:p>
        </p:txBody>
      </p:sp>
      <p:sp>
        <p:nvSpPr>
          <p:cNvPr id="4" name="Slide Number Placeholder 3"/>
          <p:cNvSpPr>
            <a:spLocks noGrp="1"/>
          </p:cNvSpPr>
          <p:nvPr>
            <p:ph type="sldNum" sz="quarter" idx="5"/>
          </p:nvPr>
        </p:nvSpPr>
        <p:spPr/>
        <p:txBody>
          <a:bodyPr/>
          <a:lstStyle/>
          <a:p>
            <a:fld id="{50487F27-F4AC-478C-A07B-A71CA0B86259}" type="slidenum">
              <a:rPr lang="en-US" smtClean="0"/>
              <a:pPr/>
              <a:t>19</a:t>
            </a:fld>
            <a:endParaRPr lang="en-US"/>
          </a:p>
        </p:txBody>
      </p:sp>
    </p:spTree>
    <p:extLst>
      <p:ext uri="{BB962C8B-B14F-4D97-AF65-F5344CB8AC3E}">
        <p14:creationId xmlns:p14="http://schemas.microsoft.com/office/powerpoint/2010/main" val="4039387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0" fontAlgn="base" hangingPunct="0">
              <a:lnSpc>
                <a:spcPct val="90000"/>
              </a:lnSpc>
              <a:spcBef>
                <a:spcPts val="381"/>
              </a:spcBef>
              <a:spcAft>
                <a:spcPct val="0"/>
              </a:spcAft>
              <a:buClrTx/>
              <a:buSzTx/>
              <a:buNone/>
            </a:pPr>
            <a:endParaRPr lang="en-US"/>
          </a:p>
        </p:txBody>
      </p:sp>
      <p:sp>
        <p:nvSpPr>
          <p:cNvPr id="4" name="Slide Number Placeholder 3"/>
          <p:cNvSpPr>
            <a:spLocks noGrp="1"/>
          </p:cNvSpPr>
          <p:nvPr>
            <p:ph type="sldNum" sz="quarter" idx="5"/>
          </p:nvPr>
        </p:nvSpPr>
        <p:spPr/>
        <p:txBody>
          <a:bodyPr/>
          <a:lstStyle/>
          <a:p>
            <a:fld id="{50487F27-F4AC-478C-A07B-A71CA0B86259}" type="slidenum">
              <a:rPr lang="en-US" smtClean="0"/>
              <a:pPr/>
              <a:t>20</a:t>
            </a:fld>
            <a:endParaRPr lang="en-US"/>
          </a:p>
        </p:txBody>
      </p:sp>
    </p:spTree>
    <p:extLst>
      <p:ext uri="{BB962C8B-B14F-4D97-AF65-F5344CB8AC3E}">
        <p14:creationId xmlns:p14="http://schemas.microsoft.com/office/powerpoint/2010/main" val="2182624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320675"/>
            <a:ext cx="5575300" cy="3136900"/>
          </a:xfrm>
        </p:spPr>
      </p:sp>
      <p:sp>
        <p:nvSpPr>
          <p:cNvPr id="4" name="Slide Number Placeholder 3"/>
          <p:cNvSpPr>
            <a:spLocks noGrp="1"/>
          </p:cNvSpPr>
          <p:nvPr>
            <p:ph type="sldNum" sz="quarter" idx="10"/>
          </p:nvPr>
        </p:nvSpPr>
        <p:spPr/>
        <p:txBody>
          <a:bodyPr/>
          <a:lstStyle/>
          <a:p>
            <a:fld id="{50487F27-F4AC-478C-A07B-A71CA0B86259}" type="slidenum">
              <a:rPr lang="en-US" smtClean="0"/>
              <a:pPr/>
              <a:t>21</a:t>
            </a:fld>
            <a:endParaRPr lang="en-US"/>
          </a:p>
        </p:txBody>
      </p:sp>
      <p:sp>
        <p:nvSpPr>
          <p:cNvPr id="10" name="Notes Placeholder 9">
            <a:extLst>
              <a:ext uri="{FF2B5EF4-FFF2-40B4-BE49-F238E27FC236}">
                <a16:creationId xmlns:a16="http://schemas.microsoft.com/office/drawing/2014/main" id="{F06ABA46-02B4-427A-BC97-AB7D7CCF3ED6}"/>
              </a:ext>
            </a:extLst>
          </p:cNvPr>
          <p:cNvSpPr>
            <a:spLocks noGrp="1"/>
          </p:cNvSpPr>
          <p:nvPr>
            <p:ph type="body" sz="quarter" idx="3"/>
          </p:nvPr>
        </p:nvSpPr>
        <p:spPr>
          <a:xfrm>
            <a:off x="279400" y="3607054"/>
            <a:ext cx="6299200" cy="5368671"/>
          </a:xfrm>
        </p:spPr>
        <p:txBody>
          <a:bodyPr/>
          <a:lstStyle/>
          <a:p>
            <a:pPr marL="0" indent="0" eaLnBrk="0" fontAlgn="base" hangingPunct="0">
              <a:lnSpc>
                <a:spcPct val="90000"/>
              </a:lnSpc>
              <a:spcBef>
                <a:spcPts val="381"/>
              </a:spcBef>
              <a:spcAft>
                <a:spcPct val="0"/>
              </a:spcAft>
              <a:buClrTx/>
              <a:buSzTx/>
              <a:buNone/>
            </a:pPr>
            <a:r>
              <a:rPr lang="en-US" b="1" dirty="0">
                <a:solidFill>
                  <a:srgbClr val="000000"/>
                </a:solidFill>
                <a:latin typeface="+mj-lt"/>
                <a:ea typeface="ＭＳ Ｐゴシック"/>
                <a:cs typeface="Arial" panose="020B0604020202020204" pitchFamily="34" charset="0"/>
              </a:rPr>
              <a:t>Key points:</a:t>
            </a:r>
          </a:p>
          <a:p>
            <a:pPr marL="176652" indent="-176652" eaLnBrk="0" fontAlgn="base" hangingPunct="0">
              <a:lnSpc>
                <a:spcPct val="90000"/>
              </a:lnSpc>
              <a:spcBef>
                <a:spcPts val="381"/>
              </a:spcBef>
              <a:spcAft>
                <a:spcPct val="0"/>
              </a:spcAft>
              <a:buClrTx/>
              <a:buSzTx/>
            </a:pPr>
            <a:r>
              <a:rPr lang="en-US" dirty="0">
                <a:solidFill>
                  <a:srgbClr val="000000"/>
                </a:solidFill>
                <a:latin typeface="+mj-lt"/>
                <a:ea typeface="ＭＳ Ｐゴシック"/>
                <a:cs typeface="Arial" panose="020B0604020202020204" pitchFamily="34" charset="0"/>
              </a:rPr>
              <a:t>Murine inflammatory and resident lung eosinophils are morphologically and phenotypically different</a:t>
            </a:r>
            <a:r>
              <a:rPr lang="en-US" baseline="30000" dirty="0">
                <a:solidFill>
                  <a:srgbClr val="000000"/>
                </a:solidFill>
                <a:latin typeface="+mj-lt"/>
                <a:ea typeface="ＭＳ Ｐゴシック"/>
                <a:cs typeface="Arial" panose="020B0604020202020204" pitchFamily="34" charset="0"/>
              </a:rPr>
              <a:t>1</a:t>
            </a:r>
            <a:r>
              <a:rPr lang="en-US" dirty="0">
                <a:solidFill>
                  <a:srgbClr val="000000"/>
                </a:solidFill>
                <a:latin typeface="+mj-lt"/>
                <a:ea typeface="ＭＳ Ｐゴシック"/>
                <a:cs typeface="Arial" panose="020B0604020202020204" pitchFamily="34" charset="0"/>
              </a:rPr>
              <a:t>:</a:t>
            </a:r>
          </a:p>
          <a:p>
            <a:pPr marL="418279" lvl="2" indent="-176652" eaLnBrk="0" fontAlgn="base" hangingPunct="0">
              <a:spcBef>
                <a:spcPts val="381"/>
              </a:spcBef>
              <a:spcAft>
                <a:spcPct val="0"/>
              </a:spcAft>
              <a:buClrTx/>
            </a:pPr>
            <a:r>
              <a:rPr lang="en-US" dirty="0">
                <a:solidFill>
                  <a:srgbClr val="000000"/>
                </a:solidFill>
                <a:latin typeface="+mj-lt"/>
                <a:ea typeface="ＭＳ Ｐゴシック"/>
                <a:cs typeface="Arial" panose="020B0604020202020204" pitchFamily="34" charset="0"/>
              </a:rPr>
              <a:t>Differences in morphology including the nucleus and granules</a:t>
            </a:r>
          </a:p>
          <a:p>
            <a:pPr marL="418279" lvl="2" indent="-176652" eaLnBrk="0" fontAlgn="base" hangingPunct="0">
              <a:spcBef>
                <a:spcPts val="381"/>
              </a:spcBef>
              <a:spcAft>
                <a:spcPts val="317"/>
              </a:spcAft>
              <a:buClrTx/>
            </a:pPr>
            <a:r>
              <a:rPr lang="en-US" dirty="0">
                <a:solidFill>
                  <a:srgbClr val="000000"/>
                </a:solidFill>
                <a:latin typeface="+mj-lt"/>
                <a:ea typeface="ＭＳ Ｐゴシック"/>
                <a:cs typeface="Arial" panose="020B0604020202020204" pitchFamily="34" charset="0"/>
              </a:rPr>
              <a:t>Differences in the surface phenotype including </a:t>
            </a:r>
            <a:r>
              <a:rPr lang="en-US" dirty="0" err="1">
                <a:solidFill>
                  <a:srgbClr val="000000"/>
                </a:solidFill>
                <a:latin typeface="+mj-lt"/>
                <a:ea typeface="ＭＳ Ｐゴシック"/>
                <a:cs typeface="Arial" panose="020B0604020202020204" pitchFamily="34" charset="0"/>
              </a:rPr>
              <a:t>Siglec</a:t>
            </a:r>
            <a:r>
              <a:rPr lang="en-US" dirty="0">
                <a:solidFill>
                  <a:srgbClr val="000000"/>
                </a:solidFill>
                <a:latin typeface="+mj-lt"/>
                <a:ea typeface="ＭＳ Ｐゴシック"/>
                <a:cs typeface="Arial" panose="020B0604020202020204" pitchFamily="34" charset="0"/>
              </a:rPr>
              <a:t>-F, CD62L, and CD101</a:t>
            </a:r>
          </a:p>
          <a:p>
            <a:pPr marL="659906" lvl="3" indent="-176652" eaLnBrk="0" fontAlgn="base" hangingPunct="0">
              <a:spcBef>
                <a:spcPts val="381"/>
              </a:spcBef>
              <a:spcAft>
                <a:spcPts val="634"/>
              </a:spcAft>
              <a:buClrTx/>
            </a:pPr>
            <a:r>
              <a:rPr lang="en-US" dirty="0">
                <a:solidFill>
                  <a:srgbClr val="000000"/>
                </a:solidFill>
                <a:latin typeface="+mj-lt"/>
                <a:ea typeface="ＭＳ Ｐゴシック"/>
                <a:cs typeface="Arial" panose="020B0604020202020204" pitchFamily="34" charset="0"/>
              </a:rPr>
              <a:t>CD62L (also known as L-selectin) is a cell adhesion molecule which binds a number of glycosylated, </a:t>
            </a:r>
            <a:r>
              <a:rPr lang="en-US" dirty="0" err="1">
                <a:solidFill>
                  <a:srgbClr val="000000"/>
                </a:solidFill>
                <a:latin typeface="+mj-lt"/>
                <a:ea typeface="ＭＳ Ｐゴシック"/>
                <a:cs typeface="Arial" panose="020B0604020202020204" pitchFamily="34" charset="0"/>
              </a:rPr>
              <a:t>fucosylated</a:t>
            </a:r>
            <a:r>
              <a:rPr lang="en-US" dirty="0">
                <a:solidFill>
                  <a:srgbClr val="000000"/>
                </a:solidFill>
                <a:latin typeface="+mj-lt"/>
                <a:ea typeface="ＭＳ Ｐゴシック"/>
                <a:cs typeface="Arial" panose="020B0604020202020204" pitchFamily="34" charset="0"/>
              </a:rPr>
              <a:t>, sulfated </a:t>
            </a:r>
            <a:r>
              <a:rPr lang="en-US" dirty="0" err="1">
                <a:solidFill>
                  <a:srgbClr val="000000"/>
                </a:solidFill>
                <a:latin typeface="+mj-lt"/>
                <a:ea typeface="ＭＳ Ｐゴシック"/>
                <a:cs typeface="Arial" panose="020B0604020202020204" pitchFamily="34" charset="0"/>
              </a:rPr>
              <a:t>sialylated</a:t>
            </a:r>
            <a:r>
              <a:rPr lang="en-US" dirty="0">
                <a:solidFill>
                  <a:srgbClr val="000000"/>
                </a:solidFill>
                <a:latin typeface="+mj-lt"/>
                <a:ea typeface="ＭＳ Ｐゴシック"/>
                <a:cs typeface="Arial" panose="020B0604020202020204" pitchFamily="34" charset="0"/>
              </a:rPr>
              <a:t> glycoproteins including CD34, glycam-1 and MAdCam-1</a:t>
            </a:r>
            <a:r>
              <a:rPr lang="en-US" baseline="30000" dirty="0">
                <a:solidFill>
                  <a:srgbClr val="000000"/>
                </a:solidFill>
                <a:latin typeface="+mj-lt"/>
                <a:ea typeface="ＭＳ Ｐゴシック"/>
                <a:cs typeface="Arial" panose="020B0604020202020204" pitchFamily="34" charset="0"/>
              </a:rPr>
              <a:t>1,2</a:t>
            </a:r>
            <a:endParaRPr lang="en-US" dirty="0">
              <a:solidFill>
                <a:srgbClr val="000000"/>
              </a:solidFill>
              <a:latin typeface="+mj-lt"/>
              <a:ea typeface="ＭＳ Ｐゴシック"/>
              <a:cs typeface="Arial" panose="020B0604020202020204" pitchFamily="34" charset="0"/>
            </a:endParaRPr>
          </a:p>
          <a:p>
            <a:pPr marL="659906" lvl="3" indent="-176652" eaLnBrk="0" fontAlgn="base" hangingPunct="0">
              <a:spcBef>
                <a:spcPts val="381"/>
              </a:spcBef>
              <a:spcAft>
                <a:spcPts val="634"/>
              </a:spcAft>
              <a:buClrTx/>
            </a:pPr>
            <a:r>
              <a:rPr lang="en-US" dirty="0">
                <a:solidFill>
                  <a:srgbClr val="000000"/>
                </a:solidFill>
                <a:latin typeface="+mj-lt"/>
                <a:ea typeface="ＭＳ Ｐゴシック"/>
                <a:cs typeface="Arial" panose="020B0604020202020204" pitchFamily="34" charset="0"/>
              </a:rPr>
              <a:t>CD101 (also known as immunoglobulin superfamily, member 2 (IGSF2) and V7) is a </a:t>
            </a:r>
            <a:r>
              <a:rPr lang="en-US" b="0" i="0" kern="1200" dirty="0">
                <a:solidFill>
                  <a:schemeClr val="tx1"/>
                </a:solidFill>
                <a:effectLst/>
                <a:latin typeface="+mj-lt"/>
                <a:ea typeface="+mn-ea"/>
                <a:cs typeface="+mn-cs"/>
              </a:rPr>
              <a:t>transmembrane glycoprotein containing 7 Ig-like </a:t>
            </a:r>
            <a:r>
              <a:rPr lang="en-US" b="0" i="0" kern="1200" dirty="0" err="1">
                <a:solidFill>
                  <a:schemeClr val="tx1"/>
                </a:solidFill>
                <a:effectLst/>
                <a:latin typeface="+mj-lt"/>
                <a:ea typeface="+mn-ea"/>
                <a:cs typeface="+mn-cs"/>
              </a:rPr>
              <a:t>IgV</a:t>
            </a:r>
            <a:r>
              <a:rPr lang="en-US" b="0" i="0" kern="1200" dirty="0">
                <a:solidFill>
                  <a:schemeClr val="tx1"/>
                </a:solidFill>
                <a:effectLst/>
                <a:latin typeface="+mj-lt"/>
                <a:ea typeface="+mn-ea"/>
                <a:cs typeface="+mn-cs"/>
              </a:rPr>
              <a:t> domains and a short cytoplasmic tail with several phosphorylation sites</a:t>
            </a:r>
            <a:r>
              <a:rPr lang="en-US" baseline="30000" dirty="0">
                <a:solidFill>
                  <a:srgbClr val="000000"/>
                </a:solidFill>
                <a:latin typeface="+mj-lt"/>
                <a:ea typeface="ＭＳ Ｐゴシック"/>
                <a:cs typeface="Arial" panose="020B0604020202020204" pitchFamily="34" charset="0"/>
              </a:rPr>
              <a:t>3</a:t>
            </a:r>
            <a:r>
              <a:rPr lang="en-US" dirty="0">
                <a:solidFill>
                  <a:srgbClr val="000000"/>
                </a:solidFill>
                <a:latin typeface="+mj-lt"/>
                <a:ea typeface="ＭＳ Ｐゴシック"/>
                <a:cs typeface="Arial" panose="020B0604020202020204" pitchFamily="34" charset="0"/>
              </a:rPr>
              <a:t> </a:t>
            </a:r>
          </a:p>
          <a:p>
            <a:pPr marL="659906" lvl="3" indent="-176652" eaLnBrk="0" fontAlgn="base" hangingPunct="0">
              <a:spcBef>
                <a:spcPts val="381"/>
              </a:spcBef>
              <a:spcAft>
                <a:spcPts val="634"/>
              </a:spcAft>
              <a:buClrTx/>
            </a:pPr>
            <a:r>
              <a:rPr lang="en-US" dirty="0" err="1">
                <a:solidFill>
                  <a:srgbClr val="000000"/>
                </a:solidFill>
                <a:latin typeface="+mj-lt"/>
                <a:ea typeface="ＭＳ Ｐゴシック"/>
                <a:cs typeface="Arial" panose="020B0604020202020204" pitchFamily="34" charset="0"/>
              </a:rPr>
              <a:t>Siglec</a:t>
            </a:r>
            <a:r>
              <a:rPr lang="en-US" dirty="0">
                <a:solidFill>
                  <a:srgbClr val="000000"/>
                </a:solidFill>
                <a:latin typeface="+mj-lt"/>
                <a:ea typeface="ＭＳ Ｐゴシック"/>
                <a:cs typeface="Arial" panose="020B0604020202020204" pitchFamily="34" charset="0"/>
              </a:rPr>
              <a:t>-F (also known as CD170) i</a:t>
            </a:r>
            <a:r>
              <a:rPr lang="en-US" dirty="0">
                <a:latin typeface="+mj-lt"/>
              </a:rPr>
              <a:t>s a cell surface lectin belonging to the Ig superfamily that binds glycoconjugates containing sialic acids that are commonly found on various cell types</a:t>
            </a:r>
            <a:r>
              <a:rPr lang="en-US" baseline="30000" dirty="0">
                <a:latin typeface="+mj-lt"/>
              </a:rPr>
              <a:t>4</a:t>
            </a:r>
            <a:endParaRPr lang="en-US" dirty="0">
              <a:solidFill>
                <a:srgbClr val="000000"/>
              </a:solidFill>
              <a:latin typeface="+mj-lt"/>
              <a:ea typeface="ＭＳ Ｐゴシック"/>
              <a:cs typeface="Arial" panose="020B0604020202020204" pitchFamily="34" charset="0"/>
            </a:endParaRPr>
          </a:p>
          <a:p>
            <a:pPr marL="483253" lvl="3" indent="0" eaLnBrk="0" fontAlgn="base" hangingPunct="0">
              <a:spcBef>
                <a:spcPts val="381"/>
              </a:spcBef>
              <a:spcAft>
                <a:spcPct val="0"/>
              </a:spcAft>
              <a:buClrTx/>
              <a:buNone/>
            </a:pPr>
            <a:endParaRPr lang="en-US" dirty="0">
              <a:solidFill>
                <a:srgbClr val="000000"/>
              </a:solidFill>
              <a:latin typeface="+mj-lt"/>
              <a:ea typeface="ＭＳ Ｐゴシック"/>
              <a:cs typeface="Arial" panose="020B0604020202020204" pitchFamily="34" charset="0"/>
            </a:endParaRPr>
          </a:p>
          <a:p>
            <a:pPr marL="181856" lvl="1" indent="0" eaLnBrk="0" fontAlgn="base" hangingPunct="0">
              <a:spcBef>
                <a:spcPts val="381"/>
              </a:spcBef>
              <a:spcAft>
                <a:spcPct val="0"/>
              </a:spcAft>
              <a:buClrTx/>
              <a:buNone/>
            </a:pPr>
            <a:r>
              <a:rPr lang="en-US" b="1" dirty="0">
                <a:solidFill>
                  <a:srgbClr val="000000"/>
                </a:solidFill>
                <a:ea typeface="ＭＳ Ｐゴシック"/>
                <a:cs typeface="Arial" panose="020B0604020202020204" pitchFamily="34" charset="0"/>
              </a:rPr>
              <a:t>Note to Presenter: Click on ‘Return to Presentation’ text box at bottom right corner to return to original slide.</a:t>
            </a:r>
            <a:endParaRPr lang="en-US" dirty="0">
              <a:solidFill>
                <a:srgbClr val="000000"/>
              </a:solidFill>
              <a:latin typeface="+mj-lt"/>
              <a:ea typeface="ＭＳ Ｐゴシック"/>
              <a:cs typeface="Arial" panose="020B0604020202020204" pitchFamily="34" charset="0"/>
            </a:endParaRPr>
          </a:p>
          <a:p>
            <a:pPr marL="353306" lvl="1" eaLnBrk="0" fontAlgn="base" hangingPunct="0">
              <a:spcBef>
                <a:spcPts val="381"/>
              </a:spcBef>
              <a:spcAft>
                <a:spcPct val="0"/>
              </a:spcAft>
              <a:buClrTx/>
            </a:pPr>
            <a:endParaRPr lang="en-US" dirty="0">
              <a:solidFill>
                <a:srgbClr val="000000"/>
              </a:solidFill>
              <a:latin typeface="+mj-lt"/>
              <a:ea typeface="ＭＳ Ｐゴシック"/>
              <a:cs typeface="Arial" panose="020B0604020202020204" pitchFamily="34" charset="0"/>
            </a:endParaRPr>
          </a:p>
          <a:p>
            <a:pPr marL="0" lvl="1" indent="0" eaLnBrk="0" fontAlgn="base" hangingPunct="0">
              <a:lnSpc>
                <a:spcPct val="100000"/>
              </a:lnSpc>
              <a:spcBef>
                <a:spcPts val="0"/>
              </a:spcBef>
              <a:spcAft>
                <a:spcPct val="0"/>
              </a:spcAft>
              <a:buClrTx/>
              <a:buNone/>
            </a:pPr>
            <a:r>
              <a:rPr lang="en-US" b="1" dirty="0">
                <a:solidFill>
                  <a:srgbClr val="000000"/>
                </a:solidFill>
                <a:latin typeface="+mj-lt"/>
                <a:ea typeface="ＭＳ Ｐゴシック"/>
                <a:cs typeface="Arial" panose="020B0604020202020204" pitchFamily="34" charset="0"/>
              </a:rPr>
              <a:t>References:</a:t>
            </a:r>
          </a:p>
          <a:p>
            <a:pPr marL="241626" indent="-241626" eaLnBrk="0" fontAlgn="base" hangingPunct="0">
              <a:spcBef>
                <a:spcPts val="0"/>
              </a:spcBef>
              <a:spcAft>
                <a:spcPct val="0"/>
              </a:spcAft>
              <a:buClrTx/>
              <a:buSzTx/>
              <a:buAutoNum type="arabicPeriod"/>
            </a:pPr>
            <a:r>
              <a:rPr lang="en-US" dirty="0" err="1">
                <a:solidFill>
                  <a:srgbClr val="000000"/>
                </a:solidFill>
                <a:latin typeface="+mj-lt"/>
              </a:rPr>
              <a:t>Mesnil</a:t>
            </a:r>
            <a:r>
              <a:rPr lang="en-US" dirty="0">
                <a:solidFill>
                  <a:srgbClr val="000000"/>
                </a:solidFill>
                <a:latin typeface="+mj-lt"/>
              </a:rPr>
              <a:t> C, </a:t>
            </a:r>
            <a:r>
              <a:rPr lang="en-US" dirty="0" err="1">
                <a:solidFill>
                  <a:srgbClr val="000000"/>
                </a:solidFill>
                <a:latin typeface="+mj-lt"/>
              </a:rPr>
              <a:t>Raulier</a:t>
            </a:r>
            <a:r>
              <a:rPr lang="en-US" dirty="0">
                <a:solidFill>
                  <a:srgbClr val="000000"/>
                </a:solidFill>
                <a:latin typeface="+mj-lt"/>
              </a:rPr>
              <a:t> S, </a:t>
            </a:r>
            <a:r>
              <a:rPr lang="en-US" dirty="0" err="1">
                <a:solidFill>
                  <a:srgbClr val="000000"/>
                </a:solidFill>
                <a:latin typeface="+mj-lt"/>
              </a:rPr>
              <a:t>Paulissen</a:t>
            </a:r>
            <a:r>
              <a:rPr lang="en-US" dirty="0">
                <a:solidFill>
                  <a:srgbClr val="000000"/>
                </a:solidFill>
                <a:latin typeface="+mj-lt"/>
              </a:rPr>
              <a:t> G, et al. Lung-resident eosinophils represent a distinct regulatory eosinophil subset. </a:t>
            </a:r>
            <a:r>
              <a:rPr lang="en-US" i="1" dirty="0">
                <a:solidFill>
                  <a:srgbClr val="000000"/>
                </a:solidFill>
                <a:latin typeface="+mj-lt"/>
              </a:rPr>
              <a:t>J Clin Invest</a:t>
            </a:r>
            <a:r>
              <a:rPr lang="en-US" dirty="0">
                <a:solidFill>
                  <a:srgbClr val="000000"/>
                </a:solidFill>
                <a:latin typeface="+mj-lt"/>
              </a:rPr>
              <a:t>. 2016;126(9):3279-3295. </a:t>
            </a:r>
          </a:p>
          <a:p>
            <a:pPr marL="241626" indent="-241626" eaLnBrk="0" fontAlgn="base" hangingPunct="0">
              <a:spcBef>
                <a:spcPts val="0"/>
              </a:spcBef>
              <a:spcAft>
                <a:spcPct val="0"/>
              </a:spcAft>
              <a:buClrTx/>
              <a:buSzTx/>
              <a:buAutoNum type="arabicPeriod"/>
            </a:pPr>
            <a:r>
              <a:rPr lang="en-US" dirty="0" err="1">
                <a:solidFill>
                  <a:srgbClr val="000000"/>
                </a:solidFill>
                <a:latin typeface="+mj-lt"/>
              </a:rPr>
              <a:t>ThermoFisher</a:t>
            </a:r>
            <a:r>
              <a:rPr lang="en-US" dirty="0">
                <a:solidFill>
                  <a:srgbClr val="000000"/>
                </a:solidFill>
                <a:latin typeface="+mj-lt"/>
              </a:rPr>
              <a:t> Scientific.</a:t>
            </a:r>
            <a:r>
              <a:rPr lang="es-ES" dirty="0">
                <a:solidFill>
                  <a:srgbClr val="000000"/>
                </a:solidFill>
                <a:latin typeface="+mj-lt"/>
              </a:rPr>
              <a:t> CD62L (L-</a:t>
            </a:r>
            <a:r>
              <a:rPr lang="es-ES" dirty="0" err="1">
                <a:solidFill>
                  <a:srgbClr val="000000"/>
                </a:solidFill>
                <a:latin typeface="+mj-lt"/>
              </a:rPr>
              <a:t>Selectin</a:t>
            </a:r>
            <a:r>
              <a:rPr lang="es-ES" dirty="0">
                <a:solidFill>
                  <a:srgbClr val="000000"/>
                </a:solidFill>
                <a:latin typeface="+mj-lt"/>
              </a:rPr>
              <a:t>) Monoclonal </a:t>
            </a:r>
            <a:r>
              <a:rPr lang="es-ES" dirty="0" err="1">
                <a:solidFill>
                  <a:srgbClr val="000000"/>
                </a:solidFill>
                <a:latin typeface="+mj-lt"/>
              </a:rPr>
              <a:t>Antibody</a:t>
            </a:r>
            <a:r>
              <a:rPr lang="es-ES" dirty="0">
                <a:solidFill>
                  <a:srgbClr val="000000"/>
                </a:solidFill>
                <a:latin typeface="+mj-lt"/>
              </a:rPr>
              <a:t> (MEL-14), PE, </a:t>
            </a:r>
            <a:r>
              <a:rPr lang="es-ES" dirty="0" err="1">
                <a:solidFill>
                  <a:srgbClr val="000000"/>
                </a:solidFill>
                <a:latin typeface="+mj-lt"/>
              </a:rPr>
              <a:t>eBioscience</a:t>
            </a:r>
            <a:r>
              <a:rPr lang="es-ES" dirty="0">
                <a:solidFill>
                  <a:srgbClr val="000000"/>
                </a:solidFill>
                <a:latin typeface="+mj-lt"/>
              </a:rPr>
              <a:t>™.</a:t>
            </a:r>
            <a:r>
              <a:rPr lang="en-US" dirty="0">
                <a:solidFill>
                  <a:srgbClr val="000000"/>
                </a:solidFill>
                <a:latin typeface="+mj-lt"/>
              </a:rPr>
              <a:t> https://www.thermofisher.com/antibody/product/CD62L-L-Selectin-Antibody-clone-MEL-14-Monoclonal/12-0621-82. Accessed April 17, 2019.  </a:t>
            </a:r>
          </a:p>
          <a:p>
            <a:pPr marL="241626" indent="-241626" eaLnBrk="0" fontAlgn="base" hangingPunct="0">
              <a:spcBef>
                <a:spcPts val="0"/>
              </a:spcBef>
              <a:spcAft>
                <a:spcPct val="0"/>
              </a:spcAft>
              <a:buClrTx/>
              <a:buSzTx/>
              <a:buAutoNum type="arabicPeriod"/>
            </a:pPr>
            <a:r>
              <a:rPr lang="en-US" dirty="0" err="1">
                <a:solidFill>
                  <a:srgbClr val="000000"/>
                </a:solidFill>
                <a:latin typeface="+mj-lt"/>
              </a:rPr>
              <a:t>ThermoFisher</a:t>
            </a:r>
            <a:r>
              <a:rPr lang="en-US" dirty="0">
                <a:solidFill>
                  <a:srgbClr val="000000"/>
                </a:solidFill>
                <a:latin typeface="+mj-lt"/>
              </a:rPr>
              <a:t> Scientific. </a:t>
            </a:r>
            <a:r>
              <a:rPr lang="es-ES" dirty="0">
                <a:solidFill>
                  <a:srgbClr val="000000"/>
                </a:solidFill>
                <a:latin typeface="+mj-lt"/>
              </a:rPr>
              <a:t>CD101 Monoclonal </a:t>
            </a:r>
            <a:r>
              <a:rPr lang="es-ES" dirty="0" err="1">
                <a:solidFill>
                  <a:srgbClr val="000000"/>
                </a:solidFill>
                <a:latin typeface="+mj-lt"/>
              </a:rPr>
              <a:t>Antibody</a:t>
            </a:r>
            <a:r>
              <a:rPr lang="es-ES" dirty="0">
                <a:solidFill>
                  <a:srgbClr val="000000"/>
                </a:solidFill>
                <a:latin typeface="+mj-lt"/>
              </a:rPr>
              <a:t> (Moushi101), PE, </a:t>
            </a:r>
            <a:r>
              <a:rPr lang="es-ES" dirty="0" err="1">
                <a:solidFill>
                  <a:srgbClr val="000000"/>
                </a:solidFill>
                <a:latin typeface="+mj-lt"/>
              </a:rPr>
              <a:t>eBioscience</a:t>
            </a:r>
            <a:r>
              <a:rPr lang="es-ES" dirty="0">
                <a:solidFill>
                  <a:srgbClr val="000000"/>
                </a:solidFill>
                <a:latin typeface="+mj-lt"/>
              </a:rPr>
              <a:t>™. </a:t>
            </a:r>
            <a:r>
              <a:rPr lang="en-US" dirty="0">
                <a:solidFill>
                  <a:srgbClr val="000000"/>
                </a:solidFill>
                <a:latin typeface="+mj-lt"/>
              </a:rPr>
              <a:t>https://www.thermofisher.com/antibody/product/CD101-Antibody-clone-Moushi101-Monoclonal/12-1011-82. Accessed April 17, 2019. </a:t>
            </a:r>
          </a:p>
          <a:p>
            <a:pPr marL="241626" indent="-241626" eaLnBrk="0" fontAlgn="base" hangingPunct="0">
              <a:spcBef>
                <a:spcPts val="0"/>
              </a:spcBef>
              <a:spcAft>
                <a:spcPct val="0"/>
              </a:spcAft>
              <a:buClrTx/>
              <a:buSzTx/>
              <a:buAutoNum type="arabicPeriod"/>
            </a:pPr>
            <a:r>
              <a:rPr lang="en-US" dirty="0" err="1">
                <a:solidFill>
                  <a:srgbClr val="000000"/>
                </a:solidFill>
                <a:latin typeface="+mj-lt"/>
              </a:rPr>
              <a:t>ThermoFisher</a:t>
            </a:r>
            <a:r>
              <a:rPr lang="en-US" dirty="0">
                <a:solidFill>
                  <a:srgbClr val="000000"/>
                </a:solidFill>
                <a:latin typeface="+mj-lt"/>
              </a:rPr>
              <a:t> Scientific. CD170 (</a:t>
            </a:r>
            <a:r>
              <a:rPr lang="en-US" dirty="0" err="1">
                <a:solidFill>
                  <a:srgbClr val="000000"/>
                </a:solidFill>
                <a:latin typeface="+mj-lt"/>
              </a:rPr>
              <a:t>Siglec</a:t>
            </a:r>
            <a:r>
              <a:rPr lang="en-US" dirty="0">
                <a:solidFill>
                  <a:srgbClr val="000000"/>
                </a:solidFill>
                <a:latin typeface="+mj-lt"/>
              </a:rPr>
              <a:t> F) Monoclonal Antibody (1RNM44N), PE, </a:t>
            </a:r>
            <a:r>
              <a:rPr lang="en-US" dirty="0" err="1">
                <a:solidFill>
                  <a:srgbClr val="000000"/>
                </a:solidFill>
                <a:latin typeface="+mj-lt"/>
              </a:rPr>
              <a:t>eBioscience</a:t>
            </a:r>
            <a:r>
              <a:rPr lang="en-US" dirty="0">
                <a:solidFill>
                  <a:srgbClr val="000000"/>
                </a:solidFill>
                <a:latin typeface="+mj-lt"/>
              </a:rPr>
              <a:t>™. https://www.thermofisher.com/antibody/product/CD170-Siglec-F-Antibody-clone-1RNM44N-Monoclonal/12-1702-82. Accessed April 17, 2019.</a:t>
            </a:r>
            <a:endParaRPr lang="en-US" dirty="0">
              <a:latin typeface="+mj-lt"/>
            </a:endParaRPr>
          </a:p>
        </p:txBody>
      </p:sp>
    </p:spTree>
    <p:extLst>
      <p:ext uri="{BB962C8B-B14F-4D97-AF65-F5344CB8AC3E}">
        <p14:creationId xmlns:p14="http://schemas.microsoft.com/office/powerpoint/2010/main" val="2115380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239713"/>
            <a:ext cx="5575300" cy="3136900"/>
          </a:xfrm>
        </p:spPr>
      </p:sp>
      <p:sp>
        <p:nvSpPr>
          <p:cNvPr id="4" name="Slide Number Placeholder 3"/>
          <p:cNvSpPr>
            <a:spLocks noGrp="1"/>
          </p:cNvSpPr>
          <p:nvPr>
            <p:ph type="sldNum" sz="quarter" idx="10"/>
          </p:nvPr>
        </p:nvSpPr>
        <p:spPr/>
        <p:txBody>
          <a:bodyPr/>
          <a:lstStyle/>
          <a:p>
            <a:fld id="{50487F27-F4AC-478C-A07B-A71CA0B86259}" type="slidenum">
              <a:rPr lang="en-US" smtClean="0"/>
              <a:pPr/>
              <a:t>22</a:t>
            </a:fld>
            <a:endParaRPr lang="en-US"/>
          </a:p>
        </p:txBody>
      </p:sp>
      <p:sp>
        <p:nvSpPr>
          <p:cNvPr id="10" name="Notes Placeholder 9">
            <a:extLst>
              <a:ext uri="{FF2B5EF4-FFF2-40B4-BE49-F238E27FC236}">
                <a16:creationId xmlns:a16="http://schemas.microsoft.com/office/drawing/2014/main" id="{452FB5C3-EEBC-450E-ABD4-368445487573}"/>
              </a:ext>
            </a:extLst>
          </p:cNvPr>
          <p:cNvSpPr>
            <a:spLocks noGrp="1"/>
          </p:cNvSpPr>
          <p:nvPr>
            <p:ph type="body" sz="quarter" idx="3"/>
          </p:nvPr>
        </p:nvSpPr>
        <p:spPr>
          <a:xfrm>
            <a:off x="401697" y="3720567"/>
            <a:ext cx="5486400" cy="3660458"/>
          </a:xfrm>
        </p:spPr>
        <p:txBody>
          <a:bodyPr/>
          <a:lstStyle/>
          <a:p>
            <a:pPr marL="0" indent="0" eaLnBrk="0" fontAlgn="base" hangingPunct="0">
              <a:lnSpc>
                <a:spcPct val="90000"/>
              </a:lnSpc>
              <a:spcBef>
                <a:spcPts val="381"/>
              </a:spcBef>
              <a:spcAft>
                <a:spcPct val="0"/>
              </a:spcAft>
              <a:buClrTx/>
              <a:buSzTx/>
              <a:buNone/>
            </a:pPr>
            <a:r>
              <a:rPr lang="en-US" b="1" dirty="0">
                <a:solidFill>
                  <a:srgbClr val="000000"/>
                </a:solidFill>
                <a:latin typeface="+mj-lt"/>
                <a:ea typeface="ＭＳ Ｐゴシック"/>
                <a:cs typeface="Arial" panose="020B0604020202020204" pitchFamily="34" charset="0"/>
              </a:rPr>
              <a:t>Key points:</a:t>
            </a:r>
          </a:p>
          <a:p>
            <a:pPr marL="176652" indent="-176652" eaLnBrk="0" fontAlgn="base" hangingPunct="0">
              <a:lnSpc>
                <a:spcPct val="90000"/>
              </a:lnSpc>
              <a:spcBef>
                <a:spcPts val="381"/>
              </a:spcBef>
              <a:spcAft>
                <a:spcPct val="0"/>
              </a:spcAft>
              <a:buClrTx/>
              <a:buSzTx/>
            </a:pPr>
            <a:r>
              <a:rPr lang="en-US" dirty="0">
                <a:solidFill>
                  <a:srgbClr val="000000"/>
                </a:solidFill>
                <a:latin typeface="+mj-lt"/>
                <a:ea typeface="ＭＳ Ｐゴシック"/>
                <a:cs typeface="Arial" panose="020B0604020202020204" pitchFamily="34" charset="0"/>
              </a:rPr>
              <a:t>Murine inflammatory and resident lung eosinophils are positionally different</a:t>
            </a:r>
          </a:p>
          <a:p>
            <a:pPr marL="418279" lvl="2" indent="-176652" eaLnBrk="0" fontAlgn="base" hangingPunct="0">
              <a:spcBef>
                <a:spcPts val="381"/>
              </a:spcBef>
              <a:spcAft>
                <a:spcPct val="0"/>
              </a:spcAft>
              <a:buClrTx/>
            </a:pPr>
            <a:r>
              <a:rPr lang="en-US" dirty="0">
                <a:solidFill>
                  <a:srgbClr val="000000"/>
                </a:solidFill>
                <a:latin typeface="+mj-lt"/>
                <a:ea typeface="ＭＳ Ｐゴシック"/>
                <a:cs typeface="Arial" panose="020B0604020202020204" pitchFamily="34" charset="0"/>
              </a:rPr>
              <a:t>Inflammatory eosinophils are mainly </a:t>
            </a:r>
            <a:r>
              <a:rPr lang="en-US" dirty="0" err="1">
                <a:solidFill>
                  <a:srgbClr val="000000"/>
                </a:solidFill>
                <a:latin typeface="+mj-lt"/>
                <a:ea typeface="ＭＳ Ｐゴシック"/>
                <a:cs typeface="Arial" panose="020B0604020202020204" pitchFamily="34" charset="0"/>
              </a:rPr>
              <a:t>peribronchial</a:t>
            </a:r>
            <a:endParaRPr lang="en-US" dirty="0">
              <a:solidFill>
                <a:srgbClr val="000000"/>
              </a:solidFill>
              <a:latin typeface="+mj-lt"/>
              <a:ea typeface="ＭＳ Ｐゴシック"/>
              <a:cs typeface="Arial" panose="020B0604020202020204" pitchFamily="34" charset="0"/>
            </a:endParaRPr>
          </a:p>
          <a:p>
            <a:pPr marL="418279" lvl="2" indent="-176652" eaLnBrk="0" fontAlgn="base" hangingPunct="0">
              <a:spcBef>
                <a:spcPts val="381"/>
              </a:spcBef>
              <a:spcAft>
                <a:spcPct val="0"/>
              </a:spcAft>
              <a:buClrTx/>
            </a:pPr>
            <a:r>
              <a:rPr lang="en-US" dirty="0">
                <a:solidFill>
                  <a:srgbClr val="000000"/>
                </a:solidFill>
                <a:latin typeface="+mj-lt"/>
                <a:ea typeface="ＭＳ Ｐゴシック"/>
                <a:cs typeface="Arial" panose="020B0604020202020204" pitchFamily="34" charset="0"/>
              </a:rPr>
              <a:t>Resident eosinophils are mainly parenchymal</a:t>
            </a:r>
          </a:p>
          <a:p>
            <a:pPr marL="418279" lvl="2" indent="-176652" eaLnBrk="0" fontAlgn="base" hangingPunct="0">
              <a:spcBef>
                <a:spcPts val="381"/>
              </a:spcBef>
              <a:spcAft>
                <a:spcPct val="0"/>
              </a:spcAft>
              <a:buClrTx/>
            </a:pPr>
            <a:endParaRPr lang="en-US" dirty="0">
              <a:solidFill>
                <a:srgbClr val="000000"/>
              </a:solidFill>
              <a:latin typeface="+mj-lt"/>
              <a:ea typeface="ＭＳ Ｐゴシック"/>
              <a:cs typeface="Arial" panose="020B0604020202020204" pitchFamily="34" charset="0"/>
            </a:endParaRPr>
          </a:p>
          <a:p>
            <a:pPr marL="241627" lvl="2" indent="0" eaLnBrk="0" fontAlgn="base" hangingPunct="0">
              <a:spcBef>
                <a:spcPts val="381"/>
              </a:spcBef>
              <a:spcAft>
                <a:spcPct val="0"/>
              </a:spcAft>
              <a:buClrTx/>
              <a:buNone/>
            </a:pPr>
            <a:r>
              <a:rPr lang="en-US" b="1" dirty="0">
                <a:solidFill>
                  <a:srgbClr val="000000"/>
                </a:solidFill>
                <a:ea typeface="ＭＳ Ｐゴシック"/>
                <a:cs typeface="Arial" panose="020B0604020202020204" pitchFamily="34" charset="0"/>
              </a:rPr>
              <a:t>Note to Presenter: Click on ‘Return to Presentation’ text box at bottom right corner to return to original slide.</a:t>
            </a:r>
            <a:endParaRPr lang="en-US" dirty="0">
              <a:solidFill>
                <a:srgbClr val="000000"/>
              </a:solidFill>
              <a:latin typeface="+mj-lt"/>
              <a:ea typeface="ＭＳ Ｐゴシック"/>
              <a:cs typeface="Arial" panose="020B0604020202020204" pitchFamily="34" charset="0"/>
            </a:endParaRPr>
          </a:p>
          <a:p>
            <a:pPr marL="353306" lvl="1" eaLnBrk="0" fontAlgn="base" hangingPunct="0">
              <a:spcBef>
                <a:spcPts val="381"/>
              </a:spcBef>
              <a:spcAft>
                <a:spcPct val="0"/>
              </a:spcAft>
              <a:buClrTx/>
            </a:pPr>
            <a:endParaRPr lang="en-US" dirty="0">
              <a:solidFill>
                <a:srgbClr val="000000"/>
              </a:solidFill>
              <a:latin typeface="+mj-lt"/>
              <a:ea typeface="ＭＳ Ｐゴシック"/>
              <a:cs typeface="Arial" panose="020B0604020202020204" pitchFamily="34" charset="0"/>
            </a:endParaRPr>
          </a:p>
          <a:p>
            <a:pPr marL="0" lvl="1" indent="0" eaLnBrk="0" fontAlgn="base" hangingPunct="0">
              <a:lnSpc>
                <a:spcPct val="100000"/>
              </a:lnSpc>
              <a:spcBef>
                <a:spcPts val="0"/>
              </a:spcBef>
              <a:spcAft>
                <a:spcPct val="0"/>
              </a:spcAft>
              <a:buClrTx/>
              <a:buNone/>
            </a:pPr>
            <a:r>
              <a:rPr lang="en-US" b="1" dirty="0">
                <a:solidFill>
                  <a:srgbClr val="000000"/>
                </a:solidFill>
                <a:latin typeface="+mj-lt"/>
                <a:ea typeface="ＭＳ Ｐゴシック"/>
                <a:cs typeface="Arial" panose="020B0604020202020204" pitchFamily="34" charset="0"/>
              </a:rPr>
              <a:t>Reference:</a:t>
            </a:r>
          </a:p>
          <a:p>
            <a:pPr marL="0" indent="0" eaLnBrk="0" fontAlgn="base" hangingPunct="0">
              <a:spcBef>
                <a:spcPts val="0"/>
              </a:spcBef>
              <a:spcAft>
                <a:spcPct val="0"/>
              </a:spcAft>
              <a:buClrTx/>
              <a:buSzTx/>
              <a:buNone/>
            </a:pPr>
            <a:r>
              <a:rPr lang="en-US" dirty="0" err="1">
                <a:solidFill>
                  <a:srgbClr val="000000"/>
                </a:solidFill>
              </a:rPr>
              <a:t>Mesnil</a:t>
            </a:r>
            <a:r>
              <a:rPr lang="en-US" dirty="0">
                <a:solidFill>
                  <a:srgbClr val="000000"/>
                </a:solidFill>
              </a:rPr>
              <a:t> C, </a:t>
            </a:r>
            <a:r>
              <a:rPr lang="en-US" dirty="0" err="1">
                <a:solidFill>
                  <a:srgbClr val="000000"/>
                </a:solidFill>
              </a:rPr>
              <a:t>Raulier</a:t>
            </a:r>
            <a:r>
              <a:rPr lang="en-US" dirty="0">
                <a:solidFill>
                  <a:srgbClr val="000000"/>
                </a:solidFill>
              </a:rPr>
              <a:t> S, </a:t>
            </a:r>
            <a:r>
              <a:rPr lang="en-US" dirty="0" err="1">
                <a:solidFill>
                  <a:srgbClr val="000000"/>
                </a:solidFill>
              </a:rPr>
              <a:t>Paulissen</a:t>
            </a:r>
            <a:r>
              <a:rPr lang="en-US" dirty="0">
                <a:solidFill>
                  <a:srgbClr val="000000"/>
                </a:solidFill>
              </a:rPr>
              <a:t> G, et al. Lung-resident eosinophils represent a distinct regulatory eosinophil subset. </a:t>
            </a:r>
            <a:r>
              <a:rPr lang="en-US" i="1" dirty="0">
                <a:solidFill>
                  <a:srgbClr val="000000"/>
                </a:solidFill>
              </a:rPr>
              <a:t>J Clin Invest</a:t>
            </a:r>
            <a:r>
              <a:rPr lang="en-US" dirty="0">
                <a:solidFill>
                  <a:srgbClr val="000000"/>
                </a:solidFill>
              </a:rPr>
              <a:t>. 2016;126(9):3279-3295. </a:t>
            </a:r>
          </a:p>
          <a:p>
            <a:pPr marL="0" indent="0" eaLnBrk="0" fontAlgn="base" hangingPunct="0">
              <a:spcBef>
                <a:spcPts val="0"/>
              </a:spcBef>
              <a:spcAft>
                <a:spcPct val="0"/>
              </a:spcAft>
              <a:buClrTx/>
              <a:buSzTx/>
              <a:buNone/>
            </a:pPr>
            <a:r>
              <a:rPr lang="en-US" dirty="0">
                <a:solidFill>
                  <a:srgbClr val="000000"/>
                </a:solidFill>
                <a:latin typeface="+mj-lt"/>
              </a:rPr>
              <a:t> </a:t>
            </a:r>
            <a:endParaRPr lang="en-US" dirty="0">
              <a:latin typeface="+mj-lt"/>
            </a:endParaRPr>
          </a:p>
        </p:txBody>
      </p:sp>
    </p:spTree>
    <p:extLst>
      <p:ext uri="{BB962C8B-B14F-4D97-AF65-F5344CB8AC3E}">
        <p14:creationId xmlns:p14="http://schemas.microsoft.com/office/powerpoint/2010/main" val="487163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509588"/>
            <a:ext cx="5575300" cy="3136900"/>
          </a:xfrm>
        </p:spPr>
      </p:sp>
      <p:sp>
        <p:nvSpPr>
          <p:cNvPr id="4" name="Slide Number Placeholder 3"/>
          <p:cNvSpPr>
            <a:spLocks noGrp="1"/>
          </p:cNvSpPr>
          <p:nvPr>
            <p:ph type="sldNum" sz="quarter" idx="10"/>
          </p:nvPr>
        </p:nvSpPr>
        <p:spPr/>
        <p:txBody>
          <a:bodyPr/>
          <a:lstStyle/>
          <a:p>
            <a:fld id="{50487F27-F4AC-478C-A07B-A71CA0B86259}" type="slidenum">
              <a:rPr lang="en-US" smtClean="0"/>
              <a:pPr/>
              <a:t>23</a:t>
            </a:fld>
            <a:endParaRPr lang="en-US"/>
          </a:p>
        </p:txBody>
      </p:sp>
      <p:sp>
        <p:nvSpPr>
          <p:cNvPr id="10" name="Notes Placeholder 9">
            <a:extLst>
              <a:ext uri="{FF2B5EF4-FFF2-40B4-BE49-F238E27FC236}">
                <a16:creationId xmlns:a16="http://schemas.microsoft.com/office/drawing/2014/main" id="{EBF63242-BB8F-4CF5-880B-D4C72E81B5EA}"/>
              </a:ext>
            </a:extLst>
          </p:cNvPr>
          <p:cNvSpPr>
            <a:spLocks noGrp="1"/>
          </p:cNvSpPr>
          <p:nvPr>
            <p:ph type="body" sz="quarter" idx="3"/>
          </p:nvPr>
        </p:nvSpPr>
        <p:spPr>
          <a:xfrm>
            <a:off x="537072" y="3915893"/>
            <a:ext cx="5783855" cy="3660458"/>
          </a:xfrm>
        </p:spPr>
        <p:txBody>
          <a:bodyPr/>
          <a:lstStyle/>
          <a:p>
            <a:pPr marL="0" indent="0" eaLnBrk="0" fontAlgn="base" hangingPunct="0">
              <a:lnSpc>
                <a:spcPct val="90000"/>
              </a:lnSpc>
              <a:spcBef>
                <a:spcPts val="381"/>
              </a:spcBef>
              <a:spcAft>
                <a:spcPct val="0"/>
              </a:spcAft>
              <a:buClrTx/>
              <a:buSzTx/>
              <a:buNone/>
            </a:pPr>
            <a:r>
              <a:rPr lang="en-US" b="1" dirty="0">
                <a:solidFill>
                  <a:srgbClr val="000000"/>
                </a:solidFill>
                <a:ea typeface="ＭＳ Ｐゴシック"/>
                <a:cs typeface="Arial" panose="020B0604020202020204" pitchFamily="34" charset="0"/>
              </a:rPr>
              <a:t>Key points:</a:t>
            </a:r>
          </a:p>
          <a:p>
            <a:pPr marL="176652" indent="-176652" eaLnBrk="0" fontAlgn="base" hangingPunct="0">
              <a:lnSpc>
                <a:spcPct val="90000"/>
              </a:lnSpc>
              <a:spcBef>
                <a:spcPts val="381"/>
              </a:spcBef>
              <a:spcAft>
                <a:spcPct val="0"/>
              </a:spcAft>
              <a:buClrTx/>
              <a:buSzTx/>
            </a:pPr>
            <a:r>
              <a:rPr lang="en-US" dirty="0">
                <a:solidFill>
                  <a:srgbClr val="000000"/>
                </a:solidFill>
                <a:ea typeface="ＭＳ Ｐゴシック"/>
                <a:cs typeface="Arial" panose="020B0604020202020204" pitchFamily="34" charset="0"/>
              </a:rPr>
              <a:t>Murine inflammatory and resident lung eosinophils have a different gene expression profile</a:t>
            </a:r>
            <a:r>
              <a:rPr lang="en-US" baseline="30000" dirty="0">
                <a:solidFill>
                  <a:srgbClr val="000000"/>
                </a:solidFill>
                <a:ea typeface="ＭＳ Ｐゴシック"/>
                <a:cs typeface="Arial" panose="020B0604020202020204" pitchFamily="34" charset="0"/>
              </a:rPr>
              <a:t>1</a:t>
            </a:r>
            <a:endParaRPr lang="en-US" dirty="0">
              <a:solidFill>
                <a:srgbClr val="000000"/>
              </a:solidFill>
              <a:ea typeface="ＭＳ Ｐゴシック"/>
              <a:cs typeface="Arial" panose="020B0604020202020204" pitchFamily="34" charset="0"/>
            </a:endParaRPr>
          </a:p>
          <a:p>
            <a:pPr lvl="2"/>
            <a:r>
              <a:rPr lang="en-US" dirty="0">
                <a:solidFill>
                  <a:srgbClr val="000000"/>
                </a:solidFill>
                <a:ea typeface="ＭＳ Ｐゴシック"/>
                <a:cs typeface="Arial" panose="020B0604020202020204" pitchFamily="34" charset="0"/>
              </a:rPr>
              <a:t>Significant differences in gene expression were observed between inflammatory and resident eosinophils regardless of state (</a:t>
            </a:r>
            <a:r>
              <a:rPr lang="en-US" i="1" dirty="0">
                <a:solidFill>
                  <a:srgbClr val="000000"/>
                </a:solidFill>
                <a:ea typeface="ＭＳ Ｐゴシック"/>
                <a:cs typeface="Arial" panose="020B0604020202020204" pitchFamily="34" charset="0"/>
              </a:rPr>
              <a:t>P</a:t>
            </a:r>
            <a:r>
              <a:rPr lang="en-US" dirty="0">
                <a:solidFill>
                  <a:srgbClr val="000000"/>
                </a:solidFill>
                <a:ea typeface="ＭＳ Ｐゴシック"/>
                <a:cs typeface="Arial" panose="020B0604020202020204" pitchFamily="34" charset="0"/>
              </a:rPr>
              <a:t>&lt;0.01)</a:t>
            </a:r>
          </a:p>
          <a:p>
            <a:pPr lvl="3"/>
            <a:r>
              <a:rPr lang="en-US" dirty="0">
                <a:solidFill>
                  <a:srgbClr val="000000"/>
                </a:solidFill>
                <a:ea typeface="ＭＳ Ｐゴシック"/>
                <a:cs typeface="Arial" panose="020B0604020202020204" pitchFamily="34" charset="0"/>
              </a:rPr>
              <a:t>Inflammatory eosinophils had upregulated expression of proinflammatory genes (</a:t>
            </a:r>
            <a:r>
              <a:rPr lang="en-US" dirty="0">
                <a:solidFill>
                  <a:schemeClr val="tx1"/>
                </a:solidFill>
              </a:rPr>
              <a:t>Slc3a2, Tlr4, C3ar1, Il13ra1, Il6)</a:t>
            </a:r>
          </a:p>
          <a:p>
            <a:pPr lvl="3"/>
            <a:r>
              <a:rPr lang="en-US" dirty="0">
                <a:solidFill>
                  <a:srgbClr val="000000"/>
                </a:solidFill>
                <a:ea typeface="ＭＳ Ｐゴシック"/>
                <a:cs typeface="Arial" panose="020B0604020202020204" pitchFamily="34" charset="0"/>
              </a:rPr>
              <a:t>Resident eosinophils had upregulated expression of genes involved in the negative regulation of immune responses and tissue homeostasis (</a:t>
            </a:r>
            <a:r>
              <a:rPr lang="en-US" dirty="0">
                <a:solidFill>
                  <a:schemeClr val="tx1"/>
                </a:solidFill>
              </a:rPr>
              <a:t>Anxa1, Nedd4, Runx3, Serpinb1a, </a:t>
            </a:r>
            <a:r>
              <a:rPr lang="en-US" dirty="0" err="1">
                <a:solidFill>
                  <a:schemeClr val="tx1"/>
                </a:solidFill>
              </a:rPr>
              <a:t>Ldlr</a:t>
            </a:r>
            <a:r>
              <a:rPr lang="en-US" dirty="0">
                <a:solidFill>
                  <a:schemeClr val="tx1"/>
                </a:solidFill>
              </a:rPr>
              <a:t>)</a:t>
            </a:r>
            <a:r>
              <a:rPr lang="en-US" dirty="0">
                <a:solidFill>
                  <a:srgbClr val="000000"/>
                </a:solidFill>
                <a:ea typeface="ＭＳ Ｐゴシック"/>
                <a:cs typeface="Arial" panose="020B0604020202020204" pitchFamily="34" charset="0"/>
              </a:rPr>
              <a:t> </a:t>
            </a:r>
          </a:p>
          <a:p>
            <a:pPr lvl="2"/>
            <a:r>
              <a:rPr lang="en-US" dirty="0">
                <a:solidFill>
                  <a:srgbClr val="000000"/>
                </a:solidFill>
                <a:ea typeface="ＭＳ Ｐゴシック"/>
                <a:cs typeface="Arial" panose="020B0604020202020204" pitchFamily="34" charset="0"/>
              </a:rPr>
              <a:t>Not a single gene was differentially expressed between resident eosinophils in the steady state vs during an induced allergy</a:t>
            </a:r>
          </a:p>
          <a:p>
            <a:pPr marL="353306" lvl="1" eaLnBrk="0" fontAlgn="base" hangingPunct="0">
              <a:spcBef>
                <a:spcPts val="381"/>
              </a:spcBef>
              <a:spcAft>
                <a:spcPct val="0"/>
              </a:spcAft>
              <a:buClrTx/>
            </a:pPr>
            <a:endParaRPr lang="en-US" dirty="0">
              <a:solidFill>
                <a:srgbClr val="000000"/>
              </a:solidFill>
              <a:ea typeface="ＭＳ Ｐゴシック"/>
              <a:cs typeface="Arial" panose="020B0604020202020204" pitchFamily="34" charset="0"/>
            </a:endParaRPr>
          </a:p>
          <a:p>
            <a:pPr marL="181856" lvl="1" indent="0" eaLnBrk="0" fontAlgn="base" hangingPunct="0">
              <a:spcBef>
                <a:spcPts val="381"/>
              </a:spcBef>
              <a:spcAft>
                <a:spcPct val="0"/>
              </a:spcAft>
              <a:buClrTx/>
              <a:buNone/>
            </a:pPr>
            <a:r>
              <a:rPr lang="en-US" b="1" dirty="0">
                <a:solidFill>
                  <a:srgbClr val="000000"/>
                </a:solidFill>
                <a:ea typeface="ＭＳ Ｐゴシック"/>
                <a:cs typeface="Arial" panose="020B0604020202020204" pitchFamily="34" charset="0"/>
              </a:rPr>
              <a:t>Note to Presenter: Click on ‘Return to Presentation’ text box at bottom right corner to return to original slide.</a:t>
            </a:r>
            <a:endParaRPr lang="en-US" dirty="0">
              <a:solidFill>
                <a:srgbClr val="000000"/>
              </a:solidFill>
              <a:ea typeface="ＭＳ Ｐゴシック"/>
              <a:cs typeface="Arial" panose="020B0604020202020204" pitchFamily="34" charset="0"/>
            </a:endParaRPr>
          </a:p>
          <a:p>
            <a:pPr marL="353306" lvl="1" eaLnBrk="0" fontAlgn="base" hangingPunct="0">
              <a:spcBef>
                <a:spcPts val="381"/>
              </a:spcBef>
              <a:spcAft>
                <a:spcPct val="0"/>
              </a:spcAft>
              <a:buClrTx/>
            </a:pPr>
            <a:endParaRPr lang="en-US" dirty="0">
              <a:solidFill>
                <a:srgbClr val="000000"/>
              </a:solidFill>
              <a:ea typeface="ＭＳ Ｐゴシック"/>
              <a:cs typeface="Arial" panose="020B0604020202020204" pitchFamily="34" charset="0"/>
            </a:endParaRPr>
          </a:p>
          <a:p>
            <a:pPr marL="0" lvl="1" indent="0" eaLnBrk="0" fontAlgn="base" hangingPunct="0">
              <a:lnSpc>
                <a:spcPct val="100000"/>
              </a:lnSpc>
              <a:spcBef>
                <a:spcPts val="0"/>
              </a:spcBef>
              <a:spcAft>
                <a:spcPct val="0"/>
              </a:spcAft>
              <a:buClrTx/>
              <a:buNone/>
            </a:pPr>
            <a:r>
              <a:rPr lang="en-US" b="1" dirty="0">
                <a:solidFill>
                  <a:srgbClr val="000000"/>
                </a:solidFill>
                <a:ea typeface="ＭＳ Ｐゴシック"/>
                <a:cs typeface="Arial" panose="020B0604020202020204" pitchFamily="34" charset="0"/>
              </a:rPr>
              <a:t>Reference:</a:t>
            </a:r>
          </a:p>
          <a:p>
            <a:pPr marL="0" lvl="1" indent="0" eaLnBrk="0" fontAlgn="base" hangingPunct="0">
              <a:lnSpc>
                <a:spcPct val="100000"/>
              </a:lnSpc>
              <a:spcBef>
                <a:spcPts val="0"/>
              </a:spcBef>
              <a:spcAft>
                <a:spcPct val="0"/>
              </a:spcAft>
              <a:buClrTx/>
              <a:buNone/>
            </a:pPr>
            <a:r>
              <a:rPr lang="en-US" dirty="0" err="1">
                <a:solidFill>
                  <a:srgbClr val="000000"/>
                </a:solidFill>
              </a:rPr>
              <a:t>Mesnil</a:t>
            </a:r>
            <a:r>
              <a:rPr lang="en-US" dirty="0">
                <a:solidFill>
                  <a:srgbClr val="000000"/>
                </a:solidFill>
              </a:rPr>
              <a:t> C, </a:t>
            </a:r>
            <a:r>
              <a:rPr lang="en-US" dirty="0" err="1">
                <a:solidFill>
                  <a:srgbClr val="000000"/>
                </a:solidFill>
              </a:rPr>
              <a:t>Raulier</a:t>
            </a:r>
            <a:r>
              <a:rPr lang="en-US" dirty="0">
                <a:solidFill>
                  <a:srgbClr val="000000"/>
                </a:solidFill>
              </a:rPr>
              <a:t> S, Paulissen G, et al. Lung-resident eosinophils represent a distinct regulatory eosinophil subset. </a:t>
            </a:r>
            <a:r>
              <a:rPr lang="en-US" i="1" dirty="0">
                <a:solidFill>
                  <a:srgbClr val="000000"/>
                </a:solidFill>
              </a:rPr>
              <a:t>J Clin Invest</a:t>
            </a:r>
            <a:r>
              <a:rPr lang="en-US" dirty="0">
                <a:solidFill>
                  <a:srgbClr val="000000"/>
                </a:solidFill>
              </a:rPr>
              <a:t>. 2016;126(9):3279-3295. </a:t>
            </a:r>
          </a:p>
        </p:txBody>
      </p:sp>
    </p:spTree>
    <p:extLst>
      <p:ext uri="{BB962C8B-B14F-4D97-AF65-F5344CB8AC3E}">
        <p14:creationId xmlns:p14="http://schemas.microsoft.com/office/powerpoint/2010/main" val="2676681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96900" y="285750"/>
            <a:ext cx="5575300" cy="3136900"/>
          </a:xfrm>
        </p:spPr>
      </p:sp>
      <p:sp>
        <p:nvSpPr>
          <p:cNvPr id="4" name="Slide Number Placeholder 3"/>
          <p:cNvSpPr>
            <a:spLocks noGrp="1"/>
          </p:cNvSpPr>
          <p:nvPr>
            <p:ph type="sldNum" sz="quarter" idx="10"/>
          </p:nvPr>
        </p:nvSpPr>
        <p:spPr/>
        <p:txBody>
          <a:bodyPr/>
          <a:lstStyle/>
          <a:p>
            <a:fld id="{50487F27-F4AC-478C-A07B-A71CA0B86259}" type="slidenum">
              <a:rPr lang="en-US" smtClean="0"/>
              <a:pPr/>
              <a:t>24</a:t>
            </a:fld>
            <a:endParaRPr lang="en-US"/>
          </a:p>
        </p:txBody>
      </p:sp>
      <p:sp>
        <p:nvSpPr>
          <p:cNvPr id="10" name="Notes Placeholder 9">
            <a:extLst>
              <a:ext uri="{FF2B5EF4-FFF2-40B4-BE49-F238E27FC236}">
                <a16:creationId xmlns:a16="http://schemas.microsoft.com/office/drawing/2014/main" id="{16836526-5594-4FDB-8A31-E424BC9CFA56}"/>
              </a:ext>
            </a:extLst>
          </p:cNvPr>
          <p:cNvSpPr>
            <a:spLocks noGrp="1"/>
          </p:cNvSpPr>
          <p:nvPr>
            <p:ph type="body" sz="quarter" idx="3"/>
          </p:nvPr>
        </p:nvSpPr>
        <p:spPr>
          <a:xfrm>
            <a:off x="448921" y="3687998"/>
            <a:ext cx="5871258" cy="3660458"/>
          </a:xfrm>
        </p:spPr>
        <p:txBody>
          <a:bodyPr/>
          <a:lstStyle/>
          <a:p>
            <a:pPr marL="0" indent="0" eaLnBrk="0" fontAlgn="base" hangingPunct="0">
              <a:lnSpc>
                <a:spcPct val="90000"/>
              </a:lnSpc>
              <a:spcBef>
                <a:spcPts val="381"/>
              </a:spcBef>
              <a:spcAft>
                <a:spcPct val="0"/>
              </a:spcAft>
              <a:buClrTx/>
              <a:buSzTx/>
              <a:buNone/>
            </a:pPr>
            <a:r>
              <a:rPr lang="en-US" b="1" dirty="0">
                <a:solidFill>
                  <a:srgbClr val="000000"/>
                </a:solidFill>
                <a:latin typeface="+mj-lt"/>
                <a:ea typeface="ＭＳ Ｐゴシック"/>
                <a:cs typeface="Arial" panose="020B0604020202020204" pitchFamily="34" charset="0"/>
              </a:rPr>
              <a:t>Key points:</a:t>
            </a:r>
          </a:p>
          <a:p>
            <a:pPr marL="176652" indent="-176652" eaLnBrk="0" fontAlgn="base" hangingPunct="0">
              <a:lnSpc>
                <a:spcPct val="90000"/>
              </a:lnSpc>
              <a:spcBef>
                <a:spcPts val="381"/>
              </a:spcBef>
              <a:spcAft>
                <a:spcPct val="0"/>
              </a:spcAft>
              <a:buClrTx/>
              <a:buSzTx/>
            </a:pPr>
            <a:r>
              <a:rPr lang="en-US" dirty="0">
                <a:solidFill>
                  <a:srgbClr val="000000"/>
                </a:solidFill>
                <a:latin typeface="+mj-lt"/>
                <a:ea typeface="ＭＳ Ｐゴシック"/>
                <a:cs typeface="Arial" panose="020B0604020202020204" pitchFamily="34" charset="0"/>
              </a:rPr>
              <a:t>Murine inflammatory and resident lung eosinophils have a different response to allergic inflammation</a:t>
            </a:r>
          </a:p>
          <a:p>
            <a:pPr marL="353306" lvl="1" eaLnBrk="0" fontAlgn="base" hangingPunct="0">
              <a:spcBef>
                <a:spcPts val="381"/>
              </a:spcBef>
              <a:spcAft>
                <a:spcPct val="0"/>
              </a:spcAft>
              <a:buClrTx/>
            </a:pPr>
            <a:r>
              <a:rPr lang="en-US" dirty="0">
                <a:solidFill>
                  <a:srgbClr val="000000"/>
                </a:solidFill>
                <a:latin typeface="+mj-lt"/>
                <a:ea typeface="ＭＳ Ｐゴシック"/>
                <a:cs typeface="Arial" panose="020B0604020202020204" pitchFamily="34" charset="0"/>
              </a:rPr>
              <a:t>There was a significant increase in the recruitment of inflammatory eosinophils into the </a:t>
            </a:r>
            <a:r>
              <a:rPr lang="en-US" dirty="0" err="1">
                <a:solidFill>
                  <a:srgbClr val="000000"/>
                </a:solidFill>
                <a:latin typeface="+mj-lt"/>
                <a:ea typeface="ＭＳ Ｐゴシック"/>
                <a:cs typeface="Arial" panose="020B0604020202020204" pitchFamily="34" charset="0"/>
              </a:rPr>
              <a:t>peribronchial</a:t>
            </a:r>
            <a:r>
              <a:rPr lang="en-US" dirty="0">
                <a:solidFill>
                  <a:srgbClr val="000000"/>
                </a:solidFill>
                <a:latin typeface="+mj-lt"/>
                <a:ea typeface="ＭＳ Ｐゴシック"/>
                <a:cs typeface="Arial" panose="020B0604020202020204" pitchFamily="34" charset="0"/>
              </a:rPr>
              <a:t> area in response to an induced allergy (</a:t>
            </a:r>
            <a:r>
              <a:rPr lang="en-US" i="1" dirty="0">
                <a:solidFill>
                  <a:srgbClr val="000000"/>
                </a:solidFill>
                <a:latin typeface="+mj-lt"/>
                <a:ea typeface="ＭＳ Ｐゴシック"/>
                <a:cs typeface="Arial" panose="020B0604020202020204" pitchFamily="34" charset="0"/>
              </a:rPr>
              <a:t>P</a:t>
            </a:r>
            <a:r>
              <a:rPr lang="en-US" dirty="0">
                <a:solidFill>
                  <a:srgbClr val="000000"/>
                </a:solidFill>
                <a:latin typeface="+mj-lt"/>
                <a:ea typeface="ＭＳ Ｐゴシック"/>
                <a:cs typeface="Arial" panose="020B0604020202020204" pitchFamily="34" charset="0"/>
              </a:rPr>
              <a:t>&lt;0.001)</a:t>
            </a:r>
          </a:p>
          <a:p>
            <a:pPr marL="353306" lvl="1" eaLnBrk="0" fontAlgn="base" hangingPunct="0">
              <a:spcBef>
                <a:spcPts val="381"/>
              </a:spcBef>
              <a:spcAft>
                <a:spcPct val="0"/>
              </a:spcAft>
              <a:buClrTx/>
            </a:pPr>
            <a:r>
              <a:rPr lang="en-US" dirty="0">
                <a:solidFill>
                  <a:srgbClr val="000000"/>
                </a:solidFill>
                <a:latin typeface="+mj-lt"/>
                <a:ea typeface="ＭＳ Ｐゴシック"/>
                <a:cs typeface="Arial" panose="020B0604020202020204" pitchFamily="34" charset="0"/>
              </a:rPr>
              <a:t>Resident eosinophils remained unchanged in response to an induced allergy</a:t>
            </a:r>
          </a:p>
          <a:p>
            <a:pPr marL="353306" lvl="1" eaLnBrk="0" fontAlgn="base" hangingPunct="0">
              <a:spcBef>
                <a:spcPts val="381"/>
              </a:spcBef>
              <a:spcAft>
                <a:spcPct val="0"/>
              </a:spcAft>
              <a:buClrTx/>
            </a:pPr>
            <a:endParaRPr lang="en-US" dirty="0">
              <a:solidFill>
                <a:srgbClr val="000000"/>
              </a:solidFill>
              <a:latin typeface="+mj-lt"/>
              <a:ea typeface="ＭＳ Ｐゴシック"/>
              <a:cs typeface="Arial" panose="020B0604020202020204" pitchFamily="34" charset="0"/>
            </a:endParaRPr>
          </a:p>
          <a:p>
            <a:pPr marL="181856" indent="0" eaLnBrk="0" fontAlgn="base" hangingPunct="0">
              <a:spcBef>
                <a:spcPts val="381"/>
              </a:spcBef>
              <a:spcAft>
                <a:spcPct val="0"/>
              </a:spcAft>
              <a:buClrTx/>
              <a:buNone/>
            </a:pPr>
            <a:r>
              <a:rPr lang="en-US" b="1" dirty="0">
                <a:solidFill>
                  <a:srgbClr val="000000"/>
                </a:solidFill>
                <a:ea typeface="ＭＳ Ｐゴシック"/>
                <a:cs typeface="Arial" panose="020B0604020202020204" pitchFamily="34" charset="0"/>
              </a:rPr>
              <a:t>Note to Presenter: Click on ‘Return to Presentation’ text box at bottom right corner to return to original slide.</a:t>
            </a:r>
            <a:endParaRPr lang="en-US" dirty="0">
              <a:solidFill>
                <a:srgbClr val="000000"/>
              </a:solidFill>
              <a:latin typeface="+mj-lt"/>
              <a:ea typeface="ＭＳ Ｐゴシック"/>
              <a:cs typeface="Arial" panose="020B0604020202020204" pitchFamily="34" charset="0"/>
            </a:endParaRPr>
          </a:p>
          <a:p>
            <a:pPr marL="0" lvl="1" indent="0" eaLnBrk="0" fontAlgn="base" hangingPunct="0">
              <a:lnSpc>
                <a:spcPct val="100000"/>
              </a:lnSpc>
              <a:spcBef>
                <a:spcPts val="0"/>
              </a:spcBef>
              <a:spcAft>
                <a:spcPct val="0"/>
              </a:spcAft>
              <a:buClrTx/>
              <a:buNone/>
            </a:pPr>
            <a:endParaRPr lang="en-US" b="1" dirty="0">
              <a:solidFill>
                <a:srgbClr val="000000"/>
              </a:solidFill>
              <a:latin typeface="+mj-lt"/>
              <a:ea typeface="ＭＳ Ｐゴシック"/>
              <a:cs typeface="Arial" panose="020B0604020202020204" pitchFamily="34" charset="0"/>
            </a:endParaRPr>
          </a:p>
          <a:p>
            <a:pPr marL="0" lvl="1" indent="0" eaLnBrk="0" fontAlgn="base" hangingPunct="0">
              <a:lnSpc>
                <a:spcPct val="100000"/>
              </a:lnSpc>
              <a:spcBef>
                <a:spcPts val="0"/>
              </a:spcBef>
              <a:spcAft>
                <a:spcPct val="0"/>
              </a:spcAft>
              <a:buClrTx/>
              <a:buNone/>
            </a:pPr>
            <a:endParaRPr lang="en-US" b="1" dirty="0">
              <a:solidFill>
                <a:srgbClr val="000000"/>
              </a:solidFill>
              <a:latin typeface="+mj-lt"/>
              <a:ea typeface="ＭＳ Ｐゴシック"/>
              <a:cs typeface="Arial" panose="020B0604020202020204" pitchFamily="34" charset="0"/>
            </a:endParaRPr>
          </a:p>
          <a:p>
            <a:pPr marL="0" lvl="1" indent="0" eaLnBrk="0" fontAlgn="base" hangingPunct="0">
              <a:lnSpc>
                <a:spcPct val="100000"/>
              </a:lnSpc>
              <a:spcBef>
                <a:spcPts val="0"/>
              </a:spcBef>
              <a:spcAft>
                <a:spcPct val="0"/>
              </a:spcAft>
              <a:buClrTx/>
              <a:buNone/>
            </a:pPr>
            <a:r>
              <a:rPr lang="en-US" b="1" dirty="0">
                <a:solidFill>
                  <a:srgbClr val="000000"/>
                </a:solidFill>
                <a:latin typeface="+mj-lt"/>
                <a:ea typeface="ＭＳ Ｐゴシック"/>
                <a:cs typeface="Arial" panose="020B0604020202020204" pitchFamily="34" charset="0"/>
              </a:rPr>
              <a:t>Reference:</a:t>
            </a:r>
          </a:p>
          <a:p>
            <a:pPr marL="0" indent="0" eaLnBrk="0" fontAlgn="base" hangingPunct="0">
              <a:spcBef>
                <a:spcPts val="0"/>
              </a:spcBef>
              <a:spcAft>
                <a:spcPct val="0"/>
              </a:spcAft>
              <a:buClrTx/>
              <a:buSzTx/>
              <a:buNone/>
            </a:pPr>
            <a:r>
              <a:rPr lang="en-US" dirty="0" err="1">
                <a:solidFill>
                  <a:srgbClr val="000000"/>
                </a:solidFill>
                <a:latin typeface="+mj-lt"/>
              </a:rPr>
              <a:t>Mesnil</a:t>
            </a:r>
            <a:r>
              <a:rPr lang="en-US" dirty="0">
                <a:solidFill>
                  <a:srgbClr val="000000"/>
                </a:solidFill>
                <a:latin typeface="+mj-lt"/>
              </a:rPr>
              <a:t> C, </a:t>
            </a:r>
            <a:r>
              <a:rPr lang="en-US" dirty="0" err="1">
                <a:solidFill>
                  <a:srgbClr val="000000"/>
                </a:solidFill>
                <a:latin typeface="+mj-lt"/>
              </a:rPr>
              <a:t>Raulier</a:t>
            </a:r>
            <a:r>
              <a:rPr lang="en-US" dirty="0">
                <a:solidFill>
                  <a:srgbClr val="000000"/>
                </a:solidFill>
                <a:latin typeface="+mj-lt"/>
              </a:rPr>
              <a:t> S, </a:t>
            </a:r>
            <a:r>
              <a:rPr lang="en-US" dirty="0" err="1">
                <a:solidFill>
                  <a:srgbClr val="000000"/>
                </a:solidFill>
                <a:latin typeface="+mj-lt"/>
              </a:rPr>
              <a:t>Paulissen</a:t>
            </a:r>
            <a:r>
              <a:rPr lang="en-US" dirty="0">
                <a:solidFill>
                  <a:srgbClr val="000000"/>
                </a:solidFill>
                <a:latin typeface="+mj-lt"/>
              </a:rPr>
              <a:t> G, et al. Lung-resident eosinophils represent a distinct regulatory eosinophil subset. </a:t>
            </a:r>
            <a:r>
              <a:rPr lang="en-US" i="1" dirty="0">
                <a:solidFill>
                  <a:srgbClr val="000000"/>
                </a:solidFill>
                <a:latin typeface="+mj-lt"/>
              </a:rPr>
              <a:t>J Clin Invest</a:t>
            </a:r>
            <a:r>
              <a:rPr lang="en-US" dirty="0">
                <a:solidFill>
                  <a:srgbClr val="000000"/>
                </a:solidFill>
                <a:latin typeface="+mj-lt"/>
              </a:rPr>
              <a:t>. 2016;126(9):3279-3295. </a:t>
            </a:r>
          </a:p>
        </p:txBody>
      </p:sp>
    </p:spTree>
    <p:extLst>
      <p:ext uri="{BB962C8B-B14F-4D97-AF65-F5344CB8AC3E}">
        <p14:creationId xmlns:p14="http://schemas.microsoft.com/office/powerpoint/2010/main" val="1048458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9125" y="415925"/>
            <a:ext cx="5575300" cy="3136900"/>
          </a:xfrm>
        </p:spPr>
      </p:sp>
      <p:sp>
        <p:nvSpPr>
          <p:cNvPr id="4" name="Slide Number Placeholder 3"/>
          <p:cNvSpPr>
            <a:spLocks noGrp="1"/>
          </p:cNvSpPr>
          <p:nvPr>
            <p:ph type="sldNum" sz="quarter" idx="10"/>
          </p:nvPr>
        </p:nvSpPr>
        <p:spPr/>
        <p:txBody>
          <a:bodyPr/>
          <a:lstStyle/>
          <a:p>
            <a:fld id="{50487F27-F4AC-478C-A07B-A71CA0B86259}" type="slidenum">
              <a:rPr lang="en-US" smtClean="0"/>
              <a:pPr/>
              <a:t>25</a:t>
            </a:fld>
            <a:endParaRPr lang="en-US"/>
          </a:p>
        </p:txBody>
      </p:sp>
      <p:sp>
        <p:nvSpPr>
          <p:cNvPr id="10" name="Notes Placeholder 9">
            <a:extLst>
              <a:ext uri="{FF2B5EF4-FFF2-40B4-BE49-F238E27FC236}">
                <a16:creationId xmlns:a16="http://schemas.microsoft.com/office/drawing/2014/main" id="{4EBE914C-2B52-40B6-B2F8-A50CC5779378}"/>
              </a:ext>
            </a:extLst>
          </p:cNvPr>
          <p:cNvSpPr>
            <a:spLocks noGrp="1"/>
          </p:cNvSpPr>
          <p:nvPr>
            <p:ph type="body" sz="quarter" idx="3"/>
          </p:nvPr>
        </p:nvSpPr>
        <p:spPr>
          <a:xfrm>
            <a:off x="516982" y="3913347"/>
            <a:ext cx="5779585" cy="3660458"/>
          </a:xfrm>
        </p:spPr>
        <p:txBody>
          <a:bodyPr/>
          <a:lstStyle/>
          <a:p>
            <a:pPr marL="0" indent="0" eaLnBrk="0" fontAlgn="base" hangingPunct="0">
              <a:lnSpc>
                <a:spcPct val="90000"/>
              </a:lnSpc>
              <a:spcBef>
                <a:spcPts val="381"/>
              </a:spcBef>
              <a:spcAft>
                <a:spcPct val="0"/>
              </a:spcAft>
              <a:buClrTx/>
              <a:buSzTx/>
              <a:buNone/>
            </a:pPr>
            <a:r>
              <a:rPr lang="en-US" b="1" dirty="0">
                <a:solidFill>
                  <a:srgbClr val="000000"/>
                </a:solidFill>
                <a:latin typeface="+mj-lt"/>
                <a:ea typeface="ＭＳ Ｐゴシック"/>
                <a:cs typeface="Arial" panose="020B0604020202020204" pitchFamily="34" charset="0"/>
              </a:rPr>
              <a:t>Key points:</a:t>
            </a:r>
          </a:p>
          <a:p>
            <a:pPr marL="176652" indent="-176652" eaLnBrk="0" fontAlgn="base" hangingPunct="0">
              <a:lnSpc>
                <a:spcPct val="90000"/>
              </a:lnSpc>
              <a:spcBef>
                <a:spcPts val="381"/>
              </a:spcBef>
              <a:spcAft>
                <a:spcPct val="0"/>
              </a:spcAft>
              <a:buClrTx/>
              <a:buSzTx/>
            </a:pPr>
            <a:r>
              <a:rPr lang="en-US" dirty="0">
                <a:solidFill>
                  <a:srgbClr val="000000"/>
                </a:solidFill>
                <a:latin typeface="+mj-lt"/>
                <a:ea typeface="ＭＳ Ｐゴシック"/>
                <a:cs typeface="Arial" panose="020B0604020202020204" pitchFamily="34" charset="0"/>
              </a:rPr>
              <a:t>Murine inflammatory and resident lung eosinophils have a different response to anti-IL-5 antibody</a:t>
            </a:r>
          </a:p>
          <a:p>
            <a:pPr marL="353306" lvl="1" eaLnBrk="0" fontAlgn="base" hangingPunct="0">
              <a:spcBef>
                <a:spcPts val="381"/>
              </a:spcBef>
              <a:spcAft>
                <a:spcPct val="0"/>
              </a:spcAft>
              <a:buClrTx/>
            </a:pPr>
            <a:r>
              <a:rPr lang="en-US" dirty="0">
                <a:solidFill>
                  <a:srgbClr val="000000"/>
                </a:solidFill>
                <a:latin typeface="+mj-lt"/>
                <a:ea typeface="ＭＳ Ｐゴシック"/>
                <a:cs typeface="Arial" panose="020B0604020202020204" pitchFamily="34" charset="0"/>
              </a:rPr>
              <a:t>Anti-IL-5 antibody significantly inhibited lung inflammatory eosinophils</a:t>
            </a:r>
          </a:p>
          <a:p>
            <a:pPr marL="353306" lvl="1" indent="-181220" defTabSz="966506" eaLnBrk="0" fontAlgn="base" hangingPunct="0">
              <a:spcBef>
                <a:spcPts val="381"/>
              </a:spcBef>
              <a:spcAft>
                <a:spcPct val="0"/>
              </a:spcAft>
              <a:buClrTx/>
              <a:defRPr/>
            </a:pPr>
            <a:r>
              <a:rPr lang="en-US" dirty="0">
                <a:latin typeface="+mj-lt"/>
              </a:rPr>
              <a:t>Anti-IL-5 antibody did not impact lung resident eosinophils</a:t>
            </a:r>
          </a:p>
          <a:p>
            <a:pPr marL="353306" lvl="1" eaLnBrk="0" fontAlgn="base" hangingPunct="0">
              <a:spcBef>
                <a:spcPts val="381"/>
              </a:spcBef>
              <a:spcAft>
                <a:spcPct val="0"/>
              </a:spcAft>
              <a:buClrTx/>
            </a:pPr>
            <a:r>
              <a:rPr lang="en-US" dirty="0">
                <a:solidFill>
                  <a:srgbClr val="000000"/>
                </a:solidFill>
                <a:latin typeface="+mj-lt"/>
                <a:ea typeface="ＭＳ Ｐゴシック"/>
                <a:cs typeface="Arial" panose="020B0604020202020204" pitchFamily="34" charset="0"/>
              </a:rPr>
              <a:t>Inflammatory eosinophils are dependent on IL-5 whereas resident eosinophils are IL-5 independent</a:t>
            </a:r>
          </a:p>
          <a:p>
            <a:pPr marL="353306" lvl="1" eaLnBrk="0" fontAlgn="base" hangingPunct="0">
              <a:spcBef>
                <a:spcPts val="381"/>
              </a:spcBef>
              <a:spcAft>
                <a:spcPct val="0"/>
              </a:spcAft>
              <a:buClrTx/>
            </a:pPr>
            <a:endParaRPr lang="en-US" dirty="0">
              <a:solidFill>
                <a:srgbClr val="000000"/>
              </a:solidFill>
              <a:latin typeface="+mj-lt"/>
              <a:ea typeface="ＭＳ Ｐゴシック"/>
              <a:cs typeface="Arial" panose="020B0604020202020204" pitchFamily="34" charset="0"/>
            </a:endParaRPr>
          </a:p>
          <a:p>
            <a:pPr marL="181856" lvl="1" indent="0" eaLnBrk="0" fontAlgn="base" hangingPunct="0">
              <a:spcBef>
                <a:spcPts val="381"/>
              </a:spcBef>
              <a:spcAft>
                <a:spcPct val="0"/>
              </a:spcAft>
              <a:buClrTx/>
              <a:buNone/>
            </a:pPr>
            <a:r>
              <a:rPr lang="en-US" b="1" dirty="0">
                <a:solidFill>
                  <a:srgbClr val="000000"/>
                </a:solidFill>
                <a:ea typeface="ＭＳ Ｐゴシック"/>
                <a:cs typeface="Arial" panose="020B0604020202020204" pitchFamily="34" charset="0"/>
              </a:rPr>
              <a:t>Note to Presenter: Click on ‘Return to Presentation’ text box at bottom right corner to return to original slide.</a:t>
            </a:r>
            <a:endParaRPr lang="en-US" dirty="0">
              <a:solidFill>
                <a:srgbClr val="000000"/>
              </a:solidFill>
              <a:latin typeface="+mj-lt"/>
              <a:ea typeface="ＭＳ Ｐゴシック"/>
              <a:cs typeface="Arial" panose="020B0604020202020204" pitchFamily="34" charset="0"/>
            </a:endParaRPr>
          </a:p>
          <a:p>
            <a:pPr marL="353306" lvl="1" eaLnBrk="0" fontAlgn="base" hangingPunct="0">
              <a:spcBef>
                <a:spcPts val="381"/>
              </a:spcBef>
              <a:spcAft>
                <a:spcPct val="0"/>
              </a:spcAft>
              <a:buClrTx/>
            </a:pPr>
            <a:endParaRPr lang="en-US" dirty="0">
              <a:solidFill>
                <a:srgbClr val="000000"/>
              </a:solidFill>
              <a:latin typeface="+mj-lt"/>
              <a:ea typeface="ＭＳ Ｐゴシック"/>
              <a:cs typeface="Arial" panose="020B0604020202020204" pitchFamily="34" charset="0"/>
            </a:endParaRPr>
          </a:p>
          <a:p>
            <a:pPr marL="0" lvl="1" indent="0" eaLnBrk="0" fontAlgn="base" hangingPunct="0">
              <a:lnSpc>
                <a:spcPct val="100000"/>
              </a:lnSpc>
              <a:spcBef>
                <a:spcPts val="0"/>
              </a:spcBef>
              <a:spcAft>
                <a:spcPct val="0"/>
              </a:spcAft>
              <a:buClrTx/>
              <a:buNone/>
            </a:pPr>
            <a:r>
              <a:rPr lang="en-US" b="1" dirty="0">
                <a:solidFill>
                  <a:srgbClr val="000000"/>
                </a:solidFill>
                <a:latin typeface="+mj-lt"/>
                <a:ea typeface="ＭＳ Ｐゴシック"/>
                <a:cs typeface="Arial" panose="020B0604020202020204" pitchFamily="34" charset="0"/>
              </a:rPr>
              <a:t>Reference:</a:t>
            </a:r>
          </a:p>
          <a:p>
            <a:pPr marL="0" indent="0" eaLnBrk="0" fontAlgn="base" hangingPunct="0">
              <a:spcBef>
                <a:spcPts val="0"/>
              </a:spcBef>
              <a:spcAft>
                <a:spcPct val="0"/>
              </a:spcAft>
              <a:buClrTx/>
              <a:buSzTx/>
              <a:buNone/>
            </a:pPr>
            <a:r>
              <a:rPr lang="en-US" dirty="0" err="1">
                <a:solidFill>
                  <a:srgbClr val="000000"/>
                </a:solidFill>
                <a:latin typeface="+mj-lt"/>
              </a:rPr>
              <a:t>Mesnil</a:t>
            </a:r>
            <a:r>
              <a:rPr lang="en-US" dirty="0">
                <a:solidFill>
                  <a:srgbClr val="000000"/>
                </a:solidFill>
                <a:latin typeface="+mj-lt"/>
              </a:rPr>
              <a:t> C, </a:t>
            </a:r>
            <a:r>
              <a:rPr lang="en-US" dirty="0" err="1">
                <a:solidFill>
                  <a:srgbClr val="000000"/>
                </a:solidFill>
                <a:latin typeface="+mj-lt"/>
              </a:rPr>
              <a:t>Raulier</a:t>
            </a:r>
            <a:r>
              <a:rPr lang="en-US" dirty="0">
                <a:solidFill>
                  <a:srgbClr val="000000"/>
                </a:solidFill>
                <a:latin typeface="+mj-lt"/>
              </a:rPr>
              <a:t> S, </a:t>
            </a:r>
            <a:r>
              <a:rPr lang="en-US" dirty="0" err="1">
                <a:solidFill>
                  <a:srgbClr val="000000"/>
                </a:solidFill>
                <a:latin typeface="+mj-lt"/>
              </a:rPr>
              <a:t>Paulissen</a:t>
            </a:r>
            <a:r>
              <a:rPr lang="en-US" dirty="0">
                <a:solidFill>
                  <a:srgbClr val="000000"/>
                </a:solidFill>
                <a:latin typeface="+mj-lt"/>
              </a:rPr>
              <a:t> G, et al. Lung-resident eosinophils represent a distinct regulatory eosinophil subset. </a:t>
            </a:r>
            <a:r>
              <a:rPr lang="en-US" i="1" dirty="0">
                <a:solidFill>
                  <a:srgbClr val="000000"/>
                </a:solidFill>
                <a:latin typeface="+mj-lt"/>
              </a:rPr>
              <a:t>J Clin Invest</a:t>
            </a:r>
            <a:r>
              <a:rPr lang="en-US" dirty="0">
                <a:solidFill>
                  <a:srgbClr val="000000"/>
                </a:solidFill>
                <a:latin typeface="+mj-lt"/>
              </a:rPr>
              <a:t>. 2016;126(9):3279-3295. </a:t>
            </a:r>
          </a:p>
        </p:txBody>
      </p:sp>
    </p:spTree>
    <p:extLst>
      <p:ext uri="{BB962C8B-B14F-4D97-AF65-F5344CB8AC3E}">
        <p14:creationId xmlns:p14="http://schemas.microsoft.com/office/powerpoint/2010/main" val="1358063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376238"/>
            <a:ext cx="5575300" cy="3136900"/>
          </a:xfrm>
        </p:spPr>
      </p:sp>
      <p:sp>
        <p:nvSpPr>
          <p:cNvPr id="4" name="Slide Number Placeholder 3"/>
          <p:cNvSpPr>
            <a:spLocks noGrp="1"/>
          </p:cNvSpPr>
          <p:nvPr>
            <p:ph type="sldNum" sz="quarter" idx="10"/>
          </p:nvPr>
        </p:nvSpPr>
        <p:spPr/>
        <p:txBody>
          <a:bodyPr/>
          <a:lstStyle/>
          <a:p>
            <a:fld id="{50487F27-F4AC-478C-A07B-A71CA0B86259}" type="slidenum">
              <a:rPr lang="en-US" smtClean="0"/>
              <a:pPr/>
              <a:t>26</a:t>
            </a:fld>
            <a:endParaRPr lang="en-US"/>
          </a:p>
        </p:txBody>
      </p:sp>
      <p:sp>
        <p:nvSpPr>
          <p:cNvPr id="9" name="Notes Placeholder 8">
            <a:extLst>
              <a:ext uri="{FF2B5EF4-FFF2-40B4-BE49-F238E27FC236}">
                <a16:creationId xmlns:a16="http://schemas.microsoft.com/office/drawing/2014/main" id="{399FA9F2-9943-41DE-A8A1-EE1B58AAFB56}"/>
              </a:ext>
            </a:extLst>
          </p:cNvPr>
          <p:cNvSpPr>
            <a:spLocks noGrp="1"/>
          </p:cNvSpPr>
          <p:nvPr>
            <p:ph type="body" sz="quarter" idx="3"/>
          </p:nvPr>
        </p:nvSpPr>
        <p:spPr>
          <a:xfrm>
            <a:off x="311332" y="3720466"/>
            <a:ext cx="6235337" cy="2967718"/>
          </a:xfrm>
        </p:spPr>
        <p:txBody>
          <a:bodyPr/>
          <a:lstStyle/>
          <a:p>
            <a:pPr marL="0" indent="0" eaLnBrk="0" fontAlgn="base" hangingPunct="0">
              <a:lnSpc>
                <a:spcPct val="90000"/>
              </a:lnSpc>
              <a:spcBef>
                <a:spcPts val="381"/>
              </a:spcBef>
              <a:spcAft>
                <a:spcPct val="0"/>
              </a:spcAft>
              <a:buClrTx/>
              <a:buSzTx/>
              <a:buNone/>
            </a:pPr>
            <a:r>
              <a:rPr lang="en-US" b="1" dirty="0">
                <a:solidFill>
                  <a:srgbClr val="000000"/>
                </a:solidFill>
                <a:latin typeface="+mj-lt"/>
                <a:ea typeface="ＭＳ Ｐゴシック"/>
                <a:cs typeface="Arial" panose="020B0604020202020204" pitchFamily="34" charset="0"/>
              </a:rPr>
              <a:t>Key points:</a:t>
            </a:r>
          </a:p>
          <a:p>
            <a:pPr marL="176652" indent="-176652" eaLnBrk="0" fontAlgn="base" hangingPunct="0">
              <a:lnSpc>
                <a:spcPct val="90000"/>
              </a:lnSpc>
              <a:spcBef>
                <a:spcPts val="381"/>
              </a:spcBef>
              <a:spcAft>
                <a:spcPct val="0"/>
              </a:spcAft>
              <a:buClrTx/>
              <a:buSzTx/>
            </a:pPr>
            <a:r>
              <a:rPr lang="en-US" dirty="0">
                <a:solidFill>
                  <a:srgbClr val="000000"/>
                </a:solidFill>
                <a:latin typeface="+mj-lt"/>
                <a:ea typeface="ＭＳ Ｐゴシック"/>
                <a:cs typeface="Arial" panose="020B0604020202020204" pitchFamily="34" charset="0"/>
              </a:rPr>
              <a:t>Murine inflammatory and resident lung eosinophils have different drivers of recruitment</a:t>
            </a:r>
          </a:p>
          <a:p>
            <a:pPr marL="353306" lvl="1" eaLnBrk="0" fontAlgn="base" hangingPunct="0">
              <a:spcBef>
                <a:spcPts val="381"/>
              </a:spcBef>
              <a:spcAft>
                <a:spcPct val="0"/>
              </a:spcAft>
              <a:buClrTx/>
            </a:pPr>
            <a:r>
              <a:rPr lang="en-US" dirty="0">
                <a:solidFill>
                  <a:srgbClr val="000000"/>
                </a:solidFill>
                <a:latin typeface="+mj-lt"/>
                <a:ea typeface="ＭＳ Ｐゴシック"/>
                <a:cs typeface="Arial" panose="020B0604020202020204" pitchFamily="34" charset="0"/>
              </a:rPr>
              <a:t>Inflammatory eosinophils are dependent on IL-5 whereas resident eosinophils are IL-5 independent, even though resident eosinophils express intermediate levels of the IL-5 receptor</a:t>
            </a:r>
          </a:p>
          <a:p>
            <a:pPr marL="353306" lvl="1" indent="-181220" defTabSz="966506" eaLnBrk="0" fontAlgn="base" hangingPunct="0">
              <a:spcBef>
                <a:spcPts val="381"/>
              </a:spcBef>
              <a:spcAft>
                <a:spcPct val="0"/>
              </a:spcAft>
              <a:buClrTx/>
              <a:defRPr/>
            </a:pPr>
            <a:r>
              <a:rPr lang="en-US" dirty="0">
                <a:latin typeface="+mj-lt"/>
              </a:rPr>
              <a:t>Injection of recombinant IL-5 had no affect on the recruitment of resident eosinophils in the blood and the lungs respectively</a:t>
            </a:r>
          </a:p>
          <a:p>
            <a:pPr marL="172087" lvl="1" indent="0" defTabSz="966506" eaLnBrk="0" fontAlgn="base" hangingPunct="0">
              <a:spcBef>
                <a:spcPts val="381"/>
              </a:spcBef>
              <a:spcAft>
                <a:spcPct val="0"/>
              </a:spcAft>
              <a:buClrTx/>
              <a:buNone/>
              <a:defRPr/>
            </a:pPr>
            <a:endParaRPr lang="en-US" dirty="0">
              <a:solidFill>
                <a:srgbClr val="000000"/>
              </a:solidFill>
              <a:latin typeface="+mj-lt"/>
              <a:ea typeface="ＭＳ Ｐゴシック"/>
              <a:cs typeface="Arial" panose="020B0604020202020204" pitchFamily="34" charset="0"/>
            </a:endParaRPr>
          </a:p>
          <a:p>
            <a:pPr marL="353306" lvl="1" eaLnBrk="0" fontAlgn="base" hangingPunct="0">
              <a:spcBef>
                <a:spcPts val="381"/>
              </a:spcBef>
              <a:spcAft>
                <a:spcPct val="0"/>
              </a:spcAft>
              <a:buClrTx/>
            </a:pPr>
            <a:endParaRPr lang="en-US" dirty="0">
              <a:solidFill>
                <a:srgbClr val="000000"/>
              </a:solidFill>
              <a:latin typeface="+mj-lt"/>
              <a:ea typeface="ＭＳ Ｐゴシック"/>
              <a:cs typeface="Arial" panose="020B0604020202020204" pitchFamily="34" charset="0"/>
            </a:endParaRPr>
          </a:p>
          <a:p>
            <a:pPr marL="0" lvl="1" indent="0" eaLnBrk="0" fontAlgn="base" hangingPunct="0">
              <a:lnSpc>
                <a:spcPct val="100000"/>
              </a:lnSpc>
              <a:spcBef>
                <a:spcPts val="0"/>
              </a:spcBef>
              <a:spcAft>
                <a:spcPct val="0"/>
              </a:spcAft>
              <a:buClrTx/>
              <a:buNone/>
            </a:pPr>
            <a:r>
              <a:rPr lang="en-US" b="1" dirty="0">
                <a:solidFill>
                  <a:srgbClr val="000000"/>
                </a:solidFill>
                <a:latin typeface="+mj-lt"/>
                <a:ea typeface="ＭＳ Ｐゴシック"/>
                <a:cs typeface="Arial" panose="020B0604020202020204" pitchFamily="34" charset="0"/>
              </a:rPr>
              <a:t>Reference:</a:t>
            </a:r>
          </a:p>
          <a:p>
            <a:pPr marL="0" indent="0" eaLnBrk="0" fontAlgn="base" hangingPunct="0">
              <a:spcBef>
                <a:spcPts val="0"/>
              </a:spcBef>
              <a:spcAft>
                <a:spcPct val="0"/>
              </a:spcAft>
              <a:buClrTx/>
              <a:buSzTx/>
              <a:buNone/>
            </a:pPr>
            <a:r>
              <a:rPr lang="en-US" dirty="0" err="1">
                <a:solidFill>
                  <a:srgbClr val="000000"/>
                </a:solidFill>
                <a:latin typeface="+mj-lt"/>
              </a:rPr>
              <a:t>Mesnil</a:t>
            </a:r>
            <a:r>
              <a:rPr lang="en-US" dirty="0">
                <a:solidFill>
                  <a:srgbClr val="000000"/>
                </a:solidFill>
                <a:latin typeface="+mj-lt"/>
              </a:rPr>
              <a:t> C, </a:t>
            </a:r>
            <a:r>
              <a:rPr lang="en-US" dirty="0" err="1">
                <a:solidFill>
                  <a:srgbClr val="000000"/>
                </a:solidFill>
                <a:latin typeface="+mj-lt"/>
              </a:rPr>
              <a:t>Raulier</a:t>
            </a:r>
            <a:r>
              <a:rPr lang="en-US" dirty="0">
                <a:solidFill>
                  <a:srgbClr val="000000"/>
                </a:solidFill>
                <a:latin typeface="+mj-lt"/>
              </a:rPr>
              <a:t> S, </a:t>
            </a:r>
            <a:r>
              <a:rPr lang="en-US" dirty="0" err="1">
                <a:solidFill>
                  <a:srgbClr val="000000"/>
                </a:solidFill>
                <a:latin typeface="+mj-lt"/>
              </a:rPr>
              <a:t>Paulissen</a:t>
            </a:r>
            <a:r>
              <a:rPr lang="en-US" dirty="0">
                <a:solidFill>
                  <a:srgbClr val="000000"/>
                </a:solidFill>
                <a:latin typeface="+mj-lt"/>
              </a:rPr>
              <a:t> G, et al. Lung-resident eosinophils represent a distinct regulatory eosinophil subset. </a:t>
            </a:r>
            <a:r>
              <a:rPr lang="en-US" i="1" dirty="0">
                <a:solidFill>
                  <a:srgbClr val="000000"/>
                </a:solidFill>
                <a:latin typeface="+mj-lt"/>
              </a:rPr>
              <a:t>J Clin Invest</a:t>
            </a:r>
            <a:r>
              <a:rPr lang="en-US" dirty="0">
                <a:solidFill>
                  <a:srgbClr val="000000"/>
                </a:solidFill>
                <a:latin typeface="+mj-lt"/>
              </a:rPr>
              <a:t>. 2016;126(9):3279-3295. </a:t>
            </a:r>
          </a:p>
        </p:txBody>
      </p:sp>
    </p:spTree>
    <p:extLst>
      <p:ext uri="{BB962C8B-B14F-4D97-AF65-F5344CB8AC3E}">
        <p14:creationId xmlns:p14="http://schemas.microsoft.com/office/powerpoint/2010/main" val="978357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7688" y="363538"/>
            <a:ext cx="5762625" cy="3241675"/>
          </a:xfrm>
        </p:spPr>
      </p:sp>
      <p:sp>
        <p:nvSpPr>
          <p:cNvPr id="4" name="Slide Number Placeholder 3"/>
          <p:cNvSpPr>
            <a:spLocks noGrp="1"/>
          </p:cNvSpPr>
          <p:nvPr>
            <p:ph type="sldNum" sz="quarter" idx="10"/>
          </p:nvPr>
        </p:nvSpPr>
        <p:spPr/>
        <p:txBody>
          <a:bodyPr/>
          <a:lstStyle/>
          <a:p>
            <a:fld id="{50487F27-F4AC-478C-A07B-A71CA0B86259}" type="slidenum">
              <a:rPr lang="en-US" smtClean="0"/>
              <a:pPr/>
              <a:t>27</a:t>
            </a:fld>
            <a:endParaRPr lang="en-US"/>
          </a:p>
        </p:txBody>
      </p:sp>
      <p:sp>
        <p:nvSpPr>
          <p:cNvPr id="10" name="Notes Placeholder 9">
            <a:extLst>
              <a:ext uri="{FF2B5EF4-FFF2-40B4-BE49-F238E27FC236}">
                <a16:creationId xmlns:a16="http://schemas.microsoft.com/office/drawing/2014/main" id="{82100B6D-6BEA-4457-8782-9E6DD950B5AC}"/>
              </a:ext>
            </a:extLst>
          </p:cNvPr>
          <p:cNvSpPr>
            <a:spLocks noGrp="1"/>
          </p:cNvSpPr>
          <p:nvPr>
            <p:ph type="body" sz="quarter" idx="3"/>
          </p:nvPr>
        </p:nvSpPr>
        <p:spPr>
          <a:xfrm>
            <a:off x="685800" y="3973209"/>
            <a:ext cx="5486400" cy="3660458"/>
          </a:xfrm>
        </p:spPr>
        <p:txBody>
          <a:bodyPr/>
          <a:lstStyle/>
          <a:p>
            <a:pPr marL="0" indent="0" eaLnBrk="0" fontAlgn="base" hangingPunct="0">
              <a:lnSpc>
                <a:spcPct val="90000"/>
              </a:lnSpc>
              <a:spcBef>
                <a:spcPts val="381"/>
              </a:spcBef>
              <a:spcAft>
                <a:spcPct val="0"/>
              </a:spcAft>
              <a:buClrTx/>
              <a:buSzTx/>
              <a:buNone/>
            </a:pPr>
            <a:r>
              <a:rPr lang="en-US" b="1" dirty="0">
                <a:solidFill>
                  <a:srgbClr val="000000"/>
                </a:solidFill>
                <a:latin typeface="+mj-lt"/>
                <a:ea typeface="ＭＳ Ｐゴシック"/>
                <a:cs typeface="Arial" panose="020B0604020202020204" pitchFamily="34" charset="0"/>
              </a:rPr>
              <a:t>Key points:</a:t>
            </a:r>
          </a:p>
          <a:p>
            <a:pPr marL="176652" indent="-176652" eaLnBrk="0" fontAlgn="base" hangingPunct="0">
              <a:lnSpc>
                <a:spcPct val="90000"/>
              </a:lnSpc>
              <a:spcBef>
                <a:spcPts val="381"/>
              </a:spcBef>
              <a:spcAft>
                <a:spcPct val="0"/>
              </a:spcAft>
              <a:buClrTx/>
              <a:buSzTx/>
            </a:pPr>
            <a:r>
              <a:rPr lang="en-US" dirty="0">
                <a:solidFill>
                  <a:srgbClr val="000000"/>
                </a:solidFill>
                <a:latin typeface="+mj-lt"/>
                <a:ea typeface="ＭＳ Ｐゴシック"/>
                <a:cs typeface="Arial" panose="020B0604020202020204" pitchFamily="34" charset="0"/>
              </a:rPr>
              <a:t>Murine inflammatory and resident lung eosinophils have a different functional role</a:t>
            </a:r>
            <a:r>
              <a:rPr lang="en-US" baseline="30000" dirty="0">
                <a:solidFill>
                  <a:srgbClr val="000000"/>
                </a:solidFill>
                <a:latin typeface="+mj-lt"/>
                <a:ea typeface="ＭＳ Ｐゴシック"/>
                <a:cs typeface="Arial" panose="020B0604020202020204" pitchFamily="34" charset="0"/>
              </a:rPr>
              <a:t>1</a:t>
            </a:r>
            <a:endParaRPr lang="en-US" dirty="0">
              <a:solidFill>
                <a:srgbClr val="000000"/>
              </a:solidFill>
              <a:latin typeface="+mj-lt"/>
              <a:ea typeface="ＭＳ Ｐゴシック"/>
              <a:cs typeface="Arial" panose="020B0604020202020204" pitchFamily="34" charset="0"/>
            </a:endParaRPr>
          </a:p>
          <a:p>
            <a:pPr marL="353306" lvl="1" eaLnBrk="0" fontAlgn="base" hangingPunct="0">
              <a:spcBef>
                <a:spcPts val="381"/>
              </a:spcBef>
              <a:spcAft>
                <a:spcPct val="0"/>
              </a:spcAft>
              <a:buClrTx/>
            </a:pPr>
            <a:r>
              <a:rPr lang="en-US" dirty="0">
                <a:solidFill>
                  <a:srgbClr val="000000"/>
                </a:solidFill>
                <a:latin typeface="+mj-lt"/>
                <a:ea typeface="ＭＳ Ｐゴシック"/>
                <a:cs typeface="Arial" panose="020B0604020202020204" pitchFamily="34" charset="0"/>
              </a:rPr>
              <a:t>Allergen exposure in the absence of resident eosinophils results in a significant increase in proinflammatory cytokines (IL-4, IL-5, and IL-13) </a:t>
            </a:r>
          </a:p>
          <a:p>
            <a:pPr marL="172087" lvl="1" indent="0" eaLnBrk="0" fontAlgn="base" hangingPunct="0">
              <a:spcBef>
                <a:spcPts val="381"/>
              </a:spcBef>
              <a:spcAft>
                <a:spcPct val="0"/>
              </a:spcAft>
              <a:buClrTx/>
              <a:buNone/>
            </a:pPr>
            <a:endParaRPr lang="en-US" dirty="0">
              <a:solidFill>
                <a:srgbClr val="000000"/>
              </a:solidFill>
              <a:latin typeface="+mj-lt"/>
              <a:ea typeface="ＭＳ Ｐゴシック"/>
              <a:cs typeface="Arial" panose="020B0604020202020204" pitchFamily="34" charset="0"/>
            </a:endParaRPr>
          </a:p>
          <a:p>
            <a:pPr marL="172087" lvl="1" indent="0" eaLnBrk="0" fontAlgn="base" hangingPunct="0">
              <a:spcBef>
                <a:spcPts val="381"/>
              </a:spcBef>
              <a:spcAft>
                <a:spcPct val="0"/>
              </a:spcAft>
              <a:buClrTx/>
              <a:buNone/>
            </a:pPr>
            <a:r>
              <a:rPr lang="en-US" b="1" dirty="0">
                <a:solidFill>
                  <a:srgbClr val="000000"/>
                </a:solidFill>
                <a:ea typeface="ＭＳ Ｐゴシック"/>
                <a:cs typeface="Arial" panose="020B0604020202020204" pitchFamily="34" charset="0"/>
              </a:rPr>
              <a:t>Note to Presenter: Click on ‘Return to Presentation’ text box at bottom right corner to return to original slide.</a:t>
            </a:r>
            <a:endParaRPr lang="en-US" dirty="0">
              <a:solidFill>
                <a:srgbClr val="000000"/>
              </a:solidFill>
              <a:latin typeface="+mj-lt"/>
              <a:ea typeface="ＭＳ Ｐゴシック"/>
              <a:cs typeface="Arial" panose="020B0604020202020204" pitchFamily="34" charset="0"/>
            </a:endParaRPr>
          </a:p>
          <a:p>
            <a:pPr marL="181856" lvl="1" indent="0" eaLnBrk="0" fontAlgn="base" hangingPunct="0">
              <a:spcBef>
                <a:spcPts val="381"/>
              </a:spcBef>
              <a:spcAft>
                <a:spcPct val="0"/>
              </a:spcAft>
              <a:buClrTx/>
              <a:buNone/>
            </a:pPr>
            <a:endParaRPr lang="en-US" dirty="0">
              <a:solidFill>
                <a:srgbClr val="000000"/>
              </a:solidFill>
              <a:latin typeface="+mj-lt"/>
              <a:ea typeface="ＭＳ Ｐゴシック"/>
              <a:cs typeface="Arial" panose="020B0604020202020204" pitchFamily="34" charset="0"/>
            </a:endParaRPr>
          </a:p>
          <a:p>
            <a:pPr marL="0" lvl="1" indent="0" eaLnBrk="0" fontAlgn="base" hangingPunct="0">
              <a:lnSpc>
                <a:spcPct val="100000"/>
              </a:lnSpc>
              <a:spcBef>
                <a:spcPts val="0"/>
              </a:spcBef>
              <a:spcAft>
                <a:spcPct val="0"/>
              </a:spcAft>
              <a:buClrTx/>
              <a:buNone/>
            </a:pPr>
            <a:r>
              <a:rPr lang="en-US" b="1" dirty="0">
                <a:solidFill>
                  <a:srgbClr val="000000"/>
                </a:solidFill>
                <a:latin typeface="+mj-lt"/>
                <a:ea typeface="ＭＳ Ｐゴシック"/>
                <a:cs typeface="Arial" panose="020B0604020202020204" pitchFamily="34" charset="0"/>
              </a:rPr>
              <a:t>Reference:</a:t>
            </a:r>
          </a:p>
          <a:p>
            <a:pPr marL="0" indent="0" eaLnBrk="0" fontAlgn="base" hangingPunct="0">
              <a:spcBef>
                <a:spcPts val="0"/>
              </a:spcBef>
              <a:spcAft>
                <a:spcPct val="0"/>
              </a:spcAft>
              <a:buClrTx/>
              <a:buSzTx/>
              <a:buNone/>
            </a:pPr>
            <a:r>
              <a:rPr lang="en-US" dirty="0" err="1">
                <a:solidFill>
                  <a:srgbClr val="000000"/>
                </a:solidFill>
                <a:latin typeface="+mj-lt"/>
              </a:rPr>
              <a:t>Mesnil</a:t>
            </a:r>
            <a:r>
              <a:rPr lang="en-US" dirty="0">
                <a:solidFill>
                  <a:srgbClr val="000000"/>
                </a:solidFill>
                <a:latin typeface="+mj-lt"/>
              </a:rPr>
              <a:t> C, </a:t>
            </a:r>
            <a:r>
              <a:rPr lang="en-US" dirty="0" err="1">
                <a:solidFill>
                  <a:srgbClr val="000000"/>
                </a:solidFill>
                <a:latin typeface="+mj-lt"/>
              </a:rPr>
              <a:t>Raulier</a:t>
            </a:r>
            <a:r>
              <a:rPr lang="en-US" dirty="0">
                <a:solidFill>
                  <a:srgbClr val="000000"/>
                </a:solidFill>
                <a:latin typeface="+mj-lt"/>
              </a:rPr>
              <a:t> S, </a:t>
            </a:r>
            <a:r>
              <a:rPr lang="en-US" dirty="0" err="1">
                <a:solidFill>
                  <a:srgbClr val="000000"/>
                </a:solidFill>
                <a:latin typeface="+mj-lt"/>
              </a:rPr>
              <a:t>Paulissen</a:t>
            </a:r>
            <a:r>
              <a:rPr lang="en-US" dirty="0">
                <a:solidFill>
                  <a:srgbClr val="000000"/>
                </a:solidFill>
                <a:latin typeface="+mj-lt"/>
              </a:rPr>
              <a:t> G, et al. Lung-resident eosinophils represent a distinct regulatory eosinophil subset. </a:t>
            </a:r>
            <a:r>
              <a:rPr lang="en-US" i="1" dirty="0">
                <a:solidFill>
                  <a:srgbClr val="000000"/>
                </a:solidFill>
                <a:latin typeface="+mj-lt"/>
              </a:rPr>
              <a:t>J Clin Invest</a:t>
            </a:r>
            <a:r>
              <a:rPr lang="en-US" dirty="0">
                <a:solidFill>
                  <a:srgbClr val="000000"/>
                </a:solidFill>
                <a:latin typeface="+mj-lt"/>
              </a:rPr>
              <a:t>. 2016;126(9):3279-3295. </a:t>
            </a:r>
          </a:p>
        </p:txBody>
      </p:sp>
    </p:spTree>
    <p:extLst>
      <p:ext uri="{BB962C8B-B14F-4D97-AF65-F5344CB8AC3E}">
        <p14:creationId xmlns:p14="http://schemas.microsoft.com/office/powerpoint/2010/main" val="41760196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2625" y="377825"/>
            <a:ext cx="5575300" cy="3136900"/>
          </a:xfrm>
        </p:spPr>
      </p:sp>
      <p:sp>
        <p:nvSpPr>
          <p:cNvPr id="4" name="Slide Number Placeholder 3"/>
          <p:cNvSpPr>
            <a:spLocks noGrp="1"/>
          </p:cNvSpPr>
          <p:nvPr>
            <p:ph type="sldNum" sz="quarter" idx="10"/>
          </p:nvPr>
        </p:nvSpPr>
        <p:spPr/>
        <p:txBody>
          <a:bodyPr/>
          <a:lstStyle/>
          <a:p>
            <a:fld id="{50487F27-F4AC-478C-A07B-A71CA0B86259}" type="slidenum">
              <a:rPr lang="en-US" smtClean="0"/>
              <a:pPr/>
              <a:t>28</a:t>
            </a:fld>
            <a:endParaRPr lang="en-US"/>
          </a:p>
        </p:txBody>
      </p:sp>
      <p:sp>
        <p:nvSpPr>
          <p:cNvPr id="10" name="Notes Placeholder 9">
            <a:extLst>
              <a:ext uri="{FF2B5EF4-FFF2-40B4-BE49-F238E27FC236}">
                <a16:creationId xmlns:a16="http://schemas.microsoft.com/office/drawing/2014/main" id="{2814FDF5-6E41-4E1B-A6F9-C1D72636CFBE}"/>
              </a:ext>
            </a:extLst>
          </p:cNvPr>
          <p:cNvSpPr>
            <a:spLocks noGrp="1"/>
          </p:cNvSpPr>
          <p:nvPr>
            <p:ph type="body" sz="quarter" idx="3"/>
          </p:nvPr>
        </p:nvSpPr>
        <p:spPr>
          <a:xfrm>
            <a:off x="365669" y="3859363"/>
            <a:ext cx="6209211" cy="2598058"/>
          </a:xfrm>
        </p:spPr>
        <p:txBody>
          <a:bodyPr/>
          <a:lstStyle/>
          <a:p>
            <a:pPr marL="0" indent="0" eaLnBrk="0" fontAlgn="base" hangingPunct="0">
              <a:lnSpc>
                <a:spcPct val="90000"/>
              </a:lnSpc>
              <a:spcBef>
                <a:spcPts val="381"/>
              </a:spcBef>
              <a:spcAft>
                <a:spcPct val="0"/>
              </a:spcAft>
              <a:buClrTx/>
              <a:buSzTx/>
              <a:buNone/>
            </a:pPr>
            <a:r>
              <a:rPr lang="en-US" b="1" dirty="0">
                <a:solidFill>
                  <a:srgbClr val="000000"/>
                </a:solidFill>
                <a:latin typeface="+mj-lt"/>
                <a:ea typeface="ＭＳ Ｐゴシック"/>
                <a:cs typeface="Arial" panose="020B0604020202020204" pitchFamily="34" charset="0"/>
              </a:rPr>
              <a:t>Key points:</a:t>
            </a:r>
          </a:p>
          <a:p>
            <a:pPr marL="176652" indent="-176652" eaLnBrk="0" fontAlgn="base" hangingPunct="0">
              <a:lnSpc>
                <a:spcPct val="90000"/>
              </a:lnSpc>
              <a:spcBef>
                <a:spcPts val="381"/>
              </a:spcBef>
              <a:spcAft>
                <a:spcPct val="0"/>
              </a:spcAft>
              <a:buClrTx/>
              <a:buSzTx/>
            </a:pPr>
            <a:r>
              <a:rPr lang="en-US" dirty="0">
                <a:solidFill>
                  <a:srgbClr val="000000"/>
                </a:solidFill>
                <a:latin typeface="+mj-lt"/>
                <a:ea typeface="ＭＳ Ｐゴシック"/>
                <a:cs typeface="Arial" panose="020B0604020202020204" pitchFamily="34" charset="0"/>
              </a:rPr>
              <a:t>Humans have </a:t>
            </a:r>
            <a:r>
              <a:rPr lang="en-US" dirty="0" err="1">
                <a:solidFill>
                  <a:srgbClr val="000000"/>
                </a:solidFill>
                <a:latin typeface="+mj-lt"/>
                <a:ea typeface="ＭＳ Ｐゴシック"/>
                <a:cs typeface="Arial" panose="020B0604020202020204" pitchFamily="34" charset="0"/>
              </a:rPr>
              <a:t>peribronchial</a:t>
            </a:r>
            <a:r>
              <a:rPr lang="en-US" dirty="0">
                <a:solidFill>
                  <a:srgbClr val="000000"/>
                </a:solidFill>
                <a:latin typeface="+mj-lt"/>
                <a:ea typeface="ＭＳ Ｐゴシック"/>
                <a:cs typeface="Arial" panose="020B0604020202020204" pitchFamily="34" charset="0"/>
              </a:rPr>
              <a:t> and parenchymal lung eosinophils</a:t>
            </a:r>
            <a:endParaRPr lang="en-US" baseline="30000" dirty="0">
              <a:solidFill>
                <a:srgbClr val="000000"/>
              </a:solidFill>
              <a:latin typeface="+mj-lt"/>
              <a:ea typeface="ＭＳ Ｐゴシック"/>
              <a:cs typeface="Arial" panose="020B0604020202020204" pitchFamily="34" charset="0"/>
            </a:endParaRPr>
          </a:p>
          <a:p>
            <a:pPr marL="418279" lvl="2" indent="-176652" eaLnBrk="0" fontAlgn="base" hangingPunct="0">
              <a:spcBef>
                <a:spcPts val="381"/>
              </a:spcBef>
              <a:spcAft>
                <a:spcPct val="0"/>
              </a:spcAft>
              <a:buClrTx/>
            </a:pPr>
            <a:r>
              <a:rPr lang="en-US" baseline="0" dirty="0">
                <a:solidFill>
                  <a:srgbClr val="000000"/>
                </a:solidFill>
                <a:latin typeface="+mj-lt"/>
                <a:ea typeface="ＭＳ Ｐゴシック"/>
                <a:cs typeface="Arial" panose="020B0604020202020204" pitchFamily="34" charset="0"/>
              </a:rPr>
              <a:t>It remains to be seen whether the parenchymal eosinophils in humans are analogous to murine resident eosinophils</a:t>
            </a:r>
          </a:p>
          <a:p>
            <a:pPr marL="418279" lvl="2" indent="-176652" eaLnBrk="0" fontAlgn="base" hangingPunct="0">
              <a:spcBef>
                <a:spcPts val="381"/>
              </a:spcBef>
              <a:spcAft>
                <a:spcPct val="0"/>
              </a:spcAft>
              <a:buClrTx/>
            </a:pPr>
            <a:r>
              <a:rPr lang="en-US" baseline="0" dirty="0">
                <a:solidFill>
                  <a:srgbClr val="000000"/>
                </a:solidFill>
                <a:latin typeface="+mj-lt"/>
                <a:ea typeface="ＭＳ Ｐゴシック"/>
                <a:cs typeface="Arial" panose="020B0604020202020204" pitchFamily="34" charset="0"/>
              </a:rPr>
              <a:t>In patients with asthma, the number of </a:t>
            </a:r>
            <a:r>
              <a:rPr lang="en-US" baseline="0" dirty="0" err="1">
                <a:solidFill>
                  <a:srgbClr val="000000"/>
                </a:solidFill>
                <a:latin typeface="+mj-lt"/>
                <a:ea typeface="ＭＳ Ｐゴシック"/>
                <a:cs typeface="Arial" panose="020B0604020202020204" pitchFamily="34" charset="0"/>
              </a:rPr>
              <a:t>peribronchial</a:t>
            </a:r>
            <a:r>
              <a:rPr lang="en-US" baseline="0" dirty="0">
                <a:solidFill>
                  <a:srgbClr val="000000"/>
                </a:solidFill>
                <a:latin typeface="+mj-lt"/>
                <a:ea typeface="ＭＳ Ｐゴシック"/>
                <a:cs typeface="Arial" panose="020B0604020202020204" pitchFamily="34" charset="0"/>
              </a:rPr>
              <a:t> inflammatory eosinophils significantly increased but the number of parenchymal eosinophils remained unchanged</a:t>
            </a:r>
          </a:p>
          <a:p>
            <a:pPr marL="181856" lvl="1" indent="0" eaLnBrk="0" fontAlgn="base" hangingPunct="0">
              <a:spcBef>
                <a:spcPts val="381"/>
              </a:spcBef>
              <a:spcAft>
                <a:spcPct val="0"/>
              </a:spcAft>
              <a:buClrTx/>
              <a:buNone/>
            </a:pPr>
            <a:endParaRPr lang="en-US" dirty="0">
              <a:solidFill>
                <a:srgbClr val="000000"/>
              </a:solidFill>
              <a:latin typeface="+mj-lt"/>
              <a:ea typeface="ＭＳ Ｐゴシック"/>
              <a:cs typeface="Arial" panose="020B0604020202020204" pitchFamily="34" charset="0"/>
            </a:endParaRPr>
          </a:p>
          <a:p>
            <a:pPr marL="181856" lvl="1" indent="0" eaLnBrk="0" fontAlgn="base" hangingPunct="0">
              <a:spcBef>
                <a:spcPts val="381"/>
              </a:spcBef>
              <a:spcAft>
                <a:spcPct val="0"/>
              </a:spcAft>
              <a:buClrTx/>
              <a:buNone/>
            </a:pPr>
            <a:r>
              <a:rPr lang="en-US" b="1" dirty="0">
                <a:solidFill>
                  <a:srgbClr val="000000"/>
                </a:solidFill>
                <a:ea typeface="ＭＳ Ｐゴシック"/>
                <a:cs typeface="Arial" panose="020B0604020202020204" pitchFamily="34" charset="0"/>
              </a:rPr>
              <a:t>Note to Presenter: Click on ‘Return to Presentation’ text box at bottom right corner to return to original slide.</a:t>
            </a:r>
            <a:endParaRPr lang="en-US" dirty="0">
              <a:solidFill>
                <a:srgbClr val="000000"/>
              </a:solidFill>
              <a:latin typeface="+mj-lt"/>
              <a:ea typeface="ＭＳ Ｐゴシック"/>
              <a:cs typeface="Arial" panose="020B0604020202020204" pitchFamily="34" charset="0"/>
            </a:endParaRPr>
          </a:p>
          <a:p>
            <a:pPr marL="353306" lvl="1" eaLnBrk="0" fontAlgn="base" hangingPunct="0">
              <a:spcBef>
                <a:spcPts val="381"/>
              </a:spcBef>
              <a:spcAft>
                <a:spcPct val="0"/>
              </a:spcAft>
              <a:buClrTx/>
            </a:pPr>
            <a:endParaRPr lang="en-US" dirty="0">
              <a:solidFill>
                <a:srgbClr val="000000"/>
              </a:solidFill>
              <a:latin typeface="+mj-lt"/>
              <a:ea typeface="ＭＳ Ｐゴシック"/>
              <a:cs typeface="Arial" panose="020B0604020202020204" pitchFamily="34" charset="0"/>
            </a:endParaRPr>
          </a:p>
          <a:p>
            <a:pPr marL="0" lvl="1" indent="0" eaLnBrk="0" fontAlgn="base" hangingPunct="0">
              <a:lnSpc>
                <a:spcPct val="100000"/>
              </a:lnSpc>
              <a:spcBef>
                <a:spcPts val="0"/>
              </a:spcBef>
              <a:spcAft>
                <a:spcPct val="0"/>
              </a:spcAft>
              <a:buClrTx/>
              <a:buNone/>
            </a:pPr>
            <a:r>
              <a:rPr lang="en-US" b="1" dirty="0">
                <a:solidFill>
                  <a:srgbClr val="000000"/>
                </a:solidFill>
                <a:latin typeface="+mj-lt"/>
                <a:ea typeface="ＭＳ Ｐゴシック"/>
                <a:cs typeface="Arial" panose="020B0604020202020204" pitchFamily="34" charset="0"/>
              </a:rPr>
              <a:t>Reference:</a:t>
            </a:r>
          </a:p>
          <a:p>
            <a:pPr marL="0" indent="0" eaLnBrk="0" fontAlgn="base" hangingPunct="0">
              <a:spcBef>
                <a:spcPts val="0"/>
              </a:spcBef>
              <a:spcAft>
                <a:spcPct val="0"/>
              </a:spcAft>
              <a:buClrTx/>
              <a:buSzTx/>
              <a:buNone/>
            </a:pPr>
            <a:r>
              <a:rPr lang="en-US" dirty="0" err="1">
                <a:solidFill>
                  <a:srgbClr val="000000"/>
                </a:solidFill>
                <a:latin typeface="+mj-lt"/>
              </a:rPr>
              <a:t>Mesnil</a:t>
            </a:r>
            <a:r>
              <a:rPr lang="en-US" dirty="0">
                <a:solidFill>
                  <a:srgbClr val="000000"/>
                </a:solidFill>
                <a:latin typeface="+mj-lt"/>
              </a:rPr>
              <a:t> C, </a:t>
            </a:r>
            <a:r>
              <a:rPr lang="en-US" dirty="0" err="1">
                <a:solidFill>
                  <a:srgbClr val="000000"/>
                </a:solidFill>
                <a:latin typeface="+mj-lt"/>
              </a:rPr>
              <a:t>Raulier</a:t>
            </a:r>
            <a:r>
              <a:rPr lang="en-US" dirty="0">
                <a:solidFill>
                  <a:srgbClr val="000000"/>
                </a:solidFill>
                <a:latin typeface="+mj-lt"/>
              </a:rPr>
              <a:t> S, Paulissen G, et al. Lung-resident eosinophils represent a distinct regulatory eosinophil subset. </a:t>
            </a:r>
            <a:r>
              <a:rPr lang="en-US" i="1" dirty="0">
                <a:solidFill>
                  <a:srgbClr val="000000"/>
                </a:solidFill>
                <a:latin typeface="+mj-lt"/>
              </a:rPr>
              <a:t>J Clin Invest</a:t>
            </a:r>
            <a:r>
              <a:rPr lang="en-US" dirty="0">
                <a:solidFill>
                  <a:srgbClr val="000000"/>
                </a:solidFill>
                <a:latin typeface="+mj-lt"/>
              </a:rPr>
              <a:t>. 2016;126(9):3279-3295. </a:t>
            </a:r>
          </a:p>
        </p:txBody>
      </p:sp>
    </p:spTree>
    <p:extLst>
      <p:ext uri="{BB962C8B-B14F-4D97-AF65-F5344CB8AC3E}">
        <p14:creationId xmlns:p14="http://schemas.microsoft.com/office/powerpoint/2010/main" val="2290439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7688" y="660400"/>
            <a:ext cx="5762625" cy="3241675"/>
          </a:xfrm>
        </p:spPr>
      </p:sp>
      <p:sp>
        <p:nvSpPr>
          <p:cNvPr id="3" name="Notes Placeholder 2"/>
          <p:cNvSpPr>
            <a:spLocks noGrp="1"/>
          </p:cNvSpPr>
          <p:nvPr>
            <p:ph type="body" idx="1"/>
          </p:nvPr>
        </p:nvSpPr>
        <p:spPr>
          <a:xfrm>
            <a:off x="116840" y="4034582"/>
            <a:ext cx="6624320" cy="4494619"/>
          </a:xfrm>
        </p:spPr>
        <p:txBody>
          <a:bodyPr/>
          <a:lstStyle/>
          <a:p>
            <a:pPr marL="0" indent="0" eaLnBrk="0" fontAlgn="base" hangingPunct="0">
              <a:lnSpc>
                <a:spcPct val="90000"/>
              </a:lnSpc>
              <a:spcBef>
                <a:spcPts val="381"/>
              </a:spcBef>
              <a:spcAft>
                <a:spcPct val="0"/>
              </a:spcAft>
              <a:buClrTx/>
              <a:buSzTx/>
              <a:buNone/>
            </a:pPr>
            <a:r>
              <a:rPr lang="en-US" b="1" dirty="0">
                <a:solidFill>
                  <a:srgbClr val="000000"/>
                </a:solidFill>
                <a:ea typeface="ＭＳ Ｐゴシック"/>
                <a:cs typeface="Arial" panose="020B0604020202020204" pitchFamily="34" charset="0"/>
              </a:rPr>
              <a:t>Key points:</a:t>
            </a:r>
          </a:p>
          <a:p>
            <a:pPr marL="236104" indent="-236104">
              <a:spcAft>
                <a:spcPts val="615"/>
              </a:spcAft>
              <a:buClrTx/>
            </a:pPr>
            <a:r>
              <a:rPr lang="en-US" dirty="0"/>
              <a:t>Eosinophils are terminally differentiated granulocytes</a:t>
            </a:r>
            <a:r>
              <a:rPr lang="en-US" baseline="30000" dirty="0"/>
              <a:t>1</a:t>
            </a:r>
          </a:p>
          <a:p>
            <a:pPr marL="236104" indent="-236104">
              <a:spcAft>
                <a:spcPts val="615"/>
              </a:spcAft>
              <a:buClrTx/>
            </a:pPr>
            <a:r>
              <a:rPr lang="en-US" dirty="0"/>
              <a:t>Eosinophils are named after eosin (dye) which stains the granules</a:t>
            </a:r>
          </a:p>
          <a:p>
            <a:pPr marL="236104" indent="-236104">
              <a:spcAft>
                <a:spcPts val="615"/>
              </a:spcAft>
              <a:buClrTx/>
            </a:pPr>
            <a:r>
              <a:rPr lang="en-US" dirty="0"/>
              <a:t>Eosinophils exist among virtually all vertebrates</a:t>
            </a:r>
          </a:p>
          <a:p>
            <a:pPr marL="470579" lvl="2" indent="-236104">
              <a:spcAft>
                <a:spcPts val="615"/>
              </a:spcAft>
              <a:buClrTx/>
            </a:pPr>
            <a:r>
              <a:rPr lang="en-US" dirty="0"/>
              <a:t>Shown at the right of the slide are samples demonstrating the presence of eosinophils across the 5 classes of vertebrata</a:t>
            </a:r>
          </a:p>
          <a:p>
            <a:pPr marL="236104" indent="-236104">
              <a:spcAft>
                <a:spcPts val="615"/>
              </a:spcAft>
              <a:buClrTx/>
            </a:pPr>
            <a:r>
              <a:rPr lang="en-US" dirty="0"/>
              <a:t>Eosinophils have numerous cell surface proteins and intracellular granules through which interactions are mediated</a:t>
            </a:r>
          </a:p>
          <a:p>
            <a:pPr marL="236104" indent="-236104" defTabSz="937900">
              <a:spcBef>
                <a:spcPts val="1026"/>
              </a:spcBef>
              <a:spcAft>
                <a:spcPts val="615"/>
              </a:spcAft>
              <a:buClrTx/>
              <a:defRPr/>
            </a:pPr>
            <a:r>
              <a:rPr lang="en-US" dirty="0"/>
              <a:t>Eosinophils have putative physiological roles in health and disease spanning innate immune functions, anti-helminth activity, tissue inflammation, and tissue homeostasis</a:t>
            </a:r>
          </a:p>
          <a:p>
            <a:pPr marL="470579" lvl="2" indent="-236104">
              <a:spcAft>
                <a:spcPts val="615"/>
              </a:spcAft>
              <a:buClrTx/>
            </a:pPr>
            <a:r>
              <a:rPr lang="en-US" dirty="0"/>
              <a:t>Shown at the bottom of the slide are highlights of the role of eosinophils in health and sickness</a:t>
            </a:r>
          </a:p>
          <a:p>
            <a:pPr marL="0" indent="0" eaLnBrk="0" fontAlgn="base" hangingPunct="0">
              <a:lnSpc>
                <a:spcPct val="90000"/>
              </a:lnSpc>
              <a:spcBef>
                <a:spcPts val="381"/>
              </a:spcBef>
              <a:spcAft>
                <a:spcPct val="0"/>
              </a:spcAft>
              <a:buClrTx/>
              <a:buSzTx/>
              <a:buNone/>
            </a:pPr>
            <a:endParaRPr lang="en-US" dirty="0">
              <a:solidFill>
                <a:srgbClr val="000000"/>
              </a:solidFill>
              <a:ea typeface="ＭＳ Ｐゴシック"/>
              <a:cs typeface="Arial" panose="020B0604020202020204" pitchFamily="34" charset="0"/>
            </a:endParaRPr>
          </a:p>
          <a:p>
            <a:pPr marL="0" indent="0" eaLnBrk="0" fontAlgn="base" hangingPunct="0">
              <a:lnSpc>
                <a:spcPct val="90000"/>
              </a:lnSpc>
              <a:spcBef>
                <a:spcPts val="381"/>
              </a:spcBef>
              <a:spcAft>
                <a:spcPct val="0"/>
              </a:spcAft>
              <a:buClrTx/>
              <a:buSzTx/>
              <a:buNone/>
            </a:pPr>
            <a:r>
              <a:rPr lang="en-US" b="1" dirty="0">
                <a:solidFill>
                  <a:srgbClr val="000000"/>
                </a:solidFill>
                <a:ea typeface="ＭＳ Ｐゴシック"/>
                <a:cs typeface="Arial" panose="020B0604020202020204" pitchFamily="34" charset="0"/>
              </a:rPr>
              <a:t>Note to Presenter: Click on white oval text box to navigate to hyperlinked slide.</a:t>
            </a:r>
            <a:br>
              <a:rPr lang="en-US" b="1" dirty="0">
                <a:solidFill>
                  <a:srgbClr val="000000"/>
                </a:solidFill>
                <a:ea typeface="ＭＳ Ｐゴシック"/>
                <a:cs typeface="Arial" panose="020B0604020202020204" pitchFamily="34" charset="0"/>
              </a:rPr>
            </a:br>
            <a:endParaRPr lang="en-US" dirty="0">
              <a:solidFill>
                <a:srgbClr val="000000"/>
              </a:solidFill>
              <a:ea typeface="ＭＳ Ｐゴシック"/>
              <a:cs typeface="Arial" panose="020B0604020202020204" pitchFamily="34" charset="0"/>
            </a:endParaRPr>
          </a:p>
          <a:p>
            <a:pPr marL="0" lvl="1" indent="0" eaLnBrk="0" fontAlgn="base" hangingPunct="0">
              <a:lnSpc>
                <a:spcPct val="100000"/>
              </a:lnSpc>
              <a:spcBef>
                <a:spcPts val="308"/>
              </a:spcBef>
              <a:buClrTx/>
              <a:buNone/>
            </a:pPr>
            <a:r>
              <a:rPr lang="en-US" b="1" dirty="0">
                <a:solidFill>
                  <a:srgbClr val="000000"/>
                </a:solidFill>
                <a:ea typeface="ＭＳ Ｐゴシック"/>
                <a:cs typeface="Arial" panose="020B0604020202020204" pitchFamily="34" charset="0"/>
              </a:rPr>
              <a:t>References:</a:t>
            </a:r>
          </a:p>
          <a:p>
            <a:pPr marL="241626" indent="-241626">
              <a:spcBef>
                <a:spcPts val="317"/>
              </a:spcBef>
              <a:buClr>
                <a:schemeClr val="tx1"/>
              </a:buClr>
              <a:buAutoNum type="arabicPeriod"/>
            </a:pPr>
            <a:r>
              <a:rPr lang="en-US" dirty="0" err="1"/>
              <a:t>Bochner</a:t>
            </a:r>
            <a:r>
              <a:rPr lang="en-US" dirty="0"/>
              <a:t> BS. The eosinophil. For better or worse, in sickness and in health. </a:t>
            </a:r>
            <a:r>
              <a:rPr lang="en-US" i="1" dirty="0"/>
              <a:t>Ann Allergy Asthma Immunol</a:t>
            </a:r>
            <a:r>
              <a:rPr lang="en-US" dirty="0"/>
              <a:t>. 2018;121(2):150-155.  </a:t>
            </a:r>
          </a:p>
          <a:p>
            <a:pPr marL="241626" indent="-241626">
              <a:spcBef>
                <a:spcPts val="317"/>
              </a:spcBef>
              <a:buClr>
                <a:schemeClr val="tx1"/>
              </a:buClr>
              <a:buAutoNum type="arabicPeriod"/>
            </a:pPr>
            <a:r>
              <a:rPr lang="en-US" dirty="0"/>
              <a:t>Ramirez GA, Yacoub M-R, </a:t>
            </a:r>
            <a:r>
              <a:rPr lang="en-US" dirty="0" err="1"/>
              <a:t>Ripa</a:t>
            </a:r>
            <a:r>
              <a:rPr lang="en-US" dirty="0"/>
              <a:t> M, et al. Eosinophils from physiology to disease: a comprehensive review. </a:t>
            </a:r>
            <a:r>
              <a:rPr lang="en-US" i="1" dirty="0"/>
              <a:t>BioMed Res Int. </a:t>
            </a:r>
            <a:r>
              <a:rPr lang="en-US" dirty="0"/>
              <a:t>2018;2018:9095275.  </a:t>
            </a:r>
          </a:p>
          <a:p>
            <a:pPr marL="234475" indent="-234475">
              <a:spcBef>
                <a:spcPts val="308"/>
              </a:spcBef>
              <a:buClr>
                <a:schemeClr val="tx1"/>
              </a:buClr>
              <a:buFont typeface="+mj-lt"/>
              <a:buAutoNum type="arabicPeriod"/>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50487F27-F4AC-478C-A07B-A71CA0B86259}" type="slidenum">
              <a:rPr lang="en-US" smtClean="0"/>
              <a:pPr/>
              <a:t>2</a:t>
            </a:fld>
            <a:endParaRPr lang="en-US"/>
          </a:p>
        </p:txBody>
      </p:sp>
    </p:spTree>
    <p:extLst>
      <p:ext uri="{BB962C8B-B14F-4D97-AF65-F5344CB8AC3E}">
        <p14:creationId xmlns:p14="http://schemas.microsoft.com/office/powerpoint/2010/main" val="20917239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350838"/>
            <a:ext cx="5762625" cy="3241675"/>
          </a:xfrm>
        </p:spPr>
      </p:sp>
      <p:sp>
        <p:nvSpPr>
          <p:cNvPr id="4" name="Slide Number Placeholder 3"/>
          <p:cNvSpPr>
            <a:spLocks noGrp="1"/>
          </p:cNvSpPr>
          <p:nvPr>
            <p:ph type="sldNum" sz="quarter" idx="10"/>
          </p:nvPr>
        </p:nvSpPr>
        <p:spPr/>
        <p:txBody>
          <a:bodyPr/>
          <a:lstStyle/>
          <a:p>
            <a:fld id="{50487F27-F4AC-478C-A07B-A71CA0B86259}" type="slidenum">
              <a:rPr lang="en-US" smtClean="0"/>
              <a:pPr/>
              <a:t>29</a:t>
            </a:fld>
            <a:endParaRPr lang="en-US"/>
          </a:p>
        </p:txBody>
      </p:sp>
      <p:sp>
        <p:nvSpPr>
          <p:cNvPr id="10" name="Notes Placeholder 9">
            <a:extLst>
              <a:ext uri="{FF2B5EF4-FFF2-40B4-BE49-F238E27FC236}">
                <a16:creationId xmlns:a16="http://schemas.microsoft.com/office/drawing/2014/main" id="{390F10A6-890A-4E13-A65E-788D5D85946D}"/>
              </a:ext>
            </a:extLst>
          </p:cNvPr>
          <p:cNvSpPr>
            <a:spLocks noGrp="1"/>
          </p:cNvSpPr>
          <p:nvPr>
            <p:ph type="body" sz="quarter" idx="3"/>
          </p:nvPr>
        </p:nvSpPr>
        <p:spPr>
          <a:xfrm>
            <a:off x="257678" y="3869093"/>
            <a:ext cx="6317289" cy="4273421"/>
          </a:xfrm>
        </p:spPr>
        <p:txBody>
          <a:bodyPr/>
          <a:lstStyle/>
          <a:p>
            <a:pPr marL="0" indent="0" eaLnBrk="0" fontAlgn="base" hangingPunct="0">
              <a:lnSpc>
                <a:spcPct val="90000"/>
              </a:lnSpc>
              <a:spcBef>
                <a:spcPts val="381"/>
              </a:spcBef>
              <a:spcAft>
                <a:spcPct val="0"/>
              </a:spcAft>
              <a:buClrTx/>
              <a:buSzTx/>
              <a:buNone/>
            </a:pPr>
            <a:r>
              <a:rPr lang="en-US" sz="900" b="1" dirty="0">
                <a:solidFill>
                  <a:srgbClr val="000000"/>
                </a:solidFill>
                <a:latin typeface="+mj-lt"/>
                <a:ea typeface="ＭＳ Ｐゴシック"/>
                <a:cs typeface="Arial" panose="020B0604020202020204" pitchFamily="34" charset="0"/>
              </a:rPr>
              <a:t>Key points:</a:t>
            </a:r>
          </a:p>
          <a:p>
            <a:pPr marL="176652" indent="-176652" eaLnBrk="0" fontAlgn="base" hangingPunct="0">
              <a:lnSpc>
                <a:spcPct val="90000"/>
              </a:lnSpc>
              <a:spcBef>
                <a:spcPts val="381"/>
              </a:spcBef>
              <a:spcAft>
                <a:spcPct val="0"/>
              </a:spcAft>
              <a:buClrTx/>
              <a:buSzTx/>
            </a:pPr>
            <a:r>
              <a:rPr lang="en-US" sz="900" dirty="0">
                <a:solidFill>
                  <a:srgbClr val="000000"/>
                </a:solidFill>
                <a:latin typeface="+mj-lt"/>
                <a:ea typeface="ＭＳ Ｐゴシック"/>
                <a:cs typeface="Arial" panose="020B0604020202020204" pitchFamily="34" charset="0"/>
              </a:rPr>
              <a:t>Unlike murine inflammatory and resident eosinophils, human </a:t>
            </a:r>
            <a:r>
              <a:rPr lang="en-US" sz="900" dirty="0" err="1">
                <a:solidFill>
                  <a:srgbClr val="000000"/>
                </a:solidFill>
                <a:latin typeface="+mj-lt"/>
                <a:ea typeface="ＭＳ Ｐゴシック"/>
                <a:cs typeface="Arial" panose="020B0604020202020204" pitchFamily="34" charset="0"/>
              </a:rPr>
              <a:t>peribronchial</a:t>
            </a:r>
            <a:r>
              <a:rPr lang="en-US" sz="900" dirty="0">
                <a:solidFill>
                  <a:srgbClr val="000000"/>
                </a:solidFill>
                <a:latin typeface="+mj-lt"/>
                <a:ea typeface="ＭＳ Ｐゴシック"/>
                <a:cs typeface="Arial" panose="020B0604020202020204" pitchFamily="34" charset="0"/>
              </a:rPr>
              <a:t> and parenchymal lung eosinophils could not be distinguished by morphology</a:t>
            </a:r>
            <a:r>
              <a:rPr lang="en-US" sz="900" baseline="30000" dirty="0">
                <a:solidFill>
                  <a:srgbClr val="000000"/>
                </a:solidFill>
                <a:latin typeface="+mj-lt"/>
                <a:ea typeface="ＭＳ Ｐゴシック"/>
                <a:cs typeface="Arial" panose="020B0604020202020204" pitchFamily="34" charset="0"/>
              </a:rPr>
              <a:t>1</a:t>
            </a:r>
            <a:endParaRPr lang="en-US" sz="900" dirty="0">
              <a:solidFill>
                <a:srgbClr val="000000"/>
              </a:solidFill>
              <a:latin typeface="+mj-lt"/>
              <a:ea typeface="ＭＳ Ｐゴシック"/>
              <a:cs typeface="Arial" panose="020B0604020202020204" pitchFamily="34" charset="0"/>
            </a:endParaRPr>
          </a:p>
          <a:p>
            <a:pPr marL="176652" indent="-176652" eaLnBrk="0" fontAlgn="base" hangingPunct="0">
              <a:lnSpc>
                <a:spcPct val="90000"/>
              </a:lnSpc>
              <a:spcBef>
                <a:spcPts val="381"/>
              </a:spcBef>
              <a:spcAft>
                <a:spcPct val="0"/>
              </a:spcAft>
              <a:buClrTx/>
              <a:buSzTx/>
            </a:pPr>
            <a:r>
              <a:rPr lang="en-US" sz="900" dirty="0">
                <a:solidFill>
                  <a:srgbClr val="000000"/>
                </a:solidFill>
                <a:latin typeface="+mj-lt"/>
                <a:ea typeface="ＭＳ Ｐゴシック"/>
                <a:cs typeface="Arial" panose="020B0604020202020204" pitchFamily="34" charset="0"/>
              </a:rPr>
              <a:t>Some phenotypic differences were observed in human </a:t>
            </a:r>
            <a:r>
              <a:rPr lang="en-US" sz="900" dirty="0" err="1">
                <a:solidFill>
                  <a:srgbClr val="000000"/>
                </a:solidFill>
                <a:latin typeface="+mj-lt"/>
                <a:ea typeface="ＭＳ Ｐゴシック"/>
                <a:cs typeface="Arial" panose="020B0604020202020204" pitchFamily="34" charset="0"/>
              </a:rPr>
              <a:t>peribronchial</a:t>
            </a:r>
            <a:r>
              <a:rPr lang="en-US" sz="900" dirty="0">
                <a:solidFill>
                  <a:srgbClr val="000000"/>
                </a:solidFill>
                <a:latin typeface="+mj-lt"/>
                <a:ea typeface="ＭＳ Ｐゴシック"/>
                <a:cs typeface="Arial" panose="020B0604020202020204" pitchFamily="34" charset="0"/>
              </a:rPr>
              <a:t> and parenchymal lung eosinophils</a:t>
            </a:r>
            <a:r>
              <a:rPr lang="en-US" sz="900" baseline="30000" dirty="0">
                <a:solidFill>
                  <a:srgbClr val="000000"/>
                </a:solidFill>
                <a:latin typeface="+mj-lt"/>
                <a:ea typeface="ＭＳ Ｐゴシック"/>
                <a:cs typeface="Arial" panose="020B0604020202020204" pitchFamily="34" charset="0"/>
              </a:rPr>
              <a:t>1</a:t>
            </a:r>
          </a:p>
          <a:p>
            <a:pPr marL="418279" lvl="2" indent="-176652" eaLnBrk="0" fontAlgn="base" hangingPunct="0">
              <a:spcBef>
                <a:spcPts val="381"/>
              </a:spcBef>
              <a:spcAft>
                <a:spcPct val="0"/>
              </a:spcAft>
              <a:buClrTx/>
            </a:pPr>
            <a:r>
              <a:rPr lang="en-US" sz="900" dirty="0">
                <a:solidFill>
                  <a:srgbClr val="000000"/>
                </a:solidFill>
                <a:latin typeface="+mj-lt"/>
                <a:ea typeface="ＭＳ Ｐゴシック"/>
                <a:cs typeface="Arial" panose="020B0604020202020204" pitchFamily="34" charset="0"/>
              </a:rPr>
              <a:t>Siglec-8 (human ortholog of murine </a:t>
            </a:r>
            <a:r>
              <a:rPr lang="en-US" sz="900" dirty="0" err="1">
                <a:solidFill>
                  <a:srgbClr val="000000"/>
                </a:solidFill>
                <a:latin typeface="+mj-lt"/>
                <a:ea typeface="ＭＳ Ｐゴシック"/>
                <a:cs typeface="Arial" panose="020B0604020202020204" pitchFamily="34" charset="0"/>
              </a:rPr>
              <a:t>Siglec</a:t>
            </a:r>
            <a:r>
              <a:rPr lang="en-US" sz="900" dirty="0">
                <a:solidFill>
                  <a:srgbClr val="000000"/>
                </a:solidFill>
                <a:latin typeface="+mj-lt"/>
                <a:ea typeface="ＭＳ Ｐゴシック"/>
                <a:cs typeface="Arial" panose="020B0604020202020204" pitchFamily="34" charset="0"/>
              </a:rPr>
              <a:t>-F)</a:t>
            </a:r>
            <a:r>
              <a:rPr lang="en-US" sz="900" baseline="30000" dirty="0">
                <a:solidFill>
                  <a:srgbClr val="000000"/>
                </a:solidFill>
                <a:latin typeface="+mj-lt"/>
                <a:ea typeface="ＭＳ Ｐゴシック"/>
                <a:cs typeface="Arial" panose="020B0604020202020204" pitchFamily="34" charset="0"/>
              </a:rPr>
              <a:t>1</a:t>
            </a:r>
            <a:r>
              <a:rPr lang="en-US" sz="900" dirty="0">
                <a:solidFill>
                  <a:srgbClr val="000000"/>
                </a:solidFill>
                <a:latin typeface="+mj-lt"/>
                <a:ea typeface="ＭＳ Ｐゴシック"/>
                <a:cs typeface="Arial" panose="020B0604020202020204" pitchFamily="34" charset="0"/>
              </a:rPr>
              <a:t>:</a:t>
            </a:r>
          </a:p>
          <a:p>
            <a:pPr marL="659906" lvl="3" indent="-176652" eaLnBrk="0" fontAlgn="base" hangingPunct="0">
              <a:spcBef>
                <a:spcPts val="381"/>
              </a:spcBef>
              <a:spcAft>
                <a:spcPct val="0"/>
              </a:spcAft>
              <a:buClrTx/>
            </a:pPr>
            <a:r>
              <a:rPr lang="en-US" sz="900" dirty="0">
                <a:solidFill>
                  <a:srgbClr val="000000"/>
                </a:solidFill>
                <a:latin typeface="+mj-lt"/>
                <a:ea typeface="ＭＳ Ｐゴシック"/>
                <a:cs typeface="Arial" panose="020B0604020202020204" pitchFamily="34" charset="0"/>
              </a:rPr>
              <a:t>Unlike the murine model, no differences were noted in humans</a:t>
            </a:r>
          </a:p>
          <a:p>
            <a:pPr marL="418279" lvl="2" indent="-176652" eaLnBrk="0" fontAlgn="base" hangingPunct="0">
              <a:spcBef>
                <a:spcPts val="381"/>
              </a:spcBef>
              <a:spcAft>
                <a:spcPct val="0"/>
              </a:spcAft>
              <a:buClrTx/>
            </a:pPr>
            <a:r>
              <a:rPr lang="en-US" sz="900" dirty="0">
                <a:solidFill>
                  <a:srgbClr val="000000"/>
                </a:solidFill>
                <a:latin typeface="+mj-lt"/>
                <a:ea typeface="ＭＳ Ｐゴシック"/>
                <a:cs typeface="Arial" panose="020B0604020202020204" pitchFamily="34" charset="0"/>
              </a:rPr>
              <a:t>CD101 (human ortholog of murine CD101)</a:t>
            </a:r>
            <a:r>
              <a:rPr lang="en-US" sz="900" baseline="30000" dirty="0">
                <a:solidFill>
                  <a:srgbClr val="000000"/>
                </a:solidFill>
                <a:latin typeface="+mj-lt"/>
                <a:ea typeface="ＭＳ Ｐゴシック"/>
                <a:cs typeface="Arial" panose="020B0604020202020204" pitchFamily="34" charset="0"/>
              </a:rPr>
              <a:t>1</a:t>
            </a:r>
            <a:r>
              <a:rPr lang="en-US" sz="900" dirty="0">
                <a:solidFill>
                  <a:srgbClr val="000000"/>
                </a:solidFill>
                <a:latin typeface="+mj-lt"/>
                <a:ea typeface="ＭＳ Ｐゴシック"/>
                <a:cs typeface="Arial" panose="020B0604020202020204" pitchFamily="34" charset="0"/>
              </a:rPr>
              <a:t>:</a:t>
            </a:r>
          </a:p>
          <a:p>
            <a:pPr marL="659906" lvl="3" indent="-176652" defTabSz="966506" eaLnBrk="0" fontAlgn="base" hangingPunct="0">
              <a:spcBef>
                <a:spcPts val="381"/>
              </a:spcBef>
              <a:spcAft>
                <a:spcPct val="0"/>
              </a:spcAft>
              <a:buClrTx/>
              <a:defRPr/>
            </a:pPr>
            <a:r>
              <a:rPr lang="en-US" sz="900" dirty="0">
                <a:solidFill>
                  <a:srgbClr val="000000"/>
                </a:solidFill>
                <a:latin typeface="+mj-lt"/>
                <a:ea typeface="ＭＳ Ｐゴシック"/>
                <a:cs typeface="Arial" panose="020B0604020202020204" pitchFamily="34" charset="0"/>
              </a:rPr>
              <a:t>Unlike the murine model, no differences were noted in humans</a:t>
            </a:r>
          </a:p>
          <a:p>
            <a:pPr marL="418279" lvl="2" indent="-176652" eaLnBrk="0" fontAlgn="base" hangingPunct="0">
              <a:spcBef>
                <a:spcPts val="381"/>
              </a:spcBef>
              <a:spcAft>
                <a:spcPct val="0"/>
              </a:spcAft>
              <a:buClrTx/>
            </a:pPr>
            <a:r>
              <a:rPr lang="en-US" sz="900" dirty="0">
                <a:solidFill>
                  <a:srgbClr val="000000"/>
                </a:solidFill>
                <a:latin typeface="+mj-lt"/>
                <a:ea typeface="ＭＳ Ｐゴシック"/>
                <a:cs typeface="Arial" panose="020B0604020202020204" pitchFamily="34" charset="0"/>
              </a:rPr>
              <a:t>CD62L (human ortholog of murine </a:t>
            </a:r>
            <a:r>
              <a:rPr lang="en-US" sz="900" dirty="0" err="1">
                <a:solidFill>
                  <a:srgbClr val="000000"/>
                </a:solidFill>
                <a:latin typeface="+mj-lt"/>
                <a:ea typeface="ＭＳ Ｐゴシック"/>
                <a:cs typeface="Arial" panose="020B0604020202020204" pitchFamily="34" charset="0"/>
              </a:rPr>
              <a:t>Siglec</a:t>
            </a:r>
            <a:r>
              <a:rPr lang="en-US" sz="900" dirty="0">
                <a:solidFill>
                  <a:srgbClr val="000000"/>
                </a:solidFill>
                <a:latin typeface="+mj-lt"/>
                <a:ea typeface="ＭＳ Ｐゴシック"/>
                <a:cs typeface="Arial" panose="020B0604020202020204" pitchFamily="34" charset="0"/>
              </a:rPr>
              <a:t>-F)</a:t>
            </a:r>
            <a:r>
              <a:rPr lang="en-US" sz="900" baseline="30000" dirty="0">
                <a:solidFill>
                  <a:srgbClr val="000000"/>
                </a:solidFill>
                <a:latin typeface="+mj-lt"/>
                <a:ea typeface="ＭＳ Ｐゴシック"/>
                <a:cs typeface="Arial" panose="020B0604020202020204" pitchFamily="34" charset="0"/>
              </a:rPr>
              <a:t>1</a:t>
            </a:r>
            <a:r>
              <a:rPr lang="en-US" sz="900" dirty="0">
                <a:solidFill>
                  <a:srgbClr val="000000"/>
                </a:solidFill>
                <a:latin typeface="+mj-lt"/>
                <a:ea typeface="ＭＳ Ｐゴシック"/>
                <a:cs typeface="Arial" panose="020B0604020202020204" pitchFamily="34" charset="0"/>
              </a:rPr>
              <a:t>:</a:t>
            </a:r>
          </a:p>
          <a:p>
            <a:pPr marL="659906" lvl="3" indent="-176652" eaLnBrk="0" fontAlgn="base" hangingPunct="0">
              <a:spcBef>
                <a:spcPts val="381"/>
              </a:spcBef>
              <a:spcAft>
                <a:spcPct val="0"/>
              </a:spcAft>
              <a:buClrTx/>
            </a:pPr>
            <a:r>
              <a:rPr lang="en-US" sz="900" dirty="0">
                <a:solidFill>
                  <a:srgbClr val="000000"/>
                </a:solidFill>
                <a:latin typeface="+mj-lt"/>
                <a:ea typeface="ＭＳ Ｐゴシック"/>
                <a:cs typeface="Arial" panose="020B0604020202020204" pitchFamily="34" charset="0"/>
              </a:rPr>
              <a:t>Similar to the murine model, CD62L was absent in </a:t>
            </a:r>
            <a:r>
              <a:rPr lang="en-US" sz="900" dirty="0" err="1">
                <a:solidFill>
                  <a:srgbClr val="000000"/>
                </a:solidFill>
                <a:latin typeface="+mj-lt"/>
                <a:ea typeface="ＭＳ Ｐゴシック"/>
                <a:cs typeface="Arial" panose="020B0604020202020204" pitchFamily="34" charset="0"/>
              </a:rPr>
              <a:t>peribronchial</a:t>
            </a:r>
            <a:r>
              <a:rPr lang="en-US" sz="900" dirty="0">
                <a:solidFill>
                  <a:srgbClr val="000000"/>
                </a:solidFill>
                <a:latin typeface="+mj-lt"/>
                <a:ea typeface="ＭＳ Ｐゴシック"/>
                <a:cs typeface="Arial" panose="020B0604020202020204" pitchFamily="34" charset="0"/>
              </a:rPr>
              <a:t> eosinophils and present in varying levels in parenchymal eosinophils in humans</a:t>
            </a:r>
          </a:p>
          <a:p>
            <a:pPr marL="418279" lvl="2" indent="-176652" eaLnBrk="0" fontAlgn="base" hangingPunct="0">
              <a:spcBef>
                <a:spcPts val="381"/>
              </a:spcBef>
              <a:spcAft>
                <a:spcPct val="0"/>
              </a:spcAft>
              <a:buClrTx/>
            </a:pPr>
            <a:r>
              <a:rPr lang="en-US" sz="900" dirty="0">
                <a:solidFill>
                  <a:srgbClr val="000000"/>
                </a:solidFill>
                <a:latin typeface="+mj-lt"/>
                <a:ea typeface="ＭＳ Ｐゴシック"/>
                <a:cs typeface="Arial" panose="020B0604020202020204" pitchFamily="34" charset="0"/>
              </a:rPr>
              <a:t>IL-3R </a:t>
            </a:r>
          </a:p>
          <a:p>
            <a:pPr marL="659906" lvl="3" indent="-176652" eaLnBrk="0" fontAlgn="base" hangingPunct="0">
              <a:spcBef>
                <a:spcPts val="381"/>
              </a:spcBef>
              <a:spcAft>
                <a:spcPct val="0"/>
              </a:spcAft>
              <a:buClrTx/>
            </a:pPr>
            <a:r>
              <a:rPr lang="en-US" sz="900" dirty="0">
                <a:latin typeface="+mj-lt"/>
              </a:rPr>
              <a:t>Was assessed because of previously described mRNA upregulation in blood eosinophils of asthma patients vs. healthy controls</a:t>
            </a:r>
            <a:r>
              <a:rPr lang="en-US" sz="900" baseline="30000" dirty="0">
                <a:latin typeface="+mj-lt"/>
              </a:rPr>
              <a:t>1</a:t>
            </a:r>
            <a:endParaRPr lang="en-US" sz="900" baseline="30000" dirty="0">
              <a:solidFill>
                <a:srgbClr val="000000"/>
              </a:solidFill>
              <a:latin typeface="+mj-lt"/>
              <a:ea typeface="ＭＳ Ｐゴシック"/>
              <a:cs typeface="Arial" panose="020B0604020202020204" pitchFamily="34" charset="0"/>
            </a:endParaRPr>
          </a:p>
          <a:p>
            <a:pPr marL="659906" lvl="3" indent="-176652" eaLnBrk="0" fontAlgn="base" hangingPunct="0">
              <a:spcBef>
                <a:spcPts val="381"/>
              </a:spcBef>
              <a:spcAft>
                <a:spcPct val="0"/>
              </a:spcAft>
              <a:buClrTx/>
            </a:pPr>
            <a:r>
              <a:rPr lang="en-US" sz="900" dirty="0">
                <a:solidFill>
                  <a:srgbClr val="000000"/>
                </a:solidFill>
                <a:latin typeface="+mj-lt"/>
                <a:ea typeface="ＭＳ Ｐゴシック"/>
                <a:cs typeface="Arial" panose="020B0604020202020204" pitchFamily="34" charset="0"/>
              </a:rPr>
              <a:t>Was found to be present in differing levels in human inflammatory eosinophils vs parenchymal eosinophils</a:t>
            </a:r>
            <a:r>
              <a:rPr lang="en-US" sz="900" baseline="30000" dirty="0">
                <a:solidFill>
                  <a:srgbClr val="000000"/>
                </a:solidFill>
                <a:latin typeface="+mj-lt"/>
                <a:ea typeface="ＭＳ Ｐゴシック"/>
                <a:cs typeface="Arial" panose="020B0604020202020204" pitchFamily="34" charset="0"/>
              </a:rPr>
              <a:t>1</a:t>
            </a:r>
            <a:endParaRPr lang="en-US" sz="900" dirty="0">
              <a:solidFill>
                <a:srgbClr val="000000"/>
              </a:solidFill>
              <a:latin typeface="+mj-lt"/>
              <a:ea typeface="ＭＳ Ｐゴシック"/>
              <a:cs typeface="Arial" panose="020B0604020202020204" pitchFamily="34" charset="0"/>
            </a:endParaRPr>
          </a:p>
          <a:p>
            <a:pPr marL="176652" lvl="1" indent="-176652" eaLnBrk="0" fontAlgn="base" hangingPunct="0">
              <a:spcBef>
                <a:spcPts val="381"/>
              </a:spcBef>
              <a:spcAft>
                <a:spcPct val="0"/>
              </a:spcAft>
              <a:buClrTx/>
            </a:pPr>
            <a:r>
              <a:rPr lang="en-US" sz="900" dirty="0">
                <a:solidFill>
                  <a:srgbClr val="000000"/>
                </a:solidFill>
                <a:latin typeface="+mj-lt"/>
                <a:ea typeface="ＭＳ Ｐゴシック"/>
                <a:cs typeface="Arial" panose="020B0604020202020204" pitchFamily="34" charset="0"/>
              </a:rPr>
              <a:t>Lung resident eosinophils have not been functionally characterized in humans; however, these data suggest the existence of positionally and phenotypically distinct subsets of lung eosinophils</a:t>
            </a:r>
            <a:r>
              <a:rPr lang="en-US" sz="900" baseline="30000" dirty="0">
                <a:solidFill>
                  <a:srgbClr val="000000"/>
                </a:solidFill>
                <a:latin typeface="+mj-lt"/>
                <a:ea typeface="ＭＳ Ｐゴシック"/>
                <a:cs typeface="Arial" panose="020B0604020202020204" pitchFamily="34" charset="0"/>
              </a:rPr>
              <a:t>1,2</a:t>
            </a:r>
          </a:p>
          <a:p>
            <a:pPr marL="176652" lvl="1" indent="-176652" eaLnBrk="0" fontAlgn="base" hangingPunct="0">
              <a:spcBef>
                <a:spcPts val="381"/>
              </a:spcBef>
              <a:spcAft>
                <a:spcPct val="0"/>
              </a:spcAft>
              <a:buClrTx/>
            </a:pPr>
            <a:endParaRPr lang="en-US" sz="900" baseline="30000" dirty="0">
              <a:solidFill>
                <a:srgbClr val="000000"/>
              </a:solidFill>
              <a:latin typeface="+mj-lt"/>
              <a:ea typeface="ＭＳ Ｐゴシック"/>
              <a:cs typeface="Arial" panose="020B0604020202020204" pitchFamily="34" charset="0"/>
            </a:endParaRPr>
          </a:p>
          <a:p>
            <a:pPr marL="0" lvl="1" indent="0" eaLnBrk="0" fontAlgn="base" hangingPunct="0">
              <a:spcBef>
                <a:spcPts val="381"/>
              </a:spcBef>
              <a:spcAft>
                <a:spcPct val="0"/>
              </a:spcAft>
              <a:buClrTx/>
              <a:buNone/>
            </a:pPr>
            <a:r>
              <a:rPr lang="en-US" sz="900" b="1" dirty="0">
                <a:solidFill>
                  <a:srgbClr val="000000"/>
                </a:solidFill>
                <a:ea typeface="ＭＳ Ｐゴシック"/>
                <a:cs typeface="Arial" panose="020B0604020202020204" pitchFamily="34" charset="0"/>
              </a:rPr>
              <a:t>Note to Presenter: Click on ‘Return to Presentation’ text box at bottom right corner to return to original slide.</a:t>
            </a:r>
            <a:endParaRPr lang="en-US" sz="900" baseline="30000" dirty="0">
              <a:solidFill>
                <a:srgbClr val="000000"/>
              </a:solidFill>
              <a:latin typeface="+mj-lt"/>
              <a:ea typeface="ＭＳ Ｐゴシック"/>
              <a:cs typeface="Arial" panose="020B0604020202020204" pitchFamily="34" charset="0"/>
            </a:endParaRPr>
          </a:p>
          <a:p>
            <a:pPr marL="176652" lvl="1" indent="-176652" eaLnBrk="0" fontAlgn="base" hangingPunct="0">
              <a:spcBef>
                <a:spcPts val="381"/>
              </a:spcBef>
              <a:spcAft>
                <a:spcPct val="0"/>
              </a:spcAft>
              <a:buClrTx/>
            </a:pPr>
            <a:endParaRPr lang="en-US" sz="900" dirty="0">
              <a:solidFill>
                <a:srgbClr val="000000"/>
              </a:solidFill>
              <a:latin typeface="+mj-lt"/>
              <a:ea typeface="ＭＳ Ｐゴシック"/>
              <a:cs typeface="Arial" panose="020B0604020202020204" pitchFamily="34" charset="0"/>
            </a:endParaRPr>
          </a:p>
          <a:p>
            <a:pPr marL="0" lvl="1" indent="0" eaLnBrk="0" fontAlgn="base" hangingPunct="0">
              <a:lnSpc>
                <a:spcPct val="100000"/>
              </a:lnSpc>
              <a:spcBef>
                <a:spcPts val="317"/>
              </a:spcBef>
              <a:spcAft>
                <a:spcPct val="0"/>
              </a:spcAft>
              <a:buClrTx/>
              <a:buNone/>
            </a:pPr>
            <a:r>
              <a:rPr lang="en-US" sz="900" b="1" dirty="0">
                <a:solidFill>
                  <a:srgbClr val="000000"/>
                </a:solidFill>
                <a:latin typeface="+mj-lt"/>
                <a:ea typeface="ＭＳ Ｐゴシック"/>
                <a:cs typeface="Arial" panose="020B0604020202020204" pitchFamily="34" charset="0"/>
              </a:rPr>
              <a:t>References:</a:t>
            </a:r>
          </a:p>
          <a:p>
            <a:pPr marL="241626" indent="-241626" eaLnBrk="0" fontAlgn="base" hangingPunct="0">
              <a:spcBef>
                <a:spcPts val="0"/>
              </a:spcBef>
              <a:spcAft>
                <a:spcPct val="0"/>
              </a:spcAft>
              <a:buClrTx/>
              <a:buSzTx/>
              <a:buFont typeface="+mj-lt"/>
              <a:buAutoNum type="arabicPeriod"/>
            </a:pPr>
            <a:r>
              <a:rPr lang="en-US" sz="900" dirty="0" err="1">
                <a:solidFill>
                  <a:srgbClr val="000000"/>
                </a:solidFill>
                <a:latin typeface="+mj-lt"/>
              </a:rPr>
              <a:t>Mesnil</a:t>
            </a:r>
            <a:r>
              <a:rPr lang="en-US" sz="900" dirty="0">
                <a:solidFill>
                  <a:srgbClr val="000000"/>
                </a:solidFill>
                <a:latin typeface="+mj-lt"/>
              </a:rPr>
              <a:t> C, </a:t>
            </a:r>
            <a:r>
              <a:rPr lang="en-US" sz="900" dirty="0" err="1">
                <a:solidFill>
                  <a:srgbClr val="000000"/>
                </a:solidFill>
                <a:latin typeface="+mj-lt"/>
              </a:rPr>
              <a:t>Raulier</a:t>
            </a:r>
            <a:r>
              <a:rPr lang="en-US" sz="900" dirty="0">
                <a:solidFill>
                  <a:srgbClr val="000000"/>
                </a:solidFill>
                <a:latin typeface="+mj-lt"/>
              </a:rPr>
              <a:t> S, Paulissen G, et al. Lung-resident eosinophils represent a distinct regulatory eosinophil subset. </a:t>
            </a:r>
            <a:r>
              <a:rPr lang="en-US" sz="900" i="1" dirty="0">
                <a:solidFill>
                  <a:srgbClr val="000000"/>
                </a:solidFill>
                <a:latin typeface="+mj-lt"/>
              </a:rPr>
              <a:t>J Clin Invest</a:t>
            </a:r>
            <a:r>
              <a:rPr lang="en-US" sz="900" dirty="0">
                <a:solidFill>
                  <a:srgbClr val="000000"/>
                </a:solidFill>
                <a:latin typeface="+mj-lt"/>
              </a:rPr>
              <a:t>. 2016;126(9):3279-3295. </a:t>
            </a:r>
          </a:p>
          <a:p>
            <a:pPr marL="241626" indent="-241626" eaLnBrk="0" fontAlgn="base" hangingPunct="0">
              <a:spcBef>
                <a:spcPts val="0"/>
              </a:spcBef>
              <a:spcAft>
                <a:spcPct val="0"/>
              </a:spcAft>
              <a:buClrTx/>
              <a:buSzTx/>
              <a:buFont typeface="+mj-lt"/>
              <a:buAutoNum type="arabicPeriod"/>
            </a:pPr>
            <a:r>
              <a:rPr lang="en-US" sz="900" dirty="0" err="1">
                <a:solidFill>
                  <a:srgbClr val="000000"/>
                </a:solidFill>
                <a:latin typeface="+mj-lt"/>
              </a:rPr>
              <a:t>Klion</a:t>
            </a:r>
            <a:r>
              <a:rPr lang="en-US" sz="900" dirty="0">
                <a:solidFill>
                  <a:srgbClr val="000000"/>
                </a:solidFill>
                <a:latin typeface="+mj-lt"/>
              </a:rPr>
              <a:t> A. Recent advances in understanding eosinophil biology [version 1; referees: 2 approved]. </a:t>
            </a:r>
            <a:r>
              <a:rPr lang="en-US" sz="900" i="1" dirty="0">
                <a:solidFill>
                  <a:srgbClr val="000000"/>
                </a:solidFill>
                <a:latin typeface="+mj-lt"/>
              </a:rPr>
              <a:t>F1000 Research. </a:t>
            </a:r>
            <a:r>
              <a:rPr lang="en-US" sz="900" dirty="0">
                <a:solidFill>
                  <a:srgbClr val="000000"/>
                </a:solidFill>
                <a:latin typeface="+mj-lt"/>
              </a:rPr>
              <a:t>2017;6:(doi:10.12688/f1000research.11133.1).</a:t>
            </a:r>
          </a:p>
        </p:txBody>
      </p:sp>
    </p:spTree>
    <p:extLst>
      <p:ext uri="{BB962C8B-B14F-4D97-AF65-F5344CB8AC3E}">
        <p14:creationId xmlns:p14="http://schemas.microsoft.com/office/powerpoint/2010/main" val="493476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282575"/>
            <a:ext cx="5759450" cy="3240088"/>
          </a:xfrm>
        </p:spPr>
      </p:sp>
      <p:sp>
        <p:nvSpPr>
          <p:cNvPr id="4" name="Slide Number Placeholder 3"/>
          <p:cNvSpPr>
            <a:spLocks noGrp="1"/>
          </p:cNvSpPr>
          <p:nvPr>
            <p:ph type="sldNum" sz="quarter" idx="10"/>
          </p:nvPr>
        </p:nvSpPr>
        <p:spPr/>
        <p:txBody>
          <a:bodyPr/>
          <a:lstStyle/>
          <a:p>
            <a:fld id="{50487F27-F4AC-478C-A07B-A71CA0B86259}" type="slidenum">
              <a:rPr lang="en-US" smtClean="0"/>
              <a:pPr/>
              <a:t>3</a:t>
            </a:fld>
            <a:endParaRPr lang="en-US"/>
          </a:p>
        </p:txBody>
      </p:sp>
      <p:sp>
        <p:nvSpPr>
          <p:cNvPr id="9" name="Notes Placeholder 8">
            <a:extLst>
              <a:ext uri="{FF2B5EF4-FFF2-40B4-BE49-F238E27FC236}">
                <a16:creationId xmlns:a16="http://schemas.microsoft.com/office/drawing/2014/main" id="{E9A098CA-CCBF-4461-961B-8B1E718CA538}"/>
              </a:ext>
            </a:extLst>
          </p:cNvPr>
          <p:cNvSpPr>
            <a:spLocks noGrp="1"/>
          </p:cNvSpPr>
          <p:nvPr>
            <p:ph type="body" sz="quarter" idx="3"/>
          </p:nvPr>
        </p:nvSpPr>
        <p:spPr>
          <a:xfrm>
            <a:off x="317793" y="3641943"/>
            <a:ext cx="6222414" cy="5371882"/>
          </a:xfrm>
        </p:spPr>
        <p:txBody>
          <a:bodyPr/>
          <a:lstStyle/>
          <a:p>
            <a:pPr marL="0" indent="0" eaLnBrk="0" fontAlgn="base" hangingPunct="0">
              <a:lnSpc>
                <a:spcPct val="90000"/>
              </a:lnSpc>
              <a:spcBef>
                <a:spcPts val="381"/>
              </a:spcBef>
              <a:spcAft>
                <a:spcPct val="0"/>
              </a:spcAft>
              <a:buClrTx/>
              <a:buSzTx/>
              <a:buNone/>
            </a:pPr>
            <a:r>
              <a:rPr lang="en-US" b="1" dirty="0">
                <a:solidFill>
                  <a:srgbClr val="000000"/>
                </a:solidFill>
                <a:latin typeface="+mj-lt"/>
                <a:ea typeface="ＭＳ Ｐゴシック"/>
                <a:cs typeface="Arial" panose="020B0604020202020204" pitchFamily="34" charset="0"/>
              </a:rPr>
              <a:t>Key points:</a:t>
            </a:r>
          </a:p>
          <a:p>
            <a:pPr marL="176652" indent="-176652" eaLnBrk="0" fontAlgn="base" hangingPunct="0">
              <a:lnSpc>
                <a:spcPct val="90000"/>
              </a:lnSpc>
              <a:spcBef>
                <a:spcPts val="381"/>
              </a:spcBef>
              <a:spcAft>
                <a:spcPct val="0"/>
              </a:spcAft>
              <a:buClrTx/>
              <a:buSzTx/>
            </a:pPr>
            <a:r>
              <a:rPr lang="en-US" dirty="0">
                <a:solidFill>
                  <a:srgbClr val="000000"/>
                </a:solidFill>
                <a:latin typeface="+mj-lt"/>
                <a:ea typeface="ＭＳ Ｐゴシック"/>
                <a:cs typeface="Arial" panose="020B0604020202020204" pitchFamily="34" charset="0"/>
              </a:rPr>
              <a:t>Eosinophil development and maturation occur in the bone marrow over approximately a week under exposure to IL-5, IL-3, and GM-CSF</a:t>
            </a:r>
            <a:r>
              <a:rPr lang="en-US" baseline="30000" dirty="0">
                <a:solidFill>
                  <a:srgbClr val="000000"/>
                </a:solidFill>
                <a:latin typeface="+mj-lt"/>
                <a:ea typeface="ＭＳ Ｐゴシック"/>
                <a:cs typeface="Arial" panose="020B0604020202020204" pitchFamily="34" charset="0"/>
              </a:rPr>
              <a:t>1</a:t>
            </a:r>
          </a:p>
          <a:p>
            <a:pPr marL="176652" indent="-176652" eaLnBrk="0" fontAlgn="base" hangingPunct="0">
              <a:lnSpc>
                <a:spcPct val="90000"/>
              </a:lnSpc>
              <a:spcBef>
                <a:spcPts val="381"/>
              </a:spcBef>
              <a:spcAft>
                <a:spcPct val="0"/>
              </a:spcAft>
              <a:buClrTx/>
              <a:buSzTx/>
            </a:pPr>
            <a:r>
              <a:rPr lang="en-US" baseline="0" dirty="0">
                <a:solidFill>
                  <a:srgbClr val="000000"/>
                </a:solidFill>
                <a:latin typeface="+mj-lt"/>
                <a:ea typeface="ＭＳ Ｐゴシック"/>
                <a:cs typeface="Arial" panose="020B0604020202020204" pitchFamily="34" charset="0"/>
              </a:rPr>
              <a:t>IL-5 promotes the final stage of eosinophil maturation and is a trigger for eosinophil migration into the circulating blood</a:t>
            </a:r>
            <a:r>
              <a:rPr lang="en-US" baseline="30000" dirty="0">
                <a:solidFill>
                  <a:srgbClr val="000000"/>
                </a:solidFill>
                <a:latin typeface="+mj-lt"/>
                <a:ea typeface="ＭＳ Ｐゴシック"/>
                <a:cs typeface="Arial" panose="020B0604020202020204" pitchFamily="34" charset="0"/>
              </a:rPr>
              <a:t>1</a:t>
            </a:r>
          </a:p>
          <a:p>
            <a:pPr marL="418279" lvl="2" indent="-176652" eaLnBrk="0" fontAlgn="base" hangingPunct="0">
              <a:spcBef>
                <a:spcPts val="381"/>
              </a:spcBef>
              <a:spcAft>
                <a:spcPct val="0"/>
              </a:spcAft>
              <a:buClrTx/>
            </a:pPr>
            <a:r>
              <a:rPr lang="en-US" baseline="0" dirty="0">
                <a:solidFill>
                  <a:srgbClr val="000000"/>
                </a:solidFill>
                <a:latin typeface="+mj-lt"/>
                <a:ea typeface="ＭＳ Ｐゴシック"/>
                <a:cs typeface="Arial" panose="020B0604020202020204" pitchFamily="34" charset="0"/>
              </a:rPr>
              <a:t>IL-5 also plays a subsequent role in eosinophil </a:t>
            </a:r>
            <a:r>
              <a:rPr lang="en-US" dirty="0">
                <a:latin typeface="+mj-lt"/>
              </a:rPr>
              <a:t>survival (~18 hour half-life in peripheral blood)</a:t>
            </a:r>
            <a:r>
              <a:rPr lang="en-US" baseline="30000" dirty="0">
                <a:latin typeface="+mj-lt"/>
              </a:rPr>
              <a:t>2</a:t>
            </a:r>
            <a:endParaRPr lang="en-US" baseline="0" dirty="0">
              <a:solidFill>
                <a:srgbClr val="000000"/>
              </a:solidFill>
              <a:latin typeface="+mj-lt"/>
              <a:ea typeface="ＭＳ Ｐゴシック"/>
              <a:cs typeface="Arial" panose="020B0604020202020204" pitchFamily="34" charset="0"/>
            </a:endParaRPr>
          </a:p>
          <a:p>
            <a:pPr marL="176652" indent="-176652" eaLnBrk="0" fontAlgn="base" hangingPunct="0">
              <a:lnSpc>
                <a:spcPct val="90000"/>
              </a:lnSpc>
              <a:spcBef>
                <a:spcPts val="381"/>
              </a:spcBef>
              <a:spcAft>
                <a:spcPct val="0"/>
              </a:spcAft>
              <a:buClrTx/>
              <a:buSzTx/>
            </a:pPr>
            <a:r>
              <a:rPr lang="en-US" baseline="0" dirty="0">
                <a:solidFill>
                  <a:srgbClr val="000000"/>
                </a:solidFill>
                <a:latin typeface="+mj-lt"/>
                <a:ea typeface="ＭＳ Ｐゴシック"/>
                <a:cs typeface="Arial" panose="020B0604020202020204" pitchFamily="34" charset="0"/>
              </a:rPr>
              <a:t>The CCR3 receptor plays a crucial role in promoting eosinophil recruitment into organs and tissues</a:t>
            </a:r>
            <a:r>
              <a:rPr lang="en-US" baseline="30000" dirty="0">
                <a:solidFill>
                  <a:srgbClr val="000000"/>
                </a:solidFill>
                <a:latin typeface="+mj-lt"/>
                <a:ea typeface="ＭＳ Ｐゴシック"/>
                <a:cs typeface="Arial" panose="020B0604020202020204" pitchFamily="34" charset="0"/>
              </a:rPr>
              <a:t>1</a:t>
            </a:r>
            <a:endParaRPr lang="en-US" baseline="0" dirty="0">
              <a:solidFill>
                <a:srgbClr val="000000"/>
              </a:solidFill>
              <a:latin typeface="+mj-lt"/>
              <a:ea typeface="ＭＳ Ｐゴシック"/>
              <a:cs typeface="Arial" panose="020B0604020202020204" pitchFamily="34" charset="0"/>
            </a:endParaRPr>
          </a:p>
          <a:p>
            <a:pPr marL="176652" indent="-176652" eaLnBrk="0" fontAlgn="base" hangingPunct="0">
              <a:lnSpc>
                <a:spcPct val="90000"/>
              </a:lnSpc>
              <a:spcBef>
                <a:spcPts val="381"/>
              </a:spcBef>
              <a:spcAft>
                <a:spcPct val="0"/>
              </a:spcAft>
              <a:buClrTx/>
              <a:buSzTx/>
            </a:pPr>
            <a:r>
              <a:rPr lang="en-US" baseline="0" dirty="0">
                <a:solidFill>
                  <a:srgbClr val="000000"/>
                </a:solidFill>
                <a:latin typeface="+mj-lt"/>
                <a:ea typeface="ＭＳ Ｐゴシック"/>
                <a:cs typeface="Arial" panose="020B0604020202020204" pitchFamily="34" charset="0"/>
              </a:rPr>
              <a:t>Eosinophils play a role in various organs in both inflammation and homeostasis</a:t>
            </a:r>
            <a:r>
              <a:rPr lang="en-US" baseline="30000" dirty="0">
                <a:solidFill>
                  <a:srgbClr val="000000"/>
                </a:solidFill>
                <a:latin typeface="+mj-lt"/>
                <a:ea typeface="ＭＳ Ｐゴシック"/>
                <a:cs typeface="Arial" panose="020B0604020202020204" pitchFamily="34" charset="0"/>
              </a:rPr>
              <a:t>1,3</a:t>
            </a:r>
            <a:r>
              <a:rPr lang="en-US" baseline="0" dirty="0">
                <a:solidFill>
                  <a:srgbClr val="000000"/>
                </a:solidFill>
                <a:latin typeface="+mj-lt"/>
                <a:ea typeface="ＭＳ Ｐゴシック"/>
                <a:cs typeface="Arial" panose="020B0604020202020204" pitchFamily="34" charset="0"/>
              </a:rPr>
              <a:t>:</a:t>
            </a:r>
          </a:p>
          <a:p>
            <a:pPr marL="418279" lvl="2" indent="-176652" eaLnBrk="0" fontAlgn="base" hangingPunct="0">
              <a:spcBef>
                <a:spcPts val="381"/>
              </a:spcBef>
              <a:spcAft>
                <a:spcPct val="0"/>
              </a:spcAft>
              <a:buClrTx/>
            </a:pPr>
            <a:r>
              <a:rPr lang="en-US" baseline="0" dirty="0">
                <a:solidFill>
                  <a:srgbClr val="000000"/>
                </a:solidFill>
                <a:latin typeface="+mj-lt"/>
                <a:ea typeface="ＭＳ Ｐゴシック"/>
                <a:cs typeface="Arial" panose="020B0604020202020204" pitchFamily="34" charset="0"/>
              </a:rPr>
              <a:t>Inflammation: upper/lower GI tract, blood vessels, nasal mucosa, liver and bile ducts, heart, lungs, nerves, skin</a:t>
            </a:r>
          </a:p>
          <a:p>
            <a:pPr marL="418279" lvl="2" indent="-176652" eaLnBrk="0" fontAlgn="base" hangingPunct="0">
              <a:spcBef>
                <a:spcPts val="381"/>
              </a:spcBef>
              <a:spcAft>
                <a:spcPct val="0"/>
              </a:spcAft>
              <a:buClrTx/>
            </a:pPr>
            <a:r>
              <a:rPr lang="en-US" baseline="0" dirty="0">
                <a:solidFill>
                  <a:srgbClr val="000000"/>
                </a:solidFill>
                <a:latin typeface="+mj-lt"/>
                <a:ea typeface="ＭＳ Ｐゴシック"/>
                <a:cs typeface="Arial" panose="020B0604020202020204" pitchFamily="34" charset="0"/>
              </a:rPr>
              <a:t>Homeostasis:</a:t>
            </a:r>
          </a:p>
          <a:p>
            <a:pPr marL="659906" lvl="3" indent="-176652" eaLnBrk="0" fontAlgn="base" hangingPunct="0">
              <a:spcBef>
                <a:spcPts val="381"/>
              </a:spcBef>
              <a:spcAft>
                <a:spcPct val="0"/>
              </a:spcAft>
              <a:buClrTx/>
            </a:pPr>
            <a:r>
              <a:rPr lang="en-US" baseline="0" dirty="0">
                <a:solidFill>
                  <a:srgbClr val="000000"/>
                </a:solidFill>
                <a:latin typeface="+mj-lt"/>
                <a:ea typeface="ＭＳ Ｐゴシック"/>
                <a:cs typeface="Arial" panose="020B0604020202020204" pitchFamily="34" charset="0"/>
              </a:rPr>
              <a:t>Immune response modulation: thymus, spleen, gut, lungs</a:t>
            </a:r>
          </a:p>
          <a:p>
            <a:pPr marL="659906" lvl="3" indent="-176652" eaLnBrk="0" fontAlgn="base" hangingPunct="0">
              <a:spcBef>
                <a:spcPts val="381"/>
              </a:spcBef>
              <a:spcAft>
                <a:spcPct val="0"/>
              </a:spcAft>
              <a:buClrTx/>
            </a:pPr>
            <a:r>
              <a:rPr lang="en-US" baseline="0" dirty="0">
                <a:solidFill>
                  <a:srgbClr val="000000"/>
                </a:solidFill>
                <a:latin typeface="+mj-lt"/>
                <a:ea typeface="ＭＳ Ｐゴシック"/>
                <a:cs typeface="Arial" panose="020B0604020202020204" pitchFamily="34" charset="0"/>
              </a:rPr>
              <a:t>Organ functional integrity: uterus, mammary, adipose</a:t>
            </a:r>
          </a:p>
          <a:p>
            <a:pPr defTabSz="657761">
              <a:lnSpc>
                <a:spcPct val="90000"/>
              </a:lnSpc>
              <a:spcBef>
                <a:spcPts val="634"/>
              </a:spcBef>
              <a:spcAft>
                <a:spcPts val="634"/>
              </a:spcAft>
              <a:buClr>
                <a:schemeClr val="tx1"/>
              </a:buClr>
            </a:pPr>
            <a:r>
              <a:rPr lang="en-US" dirty="0">
                <a:latin typeface="+mj-lt"/>
              </a:rPr>
              <a:t>Much of what is known about the role of eosinophils in homeostasis and health is based on data from animal studies</a:t>
            </a:r>
            <a:r>
              <a:rPr lang="en-US" baseline="30000" dirty="0">
                <a:latin typeface="+mj-lt"/>
              </a:rPr>
              <a:t>4</a:t>
            </a:r>
          </a:p>
          <a:p>
            <a:pPr defTabSz="657761">
              <a:lnSpc>
                <a:spcPct val="90000"/>
              </a:lnSpc>
              <a:spcBef>
                <a:spcPts val="0"/>
              </a:spcBef>
              <a:spcAft>
                <a:spcPts val="634"/>
              </a:spcAft>
              <a:buClr>
                <a:schemeClr val="tx1"/>
              </a:buClr>
            </a:pPr>
            <a:r>
              <a:rPr lang="en-US" dirty="0">
                <a:latin typeface="+mj-lt"/>
              </a:rPr>
              <a:t>The translational relevance of these concepts remains uncertain</a:t>
            </a:r>
            <a:r>
              <a:rPr lang="en-US" baseline="30000" dirty="0">
                <a:latin typeface="+mj-lt"/>
              </a:rPr>
              <a:t>5</a:t>
            </a:r>
          </a:p>
          <a:p>
            <a:pPr marL="0" indent="0" defTabSz="657761">
              <a:lnSpc>
                <a:spcPct val="90000"/>
              </a:lnSpc>
              <a:spcBef>
                <a:spcPts val="0"/>
              </a:spcBef>
              <a:spcAft>
                <a:spcPts val="634"/>
              </a:spcAft>
              <a:buClr>
                <a:schemeClr val="tx1"/>
              </a:buClr>
              <a:buNone/>
            </a:pPr>
            <a:endParaRPr lang="en-US" baseline="30000" dirty="0">
              <a:solidFill>
                <a:srgbClr val="000000"/>
              </a:solidFill>
              <a:latin typeface="+mj-lt"/>
              <a:ea typeface="ＭＳ Ｐゴシック"/>
              <a:cs typeface="Arial" panose="020B0604020202020204" pitchFamily="34" charset="0"/>
            </a:endParaRPr>
          </a:p>
          <a:p>
            <a:pPr marL="0" indent="0" defTabSz="657761">
              <a:lnSpc>
                <a:spcPct val="90000"/>
              </a:lnSpc>
              <a:spcBef>
                <a:spcPts val="0"/>
              </a:spcBef>
              <a:spcAft>
                <a:spcPts val="634"/>
              </a:spcAft>
              <a:buClr>
                <a:schemeClr val="tx1"/>
              </a:buClr>
              <a:buNone/>
            </a:pPr>
            <a:r>
              <a:rPr lang="en-US" b="1" dirty="0">
                <a:solidFill>
                  <a:srgbClr val="000000"/>
                </a:solidFill>
                <a:ea typeface="ＭＳ Ｐゴシック"/>
                <a:cs typeface="Arial" panose="020B0604020202020204" pitchFamily="34" charset="0"/>
              </a:rPr>
              <a:t>Note to Presenter: Click on white oval text box to navigate to hyperlinked slide. </a:t>
            </a:r>
            <a:endParaRPr lang="en-US" baseline="0" dirty="0">
              <a:solidFill>
                <a:srgbClr val="000000"/>
              </a:solidFill>
              <a:latin typeface="+mj-lt"/>
              <a:ea typeface="ＭＳ Ｐゴシック"/>
              <a:cs typeface="Arial" panose="020B0604020202020204" pitchFamily="34" charset="0"/>
            </a:endParaRPr>
          </a:p>
          <a:p>
            <a:pPr marL="0" lvl="1" indent="0" eaLnBrk="0" fontAlgn="base" hangingPunct="0">
              <a:lnSpc>
                <a:spcPct val="100000"/>
              </a:lnSpc>
              <a:spcBef>
                <a:spcPts val="0"/>
              </a:spcBef>
              <a:spcAft>
                <a:spcPct val="0"/>
              </a:spcAft>
              <a:buClrTx/>
              <a:buNone/>
            </a:pPr>
            <a:r>
              <a:rPr lang="en-US" b="1" dirty="0">
                <a:solidFill>
                  <a:srgbClr val="000000"/>
                </a:solidFill>
                <a:latin typeface="+mj-lt"/>
                <a:ea typeface="ＭＳ Ｐゴシック"/>
                <a:cs typeface="Arial" panose="020B0604020202020204" pitchFamily="34" charset="0"/>
              </a:rPr>
              <a:t>References:</a:t>
            </a:r>
          </a:p>
          <a:p>
            <a:pPr marL="241626" indent="-241626">
              <a:spcBef>
                <a:spcPts val="317"/>
              </a:spcBef>
              <a:buClr>
                <a:schemeClr val="tx1"/>
              </a:buClr>
              <a:buAutoNum type="arabicPeriod"/>
            </a:pPr>
            <a:r>
              <a:rPr lang="en-US" dirty="0">
                <a:latin typeface="+mj-lt"/>
              </a:rPr>
              <a:t>Ramirez GA, Yacoub M-R, </a:t>
            </a:r>
            <a:r>
              <a:rPr lang="en-US" dirty="0" err="1">
                <a:latin typeface="+mj-lt"/>
              </a:rPr>
              <a:t>Ripa</a:t>
            </a:r>
            <a:r>
              <a:rPr lang="en-US" dirty="0">
                <a:latin typeface="+mj-lt"/>
              </a:rPr>
              <a:t> M, et al. Eosinophils from physiology to disease: a comprehensive review. </a:t>
            </a:r>
            <a:r>
              <a:rPr lang="en-US" i="1" dirty="0">
                <a:latin typeface="+mj-lt"/>
              </a:rPr>
              <a:t>BioMed Res Int. </a:t>
            </a:r>
            <a:r>
              <a:rPr lang="en-US" dirty="0">
                <a:latin typeface="+mj-lt"/>
              </a:rPr>
              <a:t>2018;2018:9095275.  </a:t>
            </a:r>
          </a:p>
          <a:p>
            <a:pPr marL="241626" indent="-241626">
              <a:spcBef>
                <a:spcPts val="317"/>
              </a:spcBef>
              <a:buClr>
                <a:schemeClr val="tx1"/>
              </a:buClr>
              <a:buFont typeface="Arial" panose="020B0604020202020204" pitchFamily="34" charset="0"/>
              <a:buAutoNum type="arabicPeriod"/>
            </a:pPr>
            <a:r>
              <a:rPr lang="en-US" dirty="0">
                <a:ea typeface="Arial Narrow" charset="0"/>
              </a:rPr>
              <a:t>Rosenberg HF, Dyer KD, Foster PS. Eosinophils: changing perspectives in health and disease. </a:t>
            </a:r>
            <a:r>
              <a:rPr lang="en-US" i="1" dirty="0">
                <a:ea typeface="Arial Narrow" charset="0"/>
              </a:rPr>
              <a:t>Nat Rev Immunol</a:t>
            </a:r>
            <a:r>
              <a:rPr lang="en-US" dirty="0">
                <a:ea typeface="Arial Narrow" charset="0"/>
              </a:rPr>
              <a:t>. 2013;13:9-22</a:t>
            </a:r>
            <a:r>
              <a:rPr lang="en-US" dirty="0"/>
              <a:t>.</a:t>
            </a:r>
            <a:endParaRPr lang="en-US" dirty="0">
              <a:latin typeface="+mj-lt"/>
            </a:endParaRPr>
          </a:p>
          <a:p>
            <a:pPr marL="241626" indent="-241626">
              <a:spcBef>
                <a:spcPts val="317"/>
              </a:spcBef>
              <a:buClr>
                <a:schemeClr val="tx1"/>
              </a:buClr>
              <a:buAutoNum type="arabicPeriod"/>
            </a:pPr>
            <a:r>
              <a:rPr lang="en-US" dirty="0" err="1">
                <a:latin typeface="+mj-lt"/>
              </a:rPr>
              <a:t>Marichal</a:t>
            </a:r>
            <a:r>
              <a:rPr lang="en-US" dirty="0">
                <a:latin typeface="+mj-lt"/>
              </a:rPr>
              <a:t> T, </a:t>
            </a:r>
            <a:r>
              <a:rPr lang="en-US" dirty="0" err="1">
                <a:latin typeface="+mj-lt"/>
              </a:rPr>
              <a:t>Mesnil</a:t>
            </a:r>
            <a:r>
              <a:rPr lang="en-US" dirty="0">
                <a:latin typeface="+mj-lt"/>
              </a:rPr>
              <a:t> C, Bureau F. Homeostatic eosinophils: characteristics and functions. </a:t>
            </a:r>
            <a:r>
              <a:rPr lang="en-US" i="1" dirty="0">
                <a:latin typeface="+mj-lt"/>
              </a:rPr>
              <a:t>Front Med. </a:t>
            </a:r>
            <a:r>
              <a:rPr lang="en-US" dirty="0">
                <a:latin typeface="+mj-lt"/>
              </a:rPr>
              <a:t>2017;</a:t>
            </a:r>
            <a:r>
              <a:rPr lang="pt-BR" dirty="0">
                <a:latin typeface="+mj-lt"/>
              </a:rPr>
              <a:t>4:101. doi:10.3389/fmed.2017.00101.  </a:t>
            </a:r>
          </a:p>
          <a:p>
            <a:pPr marL="241626" indent="-241626">
              <a:spcBef>
                <a:spcPts val="317"/>
              </a:spcBef>
              <a:buClr>
                <a:schemeClr val="tx1"/>
              </a:buClr>
              <a:buAutoNum type="arabicPeriod"/>
            </a:pPr>
            <a:r>
              <a:rPr lang="en-US" dirty="0" err="1">
                <a:latin typeface="+mj-lt"/>
              </a:rPr>
              <a:t>Strandmark</a:t>
            </a:r>
            <a:r>
              <a:rPr lang="en-US" dirty="0">
                <a:latin typeface="+mj-lt"/>
              </a:rPr>
              <a:t> J, Rausch S, Hartmann S. Eosinophils in homeostasis and their contrasting roles during inflammation and helminth infections. </a:t>
            </a:r>
            <a:r>
              <a:rPr lang="en-US" i="1" dirty="0">
                <a:latin typeface="+mj-lt"/>
              </a:rPr>
              <a:t>Critical Reviews in Immunology</a:t>
            </a:r>
            <a:r>
              <a:rPr lang="en-US" dirty="0">
                <a:latin typeface="+mj-lt"/>
              </a:rPr>
              <a:t>. 2016;36(3):193-238.  </a:t>
            </a:r>
          </a:p>
          <a:p>
            <a:pPr marL="241626" indent="-241626">
              <a:spcBef>
                <a:spcPts val="317"/>
              </a:spcBef>
              <a:buClr>
                <a:schemeClr val="tx1"/>
              </a:buClr>
              <a:buAutoNum type="arabicPeriod"/>
            </a:pPr>
            <a:r>
              <a:rPr lang="en-US" dirty="0" err="1">
                <a:latin typeface="+mj-lt"/>
              </a:rPr>
              <a:t>Bochner</a:t>
            </a:r>
            <a:r>
              <a:rPr lang="en-US" dirty="0">
                <a:latin typeface="+mj-lt"/>
              </a:rPr>
              <a:t> BS. The eosinophil. For better or worse, in sickness and in health. </a:t>
            </a:r>
            <a:r>
              <a:rPr lang="en-US" i="1" dirty="0">
                <a:latin typeface="+mj-lt"/>
              </a:rPr>
              <a:t>Ann Allergy Asthma Immunol</a:t>
            </a:r>
            <a:r>
              <a:rPr lang="en-US" dirty="0">
                <a:latin typeface="+mj-lt"/>
              </a:rPr>
              <a:t>. 2018;121(2):150-155.  </a:t>
            </a:r>
          </a:p>
        </p:txBody>
      </p:sp>
    </p:spTree>
    <p:extLst>
      <p:ext uri="{BB962C8B-B14F-4D97-AF65-F5344CB8AC3E}">
        <p14:creationId xmlns:p14="http://schemas.microsoft.com/office/powerpoint/2010/main" val="1819415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7688" y="663575"/>
            <a:ext cx="5762625" cy="3241675"/>
          </a:xfrm>
        </p:spPr>
      </p:sp>
      <p:sp>
        <p:nvSpPr>
          <p:cNvPr id="4" name="Slide Number Placeholder 3"/>
          <p:cNvSpPr>
            <a:spLocks noGrp="1"/>
          </p:cNvSpPr>
          <p:nvPr>
            <p:ph type="sldNum" sz="quarter" idx="10"/>
          </p:nvPr>
        </p:nvSpPr>
        <p:spPr/>
        <p:txBody>
          <a:bodyPr/>
          <a:lstStyle/>
          <a:p>
            <a:fld id="{50487F27-F4AC-478C-A07B-A71CA0B86259}" type="slidenum">
              <a:rPr lang="en-US" smtClean="0"/>
              <a:pPr/>
              <a:t>4</a:t>
            </a:fld>
            <a:endParaRPr lang="en-US"/>
          </a:p>
        </p:txBody>
      </p:sp>
      <p:sp>
        <p:nvSpPr>
          <p:cNvPr id="17" name="Notes Placeholder 8">
            <a:extLst>
              <a:ext uri="{FF2B5EF4-FFF2-40B4-BE49-F238E27FC236}">
                <a16:creationId xmlns:a16="http://schemas.microsoft.com/office/drawing/2014/main" id="{138C0948-C146-4B85-83B5-9CDF41A5523E}"/>
              </a:ext>
            </a:extLst>
          </p:cNvPr>
          <p:cNvSpPr txBox="1">
            <a:spLocks/>
          </p:cNvSpPr>
          <p:nvPr/>
        </p:nvSpPr>
        <p:spPr>
          <a:xfrm>
            <a:off x="287383" y="4349185"/>
            <a:ext cx="6406897" cy="3241675"/>
          </a:xfrm>
          <a:prstGeom prst="rect">
            <a:avLst/>
          </a:prstGeom>
        </p:spPr>
        <p:txBody>
          <a:bodyPr vert="horz" lIns="91440" tIns="45720" rIns="91440" bIns="45720" rtlCol="0"/>
          <a:lstStyle>
            <a:lvl1pPr marL="171450" indent="-171450" algn="l" defTabSz="914400" rtl="0" eaLnBrk="1" latinLnBrk="0" hangingPunct="1">
              <a:spcBef>
                <a:spcPts val="300"/>
              </a:spcBef>
              <a:buClr>
                <a:schemeClr val="accent1"/>
              </a:buClr>
              <a:buSzPct val="100000"/>
              <a:buFont typeface="Arial" panose="020B0604020202020204" pitchFamily="34" charset="0"/>
              <a:buChar char="•"/>
              <a:defRPr sz="1000" b="0" kern="1200">
                <a:solidFill>
                  <a:schemeClr val="tx1"/>
                </a:solidFill>
                <a:latin typeface="+mn-lt"/>
                <a:ea typeface="+mn-ea"/>
                <a:cs typeface="+mn-cs"/>
              </a:defRPr>
            </a:lvl1pPr>
            <a:lvl2pPr marL="171450" indent="-171450" algn="l" defTabSz="914400" rtl="0" eaLnBrk="1" latinLnBrk="0" hangingPunct="1">
              <a:lnSpc>
                <a:spcPct val="90000"/>
              </a:lnSpc>
              <a:spcBef>
                <a:spcPts val="300"/>
              </a:spcBef>
              <a:buClr>
                <a:schemeClr val="accent1"/>
              </a:buClr>
              <a:buFont typeface="Arial" panose="020B0604020202020204" pitchFamily="34" charset="0"/>
              <a:buChar char="•"/>
              <a:defRPr sz="1000" kern="1200">
                <a:solidFill>
                  <a:schemeClr val="tx1"/>
                </a:solidFill>
                <a:latin typeface="+mn-lt"/>
                <a:ea typeface="+mn-ea"/>
                <a:cs typeface="+mn-cs"/>
              </a:defRPr>
            </a:lvl2pPr>
            <a:lvl3pPr marL="400050" indent="-171450" algn="l" defTabSz="914400" rtl="0" eaLnBrk="1" latinLnBrk="0" hangingPunct="1">
              <a:lnSpc>
                <a:spcPct val="90000"/>
              </a:lnSpc>
              <a:spcBef>
                <a:spcPts val="300"/>
              </a:spcBef>
              <a:buClr>
                <a:schemeClr val="accent1"/>
              </a:buClr>
              <a:buFont typeface="Arial" panose="020B0604020202020204" pitchFamily="34" charset="0"/>
              <a:buChar char="•"/>
              <a:defRPr sz="1000" kern="1200">
                <a:solidFill>
                  <a:schemeClr val="tx1"/>
                </a:solidFill>
                <a:latin typeface="+mn-lt"/>
                <a:ea typeface="+mn-ea"/>
                <a:cs typeface="+mn-cs"/>
              </a:defRPr>
            </a:lvl3pPr>
            <a:lvl4pPr marL="628650" indent="-171450" algn="l" defTabSz="914400" rtl="0" eaLnBrk="1" latinLnBrk="0" hangingPunct="1">
              <a:lnSpc>
                <a:spcPct val="90000"/>
              </a:lnSpc>
              <a:spcBef>
                <a:spcPts val="300"/>
              </a:spcBef>
              <a:buClr>
                <a:schemeClr val="accent1"/>
              </a:buClr>
              <a:buFont typeface="Arial" panose="020B0604020202020204" pitchFamily="34" charset="0"/>
              <a:buChar char="•"/>
              <a:defRPr sz="1000" kern="1200">
                <a:solidFill>
                  <a:schemeClr val="tx1"/>
                </a:solidFill>
                <a:latin typeface="+mn-lt"/>
                <a:ea typeface="+mn-ea"/>
                <a:cs typeface="+mn-cs"/>
              </a:defRPr>
            </a:lvl4pPr>
            <a:lvl5pPr marL="857250" indent="-171450" algn="l" defTabSz="914400" rtl="0" eaLnBrk="1" latinLnBrk="0" hangingPunct="1">
              <a:spcBef>
                <a:spcPts val="300"/>
              </a:spcBef>
              <a:buClr>
                <a:schemeClr val="accent1"/>
              </a:buClr>
              <a:buFont typeface="Arial" panose="020B0604020202020204" pitchFamily="34" charset="0"/>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marL="0" indent="0" eaLnBrk="0" fontAlgn="base" hangingPunct="0">
              <a:lnSpc>
                <a:spcPct val="90000"/>
              </a:lnSpc>
              <a:spcBef>
                <a:spcPts val="381"/>
              </a:spcBef>
              <a:spcAft>
                <a:spcPct val="0"/>
              </a:spcAft>
              <a:buClrTx/>
              <a:buSzTx/>
              <a:buFont typeface="Arial" panose="020B0604020202020204" pitchFamily="34" charset="0"/>
              <a:buNone/>
            </a:pPr>
            <a:r>
              <a:rPr lang="en-US" b="1" dirty="0">
                <a:solidFill>
                  <a:srgbClr val="000000"/>
                </a:solidFill>
                <a:latin typeface="+mj-lt"/>
                <a:ea typeface="ＭＳ Ｐゴシック"/>
                <a:cs typeface="Arial" panose="020B0604020202020204" pitchFamily="34" charset="0"/>
              </a:rPr>
              <a:t>Key points:</a:t>
            </a:r>
          </a:p>
          <a:p>
            <a:pPr marL="176652" indent="-176652" eaLnBrk="0" fontAlgn="base" hangingPunct="0">
              <a:lnSpc>
                <a:spcPct val="90000"/>
              </a:lnSpc>
              <a:spcBef>
                <a:spcPts val="381"/>
              </a:spcBef>
              <a:spcAft>
                <a:spcPct val="0"/>
              </a:spcAft>
              <a:buClrTx/>
              <a:buSzTx/>
            </a:pPr>
            <a:r>
              <a:rPr lang="en-US" dirty="0">
                <a:solidFill>
                  <a:srgbClr val="000000"/>
                </a:solidFill>
                <a:latin typeface="+mj-lt"/>
                <a:ea typeface="ＭＳ Ｐゴシック"/>
                <a:cs typeface="Arial" panose="020B0604020202020204" pitchFamily="34" charset="0"/>
              </a:rPr>
              <a:t>Differences exist between human and mouse eosinophils including genetic, biochemical, molecular, and morphological</a:t>
            </a:r>
            <a:r>
              <a:rPr lang="en-US" baseline="30000" dirty="0">
                <a:solidFill>
                  <a:srgbClr val="000000"/>
                </a:solidFill>
                <a:latin typeface="+mj-lt"/>
                <a:ea typeface="ＭＳ Ｐゴシック"/>
                <a:cs typeface="Arial" panose="020B0604020202020204" pitchFamily="34" charset="0"/>
              </a:rPr>
              <a:t>1</a:t>
            </a:r>
          </a:p>
          <a:p>
            <a:pPr marL="176652" indent="-176652" eaLnBrk="0" fontAlgn="base" hangingPunct="0">
              <a:lnSpc>
                <a:spcPct val="90000"/>
              </a:lnSpc>
              <a:spcBef>
                <a:spcPts val="381"/>
              </a:spcBef>
              <a:spcAft>
                <a:spcPct val="0"/>
              </a:spcAft>
              <a:buClrTx/>
              <a:buSzTx/>
            </a:pPr>
            <a:r>
              <a:rPr lang="en-US" dirty="0">
                <a:solidFill>
                  <a:srgbClr val="000000"/>
                </a:solidFill>
                <a:latin typeface="+mj-lt"/>
                <a:ea typeface="ＭＳ Ｐゴシック"/>
                <a:cs typeface="Arial" panose="020B0604020202020204" pitchFamily="34" charset="0"/>
              </a:rPr>
              <a:t>The consequences of these differences are unknown</a:t>
            </a:r>
            <a:r>
              <a:rPr lang="en-US" baseline="30000" dirty="0">
                <a:solidFill>
                  <a:srgbClr val="000000"/>
                </a:solidFill>
                <a:latin typeface="+mj-lt"/>
                <a:ea typeface="ＭＳ Ｐゴシック"/>
                <a:cs typeface="Arial" panose="020B0604020202020204" pitchFamily="34" charset="0"/>
              </a:rPr>
              <a:t>1</a:t>
            </a:r>
          </a:p>
          <a:p>
            <a:pPr marL="176652" indent="-176652" eaLnBrk="0" fontAlgn="base" hangingPunct="0">
              <a:lnSpc>
                <a:spcPct val="90000"/>
              </a:lnSpc>
              <a:spcBef>
                <a:spcPts val="381"/>
              </a:spcBef>
              <a:spcAft>
                <a:spcPct val="0"/>
              </a:spcAft>
              <a:buClrTx/>
              <a:buSzTx/>
            </a:pPr>
            <a:r>
              <a:rPr lang="en-US" dirty="0">
                <a:solidFill>
                  <a:srgbClr val="000000"/>
                </a:solidFill>
                <a:latin typeface="+mj-lt"/>
                <a:ea typeface="ＭＳ Ｐゴシック"/>
                <a:cs typeface="Arial" panose="020B0604020202020204" pitchFamily="34" charset="0"/>
              </a:rPr>
              <a:t>In the mouse, differences (including genetic, biochemical, molecular, and morphological) have been observed between inflammatory vs resident lung eosinophils, making an argument that they are distinct subsets</a:t>
            </a:r>
          </a:p>
          <a:p>
            <a:pPr marL="176652" indent="-176652" eaLnBrk="0" fontAlgn="base" hangingPunct="0">
              <a:lnSpc>
                <a:spcPct val="90000"/>
              </a:lnSpc>
              <a:spcBef>
                <a:spcPts val="381"/>
              </a:spcBef>
              <a:spcAft>
                <a:spcPct val="0"/>
              </a:spcAft>
              <a:buClrTx/>
              <a:buSzTx/>
            </a:pPr>
            <a:r>
              <a:rPr lang="en-US" dirty="0">
                <a:solidFill>
                  <a:srgbClr val="000000"/>
                </a:solidFill>
                <a:latin typeface="+mj-lt"/>
                <a:ea typeface="ＭＳ Ｐゴシック"/>
                <a:cs typeface="Arial" panose="020B0604020202020204" pitchFamily="34" charset="0"/>
              </a:rPr>
              <a:t>In humans, parenchymal eosinophils have similar morphology to </a:t>
            </a:r>
            <a:r>
              <a:rPr lang="en-US" dirty="0" err="1">
                <a:solidFill>
                  <a:srgbClr val="000000"/>
                </a:solidFill>
                <a:latin typeface="+mj-lt"/>
                <a:ea typeface="ＭＳ Ｐゴシック"/>
                <a:cs typeface="Arial" panose="020B0604020202020204" pitchFamily="34" charset="0"/>
              </a:rPr>
              <a:t>peribronchial</a:t>
            </a:r>
            <a:r>
              <a:rPr lang="en-US" dirty="0">
                <a:solidFill>
                  <a:srgbClr val="000000"/>
                </a:solidFill>
                <a:latin typeface="+mj-lt"/>
                <a:ea typeface="ＭＳ Ｐゴシック"/>
                <a:cs typeface="Arial" panose="020B0604020202020204" pitchFamily="34" charset="0"/>
              </a:rPr>
              <a:t> eosinophils and while some molecular differences exist, these differences were not consistent with what was observed in mice</a:t>
            </a:r>
          </a:p>
          <a:p>
            <a:pPr marL="176652" indent="-176652" eaLnBrk="0" fontAlgn="base" hangingPunct="0">
              <a:lnSpc>
                <a:spcPct val="90000"/>
              </a:lnSpc>
              <a:spcBef>
                <a:spcPts val="381"/>
              </a:spcBef>
              <a:spcAft>
                <a:spcPct val="0"/>
              </a:spcAft>
              <a:buClrTx/>
              <a:buSzTx/>
            </a:pPr>
            <a:r>
              <a:rPr lang="en-US" dirty="0">
                <a:solidFill>
                  <a:srgbClr val="000000"/>
                </a:solidFill>
                <a:latin typeface="+mj-lt"/>
                <a:ea typeface="ＭＳ Ｐゴシック"/>
                <a:cs typeface="Arial" panose="020B0604020202020204" pitchFamily="34" charset="0"/>
              </a:rPr>
              <a:t>To date, it is unclear if resident lung eosinophils exist in humans</a:t>
            </a:r>
          </a:p>
          <a:p>
            <a:pPr marL="0" indent="0" eaLnBrk="0" fontAlgn="base" hangingPunct="0">
              <a:lnSpc>
                <a:spcPct val="90000"/>
              </a:lnSpc>
              <a:spcBef>
                <a:spcPts val="381"/>
              </a:spcBef>
              <a:spcAft>
                <a:spcPct val="0"/>
              </a:spcAft>
              <a:buClrTx/>
              <a:buSzTx/>
              <a:buFont typeface="Arial" panose="020B0604020202020204" pitchFamily="34" charset="0"/>
              <a:buNone/>
            </a:pPr>
            <a:endParaRPr lang="en-US" dirty="0">
              <a:solidFill>
                <a:srgbClr val="000000"/>
              </a:solidFill>
              <a:latin typeface="+mj-lt"/>
              <a:ea typeface="ＭＳ Ｐゴシック"/>
              <a:cs typeface="Arial" panose="020B0604020202020204" pitchFamily="34" charset="0"/>
            </a:endParaRPr>
          </a:p>
          <a:p>
            <a:pPr marL="0" indent="0" eaLnBrk="0" fontAlgn="base" hangingPunct="0">
              <a:lnSpc>
                <a:spcPct val="90000"/>
              </a:lnSpc>
              <a:spcBef>
                <a:spcPts val="381"/>
              </a:spcBef>
              <a:spcAft>
                <a:spcPct val="0"/>
              </a:spcAft>
              <a:buClrTx/>
              <a:buSzTx/>
              <a:buFont typeface="Arial" panose="020B0604020202020204" pitchFamily="34" charset="0"/>
              <a:buNone/>
            </a:pPr>
            <a:r>
              <a:rPr lang="en-US" b="1" dirty="0">
                <a:solidFill>
                  <a:srgbClr val="000000"/>
                </a:solidFill>
                <a:ea typeface="ＭＳ Ｐゴシック"/>
                <a:cs typeface="Arial" panose="020B0604020202020204" pitchFamily="34" charset="0"/>
              </a:rPr>
              <a:t>Note to Presenter: Click on oval text boxes to navigate to hyperlinked slide. </a:t>
            </a:r>
            <a:endParaRPr lang="en-US" dirty="0">
              <a:solidFill>
                <a:srgbClr val="000000"/>
              </a:solidFill>
              <a:latin typeface="+mj-lt"/>
              <a:ea typeface="ＭＳ Ｐゴシック"/>
              <a:cs typeface="Arial" panose="020B0604020202020204" pitchFamily="34" charset="0"/>
            </a:endParaRPr>
          </a:p>
          <a:p>
            <a:pPr marL="0" indent="0" eaLnBrk="0" fontAlgn="base" hangingPunct="0">
              <a:lnSpc>
                <a:spcPct val="90000"/>
              </a:lnSpc>
              <a:spcBef>
                <a:spcPts val="381"/>
              </a:spcBef>
              <a:spcAft>
                <a:spcPct val="0"/>
              </a:spcAft>
              <a:buClrTx/>
              <a:buSzTx/>
              <a:buFont typeface="Arial" panose="020B0604020202020204" pitchFamily="34" charset="0"/>
              <a:buNone/>
            </a:pPr>
            <a:endParaRPr lang="en-US" dirty="0">
              <a:solidFill>
                <a:srgbClr val="000000"/>
              </a:solidFill>
              <a:latin typeface="+mj-lt"/>
              <a:ea typeface="ＭＳ Ｐゴシック"/>
              <a:cs typeface="Arial" panose="020B0604020202020204" pitchFamily="34" charset="0"/>
            </a:endParaRPr>
          </a:p>
          <a:p>
            <a:pPr marL="0" lvl="1" indent="0" eaLnBrk="0" fontAlgn="base" hangingPunct="0">
              <a:lnSpc>
                <a:spcPct val="100000"/>
              </a:lnSpc>
              <a:spcBef>
                <a:spcPts val="308"/>
              </a:spcBef>
              <a:buClrTx/>
              <a:buFont typeface="Arial" panose="020B0604020202020204" pitchFamily="34" charset="0"/>
              <a:buNone/>
            </a:pPr>
            <a:r>
              <a:rPr lang="en-US" b="1" dirty="0">
                <a:solidFill>
                  <a:srgbClr val="000000"/>
                </a:solidFill>
                <a:ea typeface="ＭＳ Ｐゴシック"/>
                <a:cs typeface="Arial" panose="020B0604020202020204" pitchFamily="34" charset="0"/>
              </a:rPr>
              <a:t>References:</a:t>
            </a:r>
          </a:p>
          <a:p>
            <a:pPr marL="234475" indent="-234475">
              <a:spcBef>
                <a:spcPts val="308"/>
              </a:spcBef>
              <a:buClr>
                <a:schemeClr val="tx1"/>
              </a:buClr>
              <a:buFont typeface="+mj-lt"/>
              <a:buAutoNum type="arabicPeriod"/>
            </a:pPr>
            <a:r>
              <a:rPr lang="en-US" dirty="0"/>
              <a:t>Lee JJ, Jacobsen EA, </a:t>
            </a:r>
            <a:r>
              <a:rPr lang="en-US" dirty="0" err="1"/>
              <a:t>Ochkur</a:t>
            </a:r>
            <a:r>
              <a:rPr lang="en-US" dirty="0"/>
              <a:t> SI, et al. Human vs. mouse eosinophils: “That which we call an eosinophil, by any other name would stain as red”. </a:t>
            </a:r>
            <a:r>
              <a:rPr lang="en-US" i="1" dirty="0"/>
              <a:t>J Allergy Clin Immunol</a:t>
            </a:r>
            <a:r>
              <a:rPr lang="en-US" dirty="0"/>
              <a:t>. 2012;130(2):572-584.</a:t>
            </a:r>
          </a:p>
        </p:txBody>
      </p:sp>
    </p:spTree>
    <p:extLst>
      <p:ext uri="{BB962C8B-B14F-4D97-AF65-F5344CB8AC3E}">
        <p14:creationId xmlns:p14="http://schemas.microsoft.com/office/powerpoint/2010/main" val="1897444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7688" y="401638"/>
            <a:ext cx="5762625" cy="3241675"/>
          </a:xfrm>
        </p:spPr>
      </p:sp>
      <p:sp>
        <p:nvSpPr>
          <p:cNvPr id="4" name="Slide Number Placeholder 3"/>
          <p:cNvSpPr>
            <a:spLocks noGrp="1"/>
          </p:cNvSpPr>
          <p:nvPr>
            <p:ph type="sldNum" sz="quarter" idx="10"/>
          </p:nvPr>
        </p:nvSpPr>
        <p:spPr/>
        <p:txBody>
          <a:bodyPr/>
          <a:lstStyle/>
          <a:p>
            <a:fld id="{50487F27-F4AC-478C-A07B-A71CA0B86259}" type="slidenum">
              <a:rPr lang="en-US" smtClean="0"/>
              <a:pPr/>
              <a:t>5</a:t>
            </a:fld>
            <a:endParaRPr lang="en-US"/>
          </a:p>
        </p:txBody>
      </p:sp>
      <p:sp>
        <p:nvSpPr>
          <p:cNvPr id="9" name="Notes Placeholder 8">
            <a:extLst>
              <a:ext uri="{FF2B5EF4-FFF2-40B4-BE49-F238E27FC236}">
                <a16:creationId xmlns:a16="http://schemas.microsoft.com/office/drawing/2014/main" id="{E9A098CA-CCBF-4461-961B-8B1E718CA538}"/>
              </a:ext>
            </a:extLst>
          </p:cNvPr>
          <p:cNvSpPr>
            <a:spLocks noGrp="1"/>
          </p:cNvSpPr>
          <p:nvPr>
            <p:ph type="body" sz="quarter" idx="3"/>
          </p:nvPr>
        </p:nvSpPr>
        <p:spPr>
          <a:xfrm>
            <a:off x="225551" y="3805522"/>
            <a:ext cx="6406897" cy="3241675"/>
          </a:xfrm>
        </p:spPr>
        <p:txBody>
          <a:bodyPr/>
          <a:lstStyle/>
          <a:p>
            <a:pPr marL="0" indent="0" eaLnBrk="0" fontAlgn="base" hangingPunct="0">
              <a:lnSpc>
                <a:spcPct val="90000"/>
              </a:lnSpc>
              <a:spcBef>
                <a:spcPts val="381"/>
              </a:spcBef>
              <a:spcAft>
                <a:spcPct val="0"/>
              </a:spcAft>
              <a:buClrTx/>
              <a:buSzTx/>
              <a:buNone/>
            </a:pPr>
            <a:r>
              <a:rPr lang="en-US" b="1" dirty="0">
                <a:solidFill>
                  <a:srgbClr val="000000"/>
                </a:solidFill>
                <a:latin typeface="+mj-lt"/>
                <a:ea typeface="ＭＳ Ｐゴシック"/>
                <a:cs typeface="Arial" panose="020B0604020202020204" pitchFamily="34" charset="0"/>
              </a:rPr>
              <a:t>Key points:</a:t>
            </a:r>
          </a:p>
          <a:p>
            <a:pPr marL="176652" indent="-176652" eaLnBrk="0" fontAlgn="base" hangingPunct="0">
              <a:lnSpc>
                <a:spcPct val="90000"/>
              </a:lnSpc>
              <a:spcBef>
                <a:spcPts val="381"/>
              </a:spcBef>
              <a:spcAft>
                <a:spcPct val="0"/>
              </a:spcAft>
              <a:buClrTx/>
              <a:buSzTx/>
            </a:pPr>
            <a:r>
              <a:rPr lang="en-US" dirty="0">
                <a:solidFill>
                  <a:srgbClr val="000000"/>
                </a:solidFill>
                <a:latin typeface="+mj-lt"/>
                <a:ea typeface="ＭＳ Ｐゴシック"/>
                <a:cs typeface="Arial" panose="020B0604020202020204" pitchFamily="34" charset="0"/>
              </a:rPr>
              <a:t>Differences exist between human and mouse eosinophils including genetic, biochemical, molecular, and morphological</a:t>
            </a:r>
            <a:r>
              <a:rPr lang="en-US" baseline="30000" dirty="0">
                <a:solidFill>
                  <a:srgbClr val="000000"/>
                </a:solidFill>
                <a:latin typeface="+mj-lt"/>
                <a:ea typeface="ＭＳ Ｐゴシック"/>
                <a:cs typeface="Arial" panose="020B0604020202020204" pitchFamily="34" charset="0"/>
              </a:rPr>
              <a:t>1</a:t>
            </a:r>
          </a:p>
          <a:p>
            <a:pPr marL="176652" indent="-176652" eaLnBrk="0" fontAlgn="base" hangingPunct="0">
              <a:lnSpc>
                <a:spcPct val="90000"/>
              </a:lnSpc>
              <a:spcBef>
                <a:spcPts val="381"/>
              </a:spcBef>
              <a:spcAft>
                <a:spcPct val="0"/>
              </a:spcAft>
              <a:buClrTx/>
              <a:buSzTx/>
            </a:pPr>
            <a:r>
              <a:rPr lang="en-US" dirty="0">
                <a:solidFill>
                  <a:srgbClr val="000000"/>
                </a:solidFill>
                <a:latin typeface="+mj-lt"/>
                <a:ea typeface="ＭＳ Ｐゴシック"/>
                <a:cs typeface="Arial" panose="020B0604020202020204" pitchFamily="34" charset="0"/>
              </a:rPr>
              <a:t>The consequences of these differences are unknown</a:t>
            </a:r>
            <a:r>
              <a:rPr lang="en-US" baseline="30000" dirty="0">
                <a:solidFill>
                  <a:srgbClr val="000000"/>
                </a:solidFill>
                <a:latin typeface="+mj-lt"/>
                <a:ea typeface="ＭＳ Ｐゴシック"/>
                <a:cs typeface="Arial" panose="020B0604020202020204" pitchFamily="34" charset="0"/>
              </a:rPr>
              <a:t>1</a:t>
            </a:r>
          </a:p>
          <a:p>
            <a:pPr marL="176652" indent="-176652" eaLnBrk="0" fontAlgn="base" hangingPunct="0">
              <a:lnSpc>
                <a:spcPct val="90000"/>
              </a:lnSpc>
              <a:spcBef>
                <a:spcPts val="381"/>
              </a:spcBef>
              <a:spcAft>
                <a:spcPct val="0"/>
              </a:spcAft>
              <a:buClrTx/>
              <a:buSzTx/>
            </a:pPr>
            <a:r>
              <a:rPr lang="en-US" dirty="0">
                <a:solidFill>
                  <a:srgbClr val="000000"/>
                </a:solidFill>
                <a:latin typeface="+mj-lt"/>
                <a:ea typeface="ＭＳ Ｐゴシック"/>
                <a:cs typeface="Arial" panose="020B0604020202020204" pitchFamily="34" charset="0"/>
              </a:rPr>
              <a:t>In the mouse, differences (including genetic, biochemical, molecular, and morphological) have been observed between inflammatory vs resident lung eosinophils, making an argument that they are distinct subsets</a:t>
            </a:r>
          </a:p>
          <a:p>
            <a:pPr marL="176652" indent="-176652" eaLnBrk="0" fontAlgn="base" hangingPunct="0">
              <a:lnSpc>
                <a:spcPct val="90000"/>
              </a:lnSpc>
              <a:spcBef>
                <a:spcPts val="381"/>
              </a:spcBef>
              <a:spcAft>
                <a:spcPct val="0"/>
              </a:spcAft>
              <a:buClrTx/>
              <a:buSzTx/>
            </a:pPr>
            <a:r>
              <a:rPr lang="en-US" dirty="0">
                <a:solidFill>
                  <a:srgbClr val="000000"/>
                </a:solidFill>
                <a:latin typeface="+mj-lt"/>
                <a:ea typeface="ＭＳ Ｐゴシック"/>
                <a:cs typeface="Arial" panose="020B0604020202020204" pitchFamily="34" charset="0"/>
              </a:rPr>
              <a:t>In humans, parenchymal eosinophils have similar morphology to </a:t>
            </a:r>
            <a:r>
              <a:rPr lang="en-US" dirty="0" err="1">
                <a:solidFill>
                  <a:srgbClr val="000000"/>
                </a:solidFill>
                <a:latin typeface="+mj-lt"/>
                <a:ea typeface="ＭＳ Ｐゴシック"/>
                <a:cs typeface="Arial" panose="020B0604020202020204" pitchFamily="34" charset="0"/>
              </a:rPr>
              <a:t>peribronchial</a:t>
            </a:r>
            <a:r>
              <a:rPr lang="en-US" dirty="0">
                <a:solidFill>
                  <a:srgbClr val="000000"/>
                </a:solidFill>
                <a:latin typeface="+mj-lt"/>
                <a:ea typeface="ＭＳ Ｐゴシック"/>
                <a:cs typeface="Arial" panose="020B0604020202020204" pitchFamily="34" charset="0"/>
              </a:rPr>
              <a:t> eosinophils and while some molecular differences exist, these differences were not consistent with what was observed in mice</a:t>
            </a:r>
          </a:p>
          <a:p>
            <a:pPr marL="176652" indent="-176652" eaLnBrk="0" fontAlgn="base" hangingPunct="0">
              <a:lnSpc>
                <a:spcPct val="90000"/>
              </a:lnSpc>
              <a:spcBef>
                <a:spcPts val="381"/>
              </a:spcBef>
              <a:spcAft>
                <a:spcPct val="0"/>
              </a:spcAft>
              <a:buClrTx/>
              <a:buSzTx/>
            </a:pPr>
            <a:r>
              <a:rPr lang="en-US" dirty="0">
                <a:solidFill>
                  <a:srgbClr val="000000"/>
                </a:solidFill>
                <a:latin typeface="+mj-lt"/>
                <a:ea typeface="ＭＳ Ｐゴシック"/>
                <a:cs typeface="Arial" panose="020B0604020202020204" pitchFamily="34" charset="0"/>
              </a:rPr>
              <a:t>To date, it is unclear if resident lung eosinophils exist in humans</a:t>
            </a:r>
          </a:p>
          <a:p>
            <a:pPr marL="0" indent="0" eaLnBrk="0" fontAlgn="base" hangingPunct="0">
              <a:lnSpc>
                <a:spcPct val="90000"/>
              </a:lnSpc>
              <a:spcBef>
                <a:spcPts val="381"/>
              </a:spcBef>
              <a:spcAft>
                <a:spcPct val="0"/>
              </a:spcAft>
              <a:buClrTx/>
              <a:buSzTx/>
              <a:buNone/>
            </a:pPr>
            <a:endParaRPr lang="en-US" baseline="0" dirty="0">
              <a:solidFill>
                <a:srgbClr val="000000"/>
              </a:solidFill>
              <a:latin typeface="+mj-lt"/>
              <a:ea typeface="ＭＳ Ｐゴシック"/>
              <a:cs typeface="Arial" panose="020B0604020202020204" pitchFamily="34" charset="0"/>
            </a:endParaRPr>
          </a:p>
          <a:p>
            <a:pPr marL="0" indent="0" eaLnBrk="0" fontAlgn="base" hangingPunct="0">
              <a:lnSpc>
                <a:spcPct val="90000"/>
              </a:lnSpc>
              <a:spcBef>
                <a:spcPts val="381"/>
              </a:spcBef>
              <a:spcAft>
                <a:spcPct val="0"/>
              </a:spcAft>
              <a:buClrTx/>
              <a:buSzTx/>
              <a:buNone/>
            </a:pPr>
            <a:r>
              <a:rPr lang="en-US" b="1" dirty="0">
                <a:solidFill>
                  <a:srgbClr val="000000"/>
                </a:solidFill>
                <a:ea typeface="ＭＳ Ｐゴシック"/>
                <a:cs typeface="Arial" panose="020B0604020202020204" pitchFamily="34" charset="0"/>
              </a:rPr>
              <a:t>Note to Presenter: Click on oval text boxes to navigate to hyperlinked slide. </a:t>
            </a:r>
            <a:endParaRPr lang="en-US" baseline="0" dirty="0">
              <a:solidFill>
                <a:srgbClr val="000000"/>
              </a:solidFill>
              <a:latin typeface="+mj-lt"/>
              <a:ea typeface="ＭＳ Ｐゴシック"/>
              <a:cs typeface="Arial" panose="020B0604020202020204" pitchFamily="34" charset="0"/>
            </a:endParaRPr>
          </a:p>
          <a:p>
            <a:pPr marL="0" indent="0" eaLnBrk="0" fontAlgn="base" hangingPunct="0">
              <a:lnSpc>
                <a:spcPct val="90000"/>
              </a:lnSpc>
              <a:spcBef>
                <a:spcPts val="381"/>
              </a:spcBef>
              <a:spcAft>
                <a:spcPct val="0"/>
              </a:spcAft>
              <a:buClrTx/>
              <a:buSzTx/>
              <a:buNone/>
            </a:pPr>
            <a:endParaRPr lang="en-US" baseline="0" dirty="0">
              <a:solidFill>
                <a:srgbClr val="000000"/>
              </a:solidFill>
              <a:latin typeface="+mj-lt"/>
              <a:ea typeface="ＭＳ Ｐゴシック"/>
              <a:cs typeface="Arial" panose="020B0604020202020204" pitchFamily="34" charset="0"/>
            </a:endParaRPr>
          </a:p>
          <a:p>
            <a:pPr marL="0" lvl="1" indent="0" eaLnBrk="0" fontAlgn="base" hangingPunct="0">
              <a:lnSpc>
                <a:spcPct val="100000"/>
              </a:lnSpc>
              <a:spcBef>
                <a:spcPts val="308"/>
              </a:spcBef>
              <a:buClrTx/>
              <a:buNone/>
            </a:pPr>
            <a:r>
              <a:rPr lang="en-US" b="1" dirty="0">
                <a:solidFill>
                  <a:srgbClr val="000000"/>
                </a:solidFill>
                <a:ea typeface="ＭＳ Ｐゴシック"/>
                <a:cs typeface="Arial" panose="020B0604020202020204" pitchFamily="34" charset="0"/>
              </a:rPr>
              <a:t>References:</a:t>
            </a:r>
          </a:p>
          <a:p>
            <a:pPr marL="234475" indent="-234475">
              <a:spcBef>
                <a:spcPts val="308"/>
              </a:spcBef>
              <a:buClr>
                <a:schemeClr val="tx1"/>
              </a:buClr>
              <a:buFont typeface="+mj-lt"/>
              <a:buAutoNum type="arabicPeriod"/>
            </a:pPr>
            <a:r>
              <a:rPr lang="en-US" dirty="0"/>
              <a:t>Lee JJ, Jacobsen EA, </a:t>
            </a:r>
            <a:r>
              <a:rPr lang="en-US" dirty="0" err="1"/>
              <a:t>Ochkur</a:t>
            </a:r>
            <a:r>
              <a:rPr lang="en-US" dirty="0"/>
              <a:t> SI, et al. Human vs. mouse eosinophils: “That which we call an eosinophil, by any other name would stain as red”. </a:t>
            </a:r>
            <a:r>
              <a:rPr lang="en-US" i="1" dirty="0"/>
              <a:t>J Allergy Clin Immunol</a:t>
            </a:r>
            <a:r>
              <a:rPr lang="en-US" dirty="0"/>
              <a:t>. 2012;130(2):572-584.</a:t>
            </a:r>
          </a:p>
          <a:p>
            <a:pPr marL="234475" indent="-234475">
              <a:spcBef>
                <a:spcPts val="308"/>
              </a:spcBef>
              <a:buClr>
                <a:schemeClr val="tx1"/>
              </a:buClr>
              <a:buFont typeface="+mj-lt"/>
              <a:buAutoNum type="arabicPeriod"/>
            </a:pPr>
            <a:r>
              <a:rPr lang="en-US" dirty="0" err="1"/>
              <a:t>Mesnil</a:t>
            </a:r>
            <a:r>
              <a:rPr lang="en-US" dirty="0"/>
              <a:t> C, </a:t>
            </a:r>
            <a:r>
              <a:rPr lang="en-US" dirty="0" err="1"/>
              <a:t>Raulier</a:t>
            </a:r>
            <a:r>
              <a:rPr lang="en-US" dirty="0"/>
              <a:t> S, Paulissen G, et al. Lung-resident eosinophils represent a distinct regulatory eosinophil subset. </a:t>
            </a:r>
            <a:r>
              <a:rPr lang="en-US" i="1" dirty="0"/>
              <a:t>J Clin Invest</a:t>
            </a:r>
            <a:r>
              <a:rPr lang="en-US" dirty="0"/>
              <a:t>. 2016;126(9):3279-3295.   </a:t>
            </a:r>
          </a:p>
        </p:txBody>
      </p:sp>
    </p:spTree>
    <p:extLst>
      <p:ext uri="{BB962C8B-B14F-4D97-AF65-F5344CB8AC3E}">
        <p14:creationId xmlns:p14="http://schemas.microsoft.com/office/powerpoint/2010/main" val="1506118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0" fontAlgn="base" hangingPunct="0">
              <a:lnSpc>
                <a:spcPct val="90000"/>
              </a:lnSpc>
              <a:spcBef>
                <a:spcPts val="381"/>
              </a:spcBef>
              <a:spcAft>
                <a:spcPct val="0"/>
              </a:spcAft>
              <a:buClrTx/>
              <a:buSzTx/>
              <a:buNone/>
            </a:pPr>
            <a:endParaRPr lang="en-US"/>
          </a:p>
        </p:txBody>
      </p:sp>
      <p:sp>
        <p:nvSpPr>
          <p:cNvPr id="4" name="Slide Number Placeholder 3"/>
          <p:cNvSpPr>
            <a:spLocks noGrp="1"/>
          </p:cNvSpPr>
          <p:nvPr>
            <p:ph type="sldNum" sz="quarter" idx="5"/>
          </p:nvPr>
        </p:nvSpPr>
        <p:spPr/>
        <p:txBody>
          <a:bodyPr/>
          <a:lstStyle/>
          <a:p>
            <a:fld id="{50487F27-F4AC-478C-A07B-A71CA0B86259}" type="slidenum">
              <a:rPr lang="en-US" smtClean="0"/>
              <a:pPr/>
              <a:t>6</a:t>
            </a:fld>
            <a:endParaRPr lang="en-US"/>
          </a:p>
        </p:txBody>
      </p:sp>
    </p:spTree>
    <p:extLst>
      <p:ext uri="{BB962C8B-B14F-4D97-AF65-F5344CB8AC3E}">
        <p14:creationId xmlns:p14="http://schemas.microsoft.com/office/powerpoint/2010/main" val="2630719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504DEC5F-8AF1-49D4-8896-1D69CDC2BBA1}"/>
              </a:ext>
            </a:extLst>
          </p:cNvPr>
          <p:cNvSpPr>
            <a:spLocks noGrp="1" noRot="1" noChangeAspect="1"/>
          </p:cNvSpPr>
          <p:nvPr>
            <p:ph type="sldImg"/>
          </p:nvPr>
        </p:nvSpPr>
        <p:spPr>
          <a:xfrm>
            <a:off x="549275" y="341313"/>
            <a:ext cx="5759450" cy="3240087"/>
          </a:xfrm>
        </p:spPr>
      </p:sp>
      <p:sp>
        <p:nvSpPr>
          <p:cNvPr id="6" name="Notes Placeholder 5">
            <a:extLst>
              <a:ext uri="{FF2B5EF4-FFF2-40B4-BE49-F238E27FC236}">
                <a16:creationId xmlns:a16="http://schemas.microsoft.com/office/drawing/2014/main" id="{DDAB66DE-1C4B-4F65-BCCF-72247BAFE95A}"/>
              </a:ext>
            </a:extLst>
          </p:cNvPr>
          <p:cNvSpPr>
            <a:spLocks noGrp="1"/>
          </p:cNvSpPr>
          <p:nvPr>
            <p:ph type="body" sz="quarter" idx="3"/>
          </p:nvPr>
        </p:nvSpPr>
        <p:spPr>
          <a:xfrm>
            <a:off x="329231" y="3940385"/>
            <a:ext cx="6199537" cy="4104907"/>
          </a:xfrm>
        </p:spPr>
        <p:txBody>
          <a:bodyPr/>
          <a:lstStyle/>
          <a:p>
            <a:pPr marL="0" indent="0" eaLnBrk="0" fontAlgn="base" hangingPunct="0">
              <a:lnSpc>
                <a:spcPct val="90000"/>
              </a:lnSpc>
              <a:spcBef>
                <a:spcPts val="381"/>
              </a:spcBef>
              <a:spcAft>
                <a:spcPct val="0"/>
              </a:spcAft>
              <a:buClrTx/>
              <a:buSzTx/>
              <a:buNone/>
            </a:pPr>
            <a:r>
              <a:rPr lang="en-US" b="1" dirty="0">
                <a:solidFill>
                  <a:srgbClr val="000000"/>
                </a:solidFill>
                <a:latin typeface="+mj-lt"/>
                <a:ea typeface="ＭＳ Ｐゴシック"/>
                <a:cs typeface="Arial" panose="020B0604020202020204" pitchFamily="34" charset="0"/>
              </a:rPr>
              <a:t>Key points:</a:t>
            </a:r>
          </a:p>
          <a:p>
            <a:pPr marL="176652" indent="-176652" eaLnBrk="0" fontAlgn="base" hangingPunct="0">
              <a:lnSpc>
                <a:spcPct val="90000"/>
              </a:lnSpc>
              <a:spcBef>
                <a:spcPts val="381"/>
              </a:spcBef>
              <a:spcAft>
                <a:spcPct val="0"/>
              </a:spcAft>
              <a:buClrTx/>
              <a:buSzTx/>
            </a:pPr>
            <a:r>
              <a:rPr lang="en-US" dirty="0">
                <a:solidFill>
                  <a:srgbClr val="000000"/>
                </a:solidFill>
                <a:latin typeface="+mj-lt"/>
                <a:ea typeface="ＭＳ Ｐゴシック"/>
                <a:cs typeface="Arial" panose="020B0604020202020204" pitchFamily="34" charset="0"/>
              </a:rPr>
              <a:t>Eosinophil-deficient mice (e.g., </a:t>
            </a:r>
            <a:r>
              <a:rPr lang="en-US" dirty="0" err="1">
                <a:solidFill>
                  <a:srgbClr val="000000"/>
                </a:solidFill>
                <a:latin typeface="+mj-lt"/>
                <a:ea typeface="ＭＳ Ｐゴシック"/>
                <a:cs typeface="Arial" panose="020B0604020202020204" pitchFamily="34" charset="0"/>
              </a:rPr>
              <a:t>DdblGATA</a:t>
            </a:r>
            <a:r>
              <a:rPr lang="en-US" dirty="0">
                <a:solidFill>
                  <a:srgbClr val="000000"/>
                </a:solidFill>
                <a:latin typeface="+mj-lt"/>
                <a:ea typeface="ＭＳ Ｐゴシック"/>
                <a:cs typeface="Arial" panose="020B0604020202020204" pitchFamily="34" charset="0"/>
              </a:rPr>
              <a:t> and PHIL) have profound and lifelong eosinophil deficiency with no obvious aberrant phenotype</a:t>
            </a:r>
            <a:r>
              <a:rPr lang="en-US" baseline="30000" dirty="0">
                <a:solidFill>
                  <a:srgbClr val="000000"/>
                </a:solidFill>
                <a:latin typeface="+mj-lt"/>
                <a:ea typeface="ＭＳ Ｐゴシック"/>
                <a:cs typeface="Arial" panose="020B0604020202020204" pitchFamily="34" charset="0"/>
              </a:rPr>
              <a:t>1-3</a:t>
            </a:r>
          </a:p>
          <a:p>
            <a:pPr marL="353306" lvl="1" eaLnBrk="0" fontAlgn="base" hangingPunct="0">
              <a:spcBef>
                <a:spcPts val="381"/>
              </a:spcBef>
              <a:spcAft>
                <a:spcPct val="0"/>
              </a:spcAft>
              <a:buClrTx/>
            </a:pPr>
            <a:r>
              <a:rPr lang="en-US" dirty="0">
                <a:solidFill>
                  <a:srgbClr val="000000"/>
                </a:solidFill>
                <a:latin typeface="+mj-lt"/>
                <a:ea typeface="ＭＳ Ｐゴシック"/>
                <a:cs typeface="Arial" panose="020B0604020202020204" pitchFamily="34" charset="0"/>
              </a:rPr>
              <a:t>No display of significant differences in pathogen-mediated responses vs wild-type mice, despite being exposed to varying degrees of cleanliness</a:t>
            </a:r>
            <a:r>
              <a:rPr lang="en-US" baseline="30000" dirty="0">
                <a:solidFill>
                  <a:srgbClr val="000000"/>
                </a:solidFill>
                <a:latin typeface="+mj-lt"/>
                <a:ea typeface="ＭＳ Ｐゴシック"/>
                <a:cs typeface="Arial" panose="020B0604020202020204" pitchFamily="34" charset="0"/>
              </a:rPr>
              <a:t>4</a:t>
            </a:r>
          </a:p>
          <a:p>
            <a:pPr marL="353306" lvl="1" eaLnBrk="0" fontAlgn="base" hangingPunct="0">
              <a:spcBef>
                <a:spcPts val="381"/>
              </a:spcBef>
              <a:spcAft>
                <a:spcPct val="0"/>
              </a:spcAft>
              <a:buClrTx/>
            </a:pPr>
            <a:r>
              <a:rPr lang="en-US" dirty="0">
                <a:solidFill>
                  <a:srgbClr val="000000"/>
                </a:solidFill>
                <a:latin typeface="+mj-lt"/>
                <a:ea typeface="ＭＳ Ｐゴシック"/>
                <a:cs typeface="Arial" panose="020B0604020202020204" pitchFamily="34" charset="0"/>
              </a:rPr>
              <a:t>They have not spontaneously developed carcinomas or other malignant tumors</a:t>
            </a:r>
            <a:r>
              <a:rPr lang="en-US" baseline="30000" dirty="0">
                <a:solidFill>
                  <a:srgbClr val="000000"/>
                </a:solidFill>
                <a:latin typeface="+mj-lt"/>
                <a:ea typeface="ＭＳ Ｐゴシック"/>
                <a:cs typeface="Arial" panose="020B0604020202020204" pitchFamily="34" charset="0"/>
              </a:rPr>
              <a:t>4</a:t>
            </a:r>
          </a:p>
          <a:p>
            <a:pPr marL="353306" lvl="1" eaLnBrk="0" fontAlgn="base" hangingPunct="0">
              <a:spcBef>
                <a:spcPts val="381"/>
              </a:spcBef>
              <a:spcAft>
                <a:spcPct val="0"/>
              </a:spcAft>
              <a:buClrTx/>
            </a:pPr>
            <a:r>
              <a:rPr lang="en-US" dirty="0">
                <a:solidFill>
                  <a:srgbClr val="000000"/>
                </a:solidFill>
                <a:latin typeface="+mj-lt"/>
                <a:ea typeface="ＭＳ Ｐゴシック"/>
                <a:cs typeface="Arial" panose="020B0604020202020204" pitchFamily="34" charset="0"/>
              </a:rPr>
              <a:t>No apparent display of overt changes in health, fertility, ability to nurse, and vitality relative to eosinophil-sufficient wild-type animals with the exception of not having this lineage as a product of the bone marrow</a:t>
            </a:r>
            <a:r>
              <a:rPr lang="en-US" baseline="30000" dirty="0">
                <a:solidFill>
                  <a:srgbClr val="000000"/>
                </a:solidFill>
                <a:latin typeface="+mj-lt"/>
                <a:ea typeface="ＭＳ Ｐゴシック"/>
                <a:cs typeface="Arial" panose="020B0604020202020204" pitchFamily="34" charset="0"/>
              </a:rPr>
              <a:t>4</a:t>
            </a:r>
          </a:p>
          <a:p>
            <a:pPr marL="353306" lvl="1" eaLnBrk="0" fontAlgn="base" hangingPunct="0">
              <a:spcBef>
                <a:spcPts val="381"/>
              </a:spcBef>
              <a:spcAft>
                <a:spcPct val="0"/>
              </a:spcAft>
              <a:buClrTx/>
            </a:pPr>
            <a:r>
              <a:rPr lang="en-US" dirty="0">
                <a:solidFill>
                  <a:srgbClr val="000000"/>
                </a:solidFill>
                <a:latin typeface="+mj-lt"/>
                <a:ea typeface="ＭＳ Ｐゴシック"/>
                <a:cs typeface="Arial" panose="020B0604020202020204" pitchFamily="34" charset="0"/>
              </a:rPr>
              <a:t>Suggests overlapping and redundant eosinophil-independent pathways</a:t>
            </a:r>
            <a:r>
              <a:rPr lang="en-US" baseline="30000" dirty="0">
                <a:solidFill>
                  <a:srgbClr val="000000"/>
                </a:solidFill>
                <a:latin typeface="+mj-lt"/>
                <a:ea typeface="ＭＳ Ｐゴシック"/>
                <a:cs typeface="Arial" panose="020B0604020202020204" pitchFamily="34" charset="0"/>
              </a:rPr>
              <a:t>4</a:t>
            </a:r>
          </a:p>
          <a:p>
            <a:pPr marL="181220" indent="-181220" defTabSz="966506" eaLnBrk="0" fontAlgn="base" hangingPunct="0">
              <a:spcBef>
                <a:spcPts val="381"/>
              </a:spcBef>
              <a:spcAft>
                <a:spcPct val="0"/>
              </a:spcAft>
              <a:buClrTx/>
              <a:defRPr/>
            </a:pPr>
            <a:r>
              <a:rPr lang="en-US" dirty="0">
                <a:latin typeface="+mj-lt"/>
              </a:rPr>
              <a:t>The observation that eosinophil-deficient mice do not display any characteristic syndrome or failure of their health is strong evidence that under usual laboratory conditions the eosinophil does not play a critical role in maintenance of well-being of mammals</a:t>
            </a:r>
            <a:r>
              <a:rPr lang="en-US" baseline="30000" dirty="0">
                <a:latin typeface="+mj-lt"/>
              </a:rPr>
              <a:t>4</a:t>
            </a:r>
            <a:endParaRPr lang="en-US" dirty="0">
              <a:latin typeface="+mj-lt"/>
            </a:endParaRPr>
          </a:p>
          <a:p>
            <a:pPr eaLnBrk="0" fontAlgn="base" hangingPunct="0">
              <a:spcBef>
                <a:spcPts val="381"/>
              </a:spcBef>
              <a:spcAft>
                <a:spcPct val="0"/>
              </a:spcAft>
              <a:buClrTx/>
            </a:pPr>
            <a:endParaRPr lang="en-US" dirty="0">
              <a:solidFill>
                <a:srgbClr val="000000"/>
              </a:solidFill>
              <a:latin typeface="+mj-lt"/>
              <a:ea typeface="ＭＳ Ｐゴシック"/>
              <a:cs typeface="Arial" panose="020B0604020202020204" pitchFamily="34" charset="0"/>
            </a:endParaRPr>
          </a:p>
          <a:p>
            <a:pPr marL="353306" lvl="1" eaLnBrk="0" fontAlgn="base" hangingPunct="0">
              <a:spcBef>
                <a:spcPts val="381"/>
              </a:spcBef>
              <a:spcAft>
                <a:spcPct val="0"/>
              </a:spcAft>
              <a:buClrTx/>
            </a:pPr>
            <a:endParaRPr lang="en-US" dirty="0">
              <a:solidFill>
                <a:srgbClr val="000000"/>
              </a:solidFill>
              <a:latin typeface="+mj-lt"/>
              <a:ea typeface="ＭＳ Ｐゴシック"/>
              <a:cs typeface="Arial" panose="020B0604020202020204" pitchFamily="34" charset="0"/>
            </a:endParaRPr>
          </a:p>
          <a:p>
            <a:pPr marL="0" lvl="1" indent="0" eaLnBrk="0" fontAlgn="base" hangingPunct="0">
              <a:lnSpc>
                <a:spcPct val="100000"/>
              </a:lnSpc>
              <a:spcBef>
                <a:spcPts val="0"/>
              </a:spcBef>
              <a:spcAft>
                <a:spcPct val="0"/>
              </a:spcAft>
              <a:buClrTx/>
              <a:buNone/>
            </a:pPr>
            <a:r>
              <a:rPr lang="en-US" b="1" dirty="0">
                <a:solidFill>
                  <a:srgbClr val="000000"/>
                </a:solidFill>
                <a:latin typeface="+mj-lt"/>
                <a:ea typeface="ＭＳ Ｐゴシック"/>
                <a:cs typeface="Arial" panose="020B0604020202020204" pitchFamily="34" charset="0"/>
              </a:rPr>
              <a:t>References:</a:t>
            </a:r>
          </a:p>
          <a:p>
            <a:pPr marL="241626" indent="-241626" eaLnBrk="0" fontAlgn="base" hangingPunct="0">
              <a:spcBef>
                <a:spcPts val="0"/>
              </a:spcBef>
              <a:spcAft>
                <a:spcPct val="0"/>
              </a:spcAft>
              <a:buClrTx/>
              <a:buSzTx/>
              <a:buFont typeface="Arial" panose="020B0604020202020204" pitchFamily="34" charset="0"/>
              <a:buAutoNum type="arabicPeriod"/>
              <a:defRPr/>
            </a:pPr>
            <a:r>
              <a:rPr lang="en-US" dirty="0" err="1">
                <a:latin typeface="+mj-lt"/>
              </a:rPr>
              <a:t>Bochner</a:t>
            </a:r>
            <a:r>
              <a:rPr lang="en-US" dirty="0">
                <a:latin typeface="+mj-lt"/>
              </a:rPr>
              <a:t> BS. The eosinophil. For better or worse, in sickness and in health. </a:t>
            </a:r>
            <a:r>
              <a:rPr lang="en-US" i="1" dirty="0">
                <a:latin typeface="+mj-lt"/>
              </a:rPr>
              <a:t>Ann Allergy Asthma Immunol</a:t>
            </a:r>
            <a:r>
              <a:rPr lang="en-US" dirty="0">
                <a:latin typeface="+mj-lt"/>
              </a:rPr>
              <a:t>. 2018;121(2):150-155. </a:t>
            </a:r>
          </a:p>
          <a:p>
            <a:pPr marL="241626" indent="-241626" eaLnBrk="0" fontAlgn="base" hangingPunct="0">
              <a:spcBef>
                <a:spcPts val="0"/>
              </a:spcBef>
              <a:spcAft>
                <a:spcPct val="0"/>
              </a:spcAft>
              <a:buClrTx/>
              <a:buSzTx/>
              <a:buFont typeface="Arial" panose="020B0604020202020204" pitchFamily="34" charset="0"/>
              <a:buAutoNum type="arabicPeriod"/>
              <a:defRPr/>
            </a:pPr>
            <a:r>
              <a:rPr lang="en-US" dirty="0">
                <a:latin typeface="+mj-lt"/>
              </a:rPr>
              <a:t>Humbles AA, Lloyd CM, McMillan SJ, et al. A critical role for eosinophils in allergic airways remodeling. </a:t>
            </a:r>
            <a:r>
              <a:rPr lang="en-US" i="1" dirty="0">
                <a:latin typeface="+mj-lt"/>
              </a:rPr>
              <a:t>Science</a:t>
            </a:r>
            <a:r>
              <a:rPr lang="en-US" dirty="0">
                <a:latin typeface="+mj-lt"/>
              </a:rPr>
              <a:t>. 2004;305(5691):1776-1779.  </a:t>
            </a:r>
          </a:p>
          <a:p>
            <a:pPr marL="241626" indent="-241626" eaLnBrk="0" fontAlgn="base" hangingPunct="0">
              <a:spcBef>
                <a:spcPts val="0"/>
              </a:spcBef>
              <a:spcAft>
                <a:spcPct val="0"/>
              </a:spcAft>
              <a:buClrTx/>
              <a:buSzTx/>
              <a:buFont typeface="Arial" panose="020B0604020202020204" pitchFamily="34" charset="0"/>
              <a:buAutoNum type="arabicPeriod"/>
              <a:defRPr/>
            </a:pPr>
            <a:r>
              <a:rPr lang="en-US" dirty="0">
                <a:latin typeface="+mj-lt"/>
              </a:rPr>
              <a:t>Lee JJ, </a:t>
            </a:r>
            <a:r>
              <a:rPr lang="en-US" dirty="0" err="1">
                <a:latin typeface="+mj-lt"/>
              </a:rPr>
              <a:t>Dimina</a:t>
            </a:r>
            <a:r>
              <a:rPr lang="en-US" dirty="0">
                <a:latin typeface="+mj-lt"/>
              </a:rPr>
              <a:t> D, Macias MP, et al. Defining a link with asthma in mice congenitally deficient in eosinophils. </a:t>
            </a:r>
            <a:r>
              <a:rPr lang="en-US" i="1" dirty="0">
                <a:latin typeface="+mj-lt"/>
              </a:rPr>
              <a:t>Science</a:t>
            </a:r>
            <a:r>
              <a:rPr lang="en-US" dirty="0">
                <a:latin typeface="+mj-lt"/>
              </a:rPr>
              <a:t>. 2004;305(5691):1773-1776. </a:t>
            </a:r>
          </a:p>
          <a:p>
            <a:pPr marL="241626" indent="-241626" eaLnBrk="0" fontAlgn="base" hangingPunct="0">
              <a:spcBef>
                <a:spcPts val="0"/>
              </a:spcBef>
              <a:spcAft>
                <a:spcPct val="0"/>
              </a:spcAft>
              <a:buClrTx/>
              <a:buSzTx/>
              <a:buFont typeface="Arial" panose="020B0604020202020204" pitchFamily="34" charset="0"/>
              <a:buAutoNum type="arabicPeriod"/>
              <a:defRPr/>
            </a:pPr>
            <a:r>
              <a:rPr lang="en-US" dirty="0">
                <a:latin typeface="+mj-lt"/>
              </a:rPr>
              <a:t>Gleich GJ, </a:t>
            </a:r>
            <a:r>
              <a:rPr lang="en-US" dirty="0" err="1">
                <a:latin typeface="+mj-lt"/>
              </a:rPr>
              <a:t>Klion</a:t>
            </a:r>
            <a:r>
              <a:rPr lang="en-US" dirty="0">
                <a:latin typeface="+mj-lt"/>
              </a:rPr>
              <a:t> AD, Lee JJ, et al. The consequences of not having eosinophils. </a:t>
            </a:r>
            <a:r>
              <a:rPr lang="en-US" i="1" dirty="0">
                <a:latin typeface="+mj-lt"/>
              </a:rPr>
              <a:t>Allergy</a:t>
            </a:r>
            <a:r>
              <a:rPr lang="en-US" dirty="0">
                <a:latin typeface="+mj-lt"/>
              </a:rPr>
              <a:t>. 2013;68(7):829-835.</a:t>
            </a:r>
          </a:p>
        </p:txBody>
      </p:sp>
      <p:sp>
        <p:nvSpPr>
          <p:cNvPr id="27" name="Slide Number Placeholder 3">
            <a:extLst>
              <a:ext uri="{FF2B5EF4-FFF2-40B4-BE49-F238E27FC236}">
                <a16:creationId xmlns:a16="http://schemas.microsoft.com/office/drawing/2014/main" id="{24E92469-1AE0-40FB-95A9-9E50ECBDC92B}"/>
              </a:ext>
            </a:extLst>
          </p:cNvPr>
          <p:cNvSpPr txBox="1">
            <a:spLocks/>
          </p:cNvSpPr>
          <p:nvPr/>
        </p:nvSpPr>
        <p:spPr>
          <a:xfrm>
            <a:off x="6801853" y="9119474"/>
            <a:ext cx="511655" cy="481726"/>
          </a:xfrm>
          <a:prstGeom prst="rect">
            <a:avLst/>
          </a:prstGeom>
        </p:spPr>
        <p:txBody>
          <a:bodyPr vert="horz" lIns="96651" tIns="48325" rIns="96651" bIns="48325"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87F27-F4AC-478C-A07B-A71CA0B86259}" type="slidenum">
              <a:rPr lang="en-US" smtClean="0"/>
              <a:pPr/>
              <a:t>7</a:t>
            </a:fld>
            <a:endParaRPr lang="en-US"/>
          </a:p>
        </p:txBody>
      </p:sp>
    </p:spTree>
    <p:extLst>
      <p:ext uri="{BB962C8B-B14F-4D97-AF65-F5344CB8AC3E}">
        <p14:creationId xmlns:p14="http://schemas.microsoft.com/office/powerpoint/2010/main" val="3780033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330200"/>
            <a:ext cx="5759450" cy="3240088"/>
          </a:xfrm>
        </p:spPr>
      </p:sp>
      <p:sp>
        <p:nvSpPr>
          <p:cNvPr id="4" name="Slide Number Placeholder 3"/>
          <p:cNvSpPr>
            <a:spLocks noGrp="1"/>
          </p:cNvSpPr>
          <p:nvPr>
            <p:ph type="sldNum" sz="quarter" idx="10"/>
          </p:nvPr>
        </p:nvSpPr>
        <p:spPr/>
        <p:txBody>
          <a:bodyPr/>
          <a:lstStyle/>
          <a:p>
            <a:fld id="{50487F27-F4AC-478C-A07B-A71CA0B86259}" type="slidenum">
              <a:rPr lang="en-US" smtClean="0"/>
              <a:pPr/>
              <a:t>8</a:t>
            </a:fld>
            <a:endParaRPr lang="en-US"/>
          </a:p>
        </p:txBody>
      </p:sp>
      <p:sp>
        <p:nvSpPr>
          <p:cNvPr id="6" name="Notes Placeholder 5">
            <a:extLst>
              <a:ext uri="{FF2B5EF4-FFF2-40B4-BE49-F238E27FC236}">
                <a16:creationId xmlns:a16="http://schemas.microsoft.com/office/drawing/2014/main" id="{68579C14-CEB0-4884-8534-6A57878CB900}"/>
              </a:ext>
            </a:extLst>
          </p:cNvPr>
          <p:cNvSpPr>
            <a:spLocks noGrp="1"/>
          </p:cNvSpPr>
          <p:nvPr>
            <p:ph type="body" sz="quarter" idx="3"/>
          </p:nvPr>
        </p:nvSpPr>
        <p:spPr>
          <a:xfrm>
            <a:off x="365760" y="3720466"/>
            <a:ext cx="6171566" cy="2500348"/>
          </a:xfrm>
        </p:spPr>
        <p:txBody>
          <a:bodyPr/>
          <a:lstStyle/>
          <a:p>
            <a:pPr marL="0" indent="0" eaLnBrk="0" fontAlgn="base" hangingPunct="0">
              <a:lnSpc>
                <a:spcPct val="90000"/>
              </a:lnSpc>
              <a:spcBef>
                <a:spcPts val="381"/>
              </a:spcBef>
              <a:spcAft>
                <a:spcPct val="0"/>
              </a:spcAft>
              <a:buClrTx/>
              <a:buSzTx/>
              <a:buNone/>
            </a:pPr>
            <a:r>
              <a:rPr lang="en-US" b="1" dirty="0">
                <a:solidFill>
                  <a:srgbClr val="000000"/>
                </a:solidFill>
                <a:latin typeface="+mj-lt"/>
                <a:ea typeface="ＭＳ Ｐゴシック"/>
                <a:cs typeface="Arial" panose="020B0604020202020204" pitchFamily="34" charset="0"/>
              </a:rPr>
              <a:t>Key points:</a:t>
            </a:r>
          </a:p>
          <a:p>
            <a:pPr marL="176652" indent="-176652" eaLnBrk="0" fontAlgn="base" hangingPunct="0">
              <a:lnSpc>
                <a:spcPct val="90000"/>
              </a:lnSpc>
              <a:spcBef>
                <a:spcPts val="381"/>
              </a:spcBef>
              <a:spcAft>
                <a:spcPct val="0"/>
              </a:spcAft>
              <a:buClrTx/>
              <a:buSzTx/>
            </a:pPr>
            <a:r>
              <a:rPr lang="en-US" dirty="0">
                <a:solidFill>
                  <a:srgbClr val="000000"/>
                </a:solidFill>
                <a:latin typeface="+mj-lt"/>
                <a:ea typeface="ＭＳ Ｐゴシック"/>
                <a:cs typeface="Arial" panose="020B0604020202020204" pitchFamily="34" charset="0"/>
              </a:rPr>
              <a:t>No distinguishing abnormalities related to eosinophil reduction have been observed in patients with:</a:t>
            </a:r>
            <a:endParaRPr lang="en-US" baseline="30000" dirty="0">
              <a:solidFill>
                <a:srgbClr val="000000"/>
              </a:solidFill>
              <a:latin typeface="+mj-lt"/>
              <a:ea typeface="ＭＳ Ｐゴシック"/>
              <a:cs typeface="Arial" panose="020B0604020202020204" pitchFamily="34" charset="0"/>
            </a:endParaRPr>
          </a:p>
          <a:p>
            <a:pPr marL="418279" lvl="2" indent="-176652" eaLnBrk="0" fontAlgn="base" hangingPunct="0">
              <a:spcBef>
                <a:spcPts val="381"/>
              </a:spcBef>
              <a:spcAft>
                <a:spcPct val="0"/>
              </a:spcAft>
              <a:buClrTx/>
            </a:pPr>
            <a:r>
              <a:rPr lang="en-US" dirty="0">
                <a:solidFill>
                  <a:srgbClr val="000000"/>
                </a:solidFill>
                <a:latin typeface="+mj-lt"/>
                <a:ea typeface="ＭＳ Ｐゴシック"/>
                <a:cs typeface="Arial" panose="020B0604020202020204" pitchFamily="34" charset="0"/>
              </a:rPr>
              <a:t>Eosinophil deficiency due to immunodeficiency or IgG-mediated eosinophil precursor destruction</a:t>
            </a:r>
          </a:p>
          <a:p>
            <a:pPr marL="418279" lvl="2" indent="-176652" defTabSz="966506" eaLnBrk="0" fontAlgn="base" hangingPunct="0">
              <a:spcBef>
                <a:spcPts val="381"/>
              </a:spcBef>
              <a:spcAft>
                <a:spcPct val="0"/>
              </a:spcAft>
              <a:buClrTx/>
              <a:defRPr/>
            </a:pPr>
            <a:r>
              <a:rPr lang="en-US" dirty="0">
                <a:solidFill>
                  <a:schemeClr val="bg2">
                    <a:lumMod val="10000"/>
                  </a:schemeClr>
                </a:solidFill>
                <a:latin typeface="+mj-lt"/>
              </a:rPr>
              <a:t>Eosinophil deficiency in patients with comorbid allergic diseases </a:t>
            </a:r>
          </a:p>
          <a:p>
            <a:pPr marL="176652" lvl="1" indent="-176652" defTabSz="966506" eaLnBrk="0" fontAlgn="base" hangingPunct="0">
              <a:spcBef>
                <a:spcPts val="381"/>
              </a:spcBef>
              <a:spcAft>
                <a:spcPct val="0"/>
              </a:spcAft>
              <a:buClrTx/>
              <a:defRPr/>
            </a:pPr>
            <a:r>
              <a:rPr lang="en-US" dirty="0">
                <a:solidFill>
                  <a:srgbClr val="000000"/>
                </a:solidFill>
                <a:latin typeface="+mj-lt"/>
                <a:ea typeface="ＭＳ Ｐゴシック"/>
                <a:cs typeface="Arial" panose="020B0604020202020204" pitchFamily="34" charset="0"/>
              </a:rPr>
              <a:t>In clinical trials, drug-induced reduction/depletion of eosinophils (i.e., monoclonal antibodies to IL-5) </a:t>
            </a:r>
            <a:r>
              <a:rPr lang="en-US" dirty="0"/>
              <a:t>resulted in a spectrum of adverse events that did not differ appreciably from placebo </a:t>
            </a:r>
            <a:r>
              <a:rPr lang="en-US" dirty="0">
                <a:solidFill>
                  <a:srgbClr val="000000"/>
                </a:solidFill>
                <a:latin typeface="+mj-lt"/>
                <a:ea typeface="ＭＳ Ｐゴシック"/>
                <a:cs typeface="Arial" panose="020B0604020202020204" pitchFamily="34" charset="0"/>
              </a:rPr>
              <a:t>in humans</a:t>
            </a:r>
          </a:p>
          <a:p>
            <a:pPr marL="176652" lvl="1" indent="-176652" defTabSz="966506" eaLnBrk="0" fontAlgn="base" hangingPunct="0">
              <a:spcBef>
                <a:spcPts val="381"/>
              </a:spcBef>
              <a:spcAft>
                <a:spcPct val="0"/>
              </a:spcAft>
              <a:buClrTx/>
              <a:defRPr/>
            </a:pPr>
            <a:r>
              <a:rPr lang="en-US" dirty="0">
                <a:solidFill>
                  <a:srgbClr val="000000"/>
                </a:solidFill>
                <a:latin typeface="+mj-lt"/>
                <a:ea typeface="ＭＳ Ｐゴシック"/>
                <a:cs typeface="Arial" panose="020B0604020202020204" pitchFamily="34" charset="0"/>
              </a:rPr>
              <a:t>These findings suggest that: “Eosinophil deficiency itself is benign (aside from the associated immune deficiencies and allergic diseases) and that the absence of the eosinophil for long periods of time does not confer any clinically distinctive consequences.”</a:t>
            </a:r>
          </a:p>
          <a:p>
            <a:pPr marL="353306" lvl="1" eaLnBrk="0" fontAlgn="base" hangingPunct="0">
              <a:spcBef>
                <a:spcPts val="381"/>
              </a:spcBef>
              <a:spcAft>
                <a:spcPct val="0"/>
              </a:spcAft>
              <a:buClrTx/>
            </a:pPr>
            <a:endParaRPr lang="en-US" dirty="0">
              <a:solidFill>
                <a:srgbClr val="000000"/>
              </a:solidFill>
              <a:latin typeface="+mj-lt"/>
              <a:ea typeface="ＭＳ Ｐゴシック"/>
              <a:cs typeface="Arial" panose="020B0604020202020204" pitchFamily="34" charset="0"/>
            </a:endParaRPr>
          </a:p>
          <a:p>
            <a:pPr marL="353306" lvl="1" eaLnBrk="0" fontAlgn="base" hangingPunct="0">
              <a:spcBef>
                <a:spcPts val="381"/>
              </a:spcBef>
              <a:spcAft>
                <a:spcPct val="0"/>
              </a:spcAft>
              <a:buClrTx/>
            </a:pPr>
            <a:endParaRPr lang="en-US" dirty="0">
              <a:solidFill>
                <a:srgbClr val="000000"/>
              </a:solidFill>
              <a:latin typeface="+mj-lt"/>
              <a:ea typeface="ＭＳ Ｐゴシック"/>
              <a:cs typeface="Arial" panose="020B0604020202020204" pitchFamily="34" charset="0"/>
            </a:endParaRPr>
          </a:p>
          <a:p>
            <a:pPr marL="0" lvl="1" indent="0" eaLnBrk="0" fontAlgn="base" hangingPunct="0">
              <a:lnSpc>
                <a:spcPct val="100000"/>
              </a:lnSpc>
              <a:spcBef>
                <a:spcPts val="0"/>
              </a:spcBef>
              <a:spcAft>
                <a:spcPct val="0"/>
              </a:spcAft>
              <a:buClrTx/>
              <a:buNone/>
            </a:pPr>
            <a:r>
              <a:rPr lang="en-US" b="1" dirty="0">
                <a:solidFill>
                  <a:srgbClr val="000000"/>
                </a:solidFill>
                <a:latin typeface="+mj-lt"/>
                <a:ea typeface="ＭＳ Ｐゴシック"/>
                <a:cs typeface="Arial" panose="020B0604020202020204" pitchFamily="34" charset="0"/>
              </a:rPr>
              <a:t>Reference:</a:t>
            </a:r>
          </a:p>
          <a:p>
            <a:pPr marL="0" lvl="1" indent="0" eaLnBrk="0" fontAlgn="base" hangingPunct="0">
              <a:lnSpc>
                <a:spcPct val="100000"/>
              </a:lnSpc>
              <a:spcBef>
                <a:spcPts val="0"/>
              </a:spcBef>
              <a:spcAft>
                <a:spcPct val="0"/>
              </a:spcAft>
              <a:buClrTx/>
              <a:buNone/>
            </a:pPr>
            <a:r>
              <a:rPr lang="en-US" dirty="0" err="1"/>
              <a:t>Gleich</a:t>
            </a:r>
            <a:r>
              <a:rPr lang="en-US" dirty="0"/>
              <a:t> GJ, </a:t>
            </a:r>
            <a:r>
              <a:rPr lang="en-US" dirty="0" err="1"/>
              <a:t>Klion</a:t>
            </a:r>
            <a:r>
              <a:rPr lang="en-US" dirty="0"/>
              <a:t> AD, Lee JJ, et al. The consequences of not having eosinophils. </a:t>
            </a:r>
            <a:r>
              <a:rPr lang="en-US" i="1" dirty="0"/>
              <a:t>Allergy</a:t>
            </a:r>
            <a:r>
              <a:rPr lang="en-US" dirty="0"/>
              <a:t>. 2013;68(7):829-835.</a:t>
            </a:r>
          </a:p>
        </p:txBody>
      </p:sp>
    </p:spTree>
    <p:extLst>
      <p:ext uri="{BB962C8B-B14F-4D97-AF65-F5344CB8AC3E}">
        <p14:creationId xmlns:p14="http://schemas.microsoft.com/office/powerpoint/2010/main" val="23708696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2" name="Picture 1" descr="AZ_RGB_H_COL.jpg"/>
          <p:cNvPicPr>
            <a:picLocks noChangeAspect="1"/>
          </p:cNvPicPr>
          <p:nvPr userDrawn="1"/>
        </p:nvPicPr>
        <p:blipFill>
          <a:blip r:embed="rId2" cstate="print">
            <a:alphaModFix/>
            <a:extLst>
              <a:ext uri="{28A0092B-C50C-407E-A947-70E740481C1C}">
                <a14:useLocalDpi xmlns:a14="http://schemas.microsoft.com/office/drawing/2010/main" val="0"/>
              </a:ext>
            </a:extLst>
          </a:blip>
          <a:stretch>
            <a:fillRect/>
          </a:stretch>
        </p:blipFill>
        <p:spPr>
          <a:xfrm>
            <a:off x="9385013" y="142425"/>
            <a:ext cx="2664000" cy="879972"/>
          </a:xfrm>
          <a:prstGeom prst="rect">
            <a:avLst/>
          </a:prstGeom>
        </p:spPr>
      </p:pic>
      <p:sp>
        <p:nvSpPr>
          <p:cNvPr id="8" name="Rectangle 7"/>
          <p:cNvSpPr/>
          <p:nvPr userDrawn="1"/>
        </p:nvSpPr>
        <p:spPr>
          <a:xfrm>
            <a:off x="241013" y="1692146"/>
            <a:ext cx="11808000" cy="49710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effectLst/>
            </a:endParaRPr>
          </a:p>
        </p:txBody>
      </p:sp>
      <p:sp>
        <p:nvSpPr>
          <p:cNvPr id="13" name="Title 8"/>
          <p:cNvSpPr>
            <a:spLocks noGrp="1"/>
          </p:cNvSpPr>
          <p:nvPr>
            <p:ph type="title" hasCustomPrompt="1"/>
          </p:nvPr>
        </p:nvSpPr>
        <p:spPr>
          <a:xfrm>
            <a:off x="288002" y="1848643"/>
            <a:ext cx="9097012" cy="672000"/>
          </a:xfrm>
          <a:prstGeom prst="rect">
            <a:avLst/>
          </a:prstGeom>
        </p:spPr>
        <p:txBody>
          <a:bodyPr vert="horz"/>
          <a:lstStyle>
            <a:lvl1pPr algn="l">
              <a:lnSpc>
                <a:spcPct val="90000"/>
              </a:lnSpc>
              <a:defRPr sz="3733" b="1" baseline="0">
                <a:solidFill>
                  <a:srgbClr val="FFFFFF"/>
                </a:solidFill>
                <a:latin typeface="Arial" pitchFamily="34" charset="0"/>
                <a:cs typeface="Arial" pitchFamily="34" charset="0"/>
              </a:defRPr>
            </a:lvl1pPr>
          </a:lstStyle>
          <a:p>
            <a:r>
              <a:rPr lang="en-GB" noProof="0" dirty="0"/>
              <a:t>Click to add presentation title</a:t>
            </a:r>
          </a:p>
        </p:txBody>
      </p:sp>
      <p:sp>
        <p:nvSpPr>
          <p:cNvPr id="9" name="Text Placeholder 29"/>
          <p:cNvSpPr>
            <a:spLocks noGrp="1"/>
          </p:cNvSpPr>
          <p:nvPr>
            <p:ph type="body" sz="quarter" idx="11" hasCustomPrompt="1"/>
          </p:nvPr>
        </p:nvSpPr>
        <p:spPr>
          <a:xfrm>
            <a:off x="288002" y="3190257"/>
            <a:ext cx="9097011" cy="1594294"/>
          </a:xfrm>
          <a:prstGeom prst="rect">
            <a:avLst/>
          </a:prstGeom>
        </p:spPr>
        <p:txBody>
          <a:bodyPr vert="horz" anchor="ctr">
            <a:normAutofit/>
          </a:bodyPr>
          <a:lstStyle>
            <a:lvl1pPr marL="0" indent="0">
              <a:lnSpc>
                <a:spcPts val="1467"/>
              </a:lnSpc>
              <a:spcBef>
                <a:spcPts val="0"/>
              </a:spcBef>
              <a:buNone/>
              <a:defRPr sz="3000" b="0">
                <a:solidFill>
                  <a:schemeClr val="bg1"/>
                </a:solidFill>
                <a:latin typeface="Arial" pitchFamily="34" charset="0"/>
                <a:cs typeface="Arial" pitchFamily="34" charset="0"/>
              </a:defRPr>
            </a:lvl1pPr>
          </a:lstStyle>
          <a:p>
            <a:pPr lvl="0"/>
            <a:r>
              <a:rPr lang="en-GB" noProof="0" dirty="0"/>
              <a:t>Click to add subtitle if necessary</a:t>
            </a:r>
          </a:p>
        </p:txBody>
      </p:sp>
      <p:sp>
        <p:nvSpPr>
          <p:cNvPr id="14" name="TextBox 13">
            <a:extLst>
              <a:ext uri="{FF2B5EF4-FFF2-40B4-BE49-F238E27FC236}">
                <a16:creationId xmlns:a16="http://schemas.microsoft.com/office/drawing/2014/main" id="{73483441-21AE-4117-994A-6649DC930E5E}"/>
              </a:ext>
            </a:extLst>
          </p:cNvPr>
          <p:cNvSpPr txBox="1"/>
          <p:nvPr userDrawn="1"/>
        </p:nvSpPr>
        <p:spPr>
          <a:xfrm>
            <a:off x="10160000" y="6611780"/>
            <a:ext cx="2032000" cy="246221"/>
          </a:xfrm>
          <a:prstGeom prst="rect">
            <a:avLst/>
          </a:prstGeom>
          <a:noFill/>
        </p:spPr>
        <p:txBody>
          <a:bodyPr wrap="square" rtlCol="0">
            <a:spAutoFit/>
          </a:bodyPr>
          <a:lstStyle/>
          <a:p>
            <a:pPr algn="r"/>
            <a:r>
              <a:rPr lang="en-US" sz="1000" b="0" baseline="0" dirty="0">
                <a:solidFill>
                  <a:schemeClr val="tx1"/>
                </a:solidFill>
                <a:latin typeface="Arial" pitchFamily="34" charset="0"/>
                <a:cs typeface="Arial" pitchFamily="34" charset="0"/>
              </a:rPr>
              <a:t>© AstraZeneca 2019</a:t>
            </a:r>
          </a:p>
        </p:txBody>
      </p:sp>
      <p:sp>
        <p:nvSpPr>
          <p:cNvPr id="10" name="Text Placeholder 7">
            <a:extLst>
              <a:ext uri="{FF2B5EF4-FFF2-40B4-BE49-F238E27FC236}">
                <a16:creationId xmlns:a16="http://schemas.microsoft.com/office/drawing/2014/main" id="{1FCA5801-9220-4E7B-9EDF-28B499B9CC48}"/>
              </a:ext>
            </a:extLst>
          </p:cNvPr>
          <p:cNvSpPr>
            <a:spLocks noGrp="1"/>
          </p:cNvSpPr>
          <p:nvPr>
            <p:ph type="body" sz="quarter" idx="14" hasCustomPrompt="1"/>
          </p:nvPr>
        </p:nvSpPr>
        <p:spPr>
          <a:xfrm>
            <a:off x="2883729" y="5865464"/>
            <a:ext cx="1451151" cy="182880"/>
          </a:xfrm>
        </p:spPr>
        <p:txBody>
          <a:bodyPr anchor="t">
            <a:noAutofit/>
          </a:bodyPr>
          <a:lstStyle>
            <a:lvl1pPr marL="0" indent="0">
              <a:spcBef>
                <a:spcPts val="300"/>
              </a:spcBef>
              <a:buNone/>
              <a:defRPr sz="100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XX-XXXX-ALL-XXXX</a:t>
            </a:r>
          </a:p>
        </p:txBody>
      </p:sp>
      <p:sp>
        <p:nvSpPr>
          <p:cNvPr id="5" name="TextBox 4">
            <a:extLst>
              <a:ext uri="{FF2B5EF4-FFF2-40B4-BE49-F238E27FC236}">
                <a16:creationId xmlns:a16="http://schemas.microsoft.com/office/drawing/2014/main" id="{E8AE57FD-B4CA-4FEC-8695-AC40C5080EF3}"/>
              </a:ext>
            </a:extLst>
          </p:cNvPr>
          <p:cNvSpPr txBox="1"/>
          <p:nvPr userDrawn="1"/>
        </p:nvSpPr>
        <p:spPr>
          <a:xfrm>
            <a:off x="288002" y="5803221"/>
            <a:ext cx="2855248" cy="784830"/>
          </a:xfrm>
          <a:prstGeom prst="rect">
            <a:avLst/>
          </a:prstGeom>
          <a:noFill/>
        </p:spPr>
        <p:txBody>
          <a:bodyPr wrap="square" rtlCol="0">
            <a:spAutoFit/>
          </a:bodyPr>
          <a:lstStyle/>
          <a:p>
            <a:pPr>
              <a:lnSpc>
                <a:spcPct val="150000"/>
              </a:lnSpc>
              <a:spcBef>
                <a:spcPts val="600"/>
              </a:spcBef>
              <a:spcAft>
                <a:spcPts val="600"/>
              </a:spcAft>
            </a:pPr>
            <a:r>
              <a:rPr lang="en-US" sz="1000" dirty="0">
                <a:solidFill>
                  <a:schemeClr val="bg1"/>
                </a:solidFill>
              </a:rPr>
              <a:t>Veeva Vault MedComms Document Number: </a:t>
            </a:r>
            <a:br>
              <a:rPr lang="en-US" sz="1000" dirty="0">
                <a:solidFill>
                  <a:schemeClr val="bg1"/>
                </a:solidFill>
              </a:rPr>
            </a:br>
            <a:r>
              <a:rPr lang="en-US" sz="1000" dirty="0">
                <a:solidFill>
                  <a:schemeClr val="bg1"/>
                </a:solidFill>
              </a:rPr>
              <a:t>Approval Date:</a:t>
            </a:r>
            <a:br>
              <a:rPr lang="en-US" sz="1000" dirty="0">
                <a:solidFill>
                  <a:schemeClr val="bg1"/>
                </a:solidFill>
              </a:rPr>
            </a:br>
            <a:r>
              <a:rPr lang="en-US" sz="1000" dirty="0">
                <a:solidFill>
                  <a:schemeClr val="bg1"/>
                </a:solidFill>
              </a:rPr>
              <a:t>Expiration Date:</a:t>
            </a:r>
          </a:p>
        </p:txBody>
      </p:sp>
      <p:sp>
        <p:nvSpPr>
          <p:cNvPr id="16" name="Text Placeholder 7">
            <a:extLst>
              <a:ext uri="{FF2B5EF4-FFF2-40B4-BE49-F238E27FC236}">
                <a16:creationId xmlns:a16="http://schemas.microsoft.com/office/drawing/2014/main" id="{15AE65CC-53A8-4B6D-A45D-F840C8C137F5}"/>
              </a:ext>
            </a:extLst>
          </p:cNvPr>
          <p:cNvSpPr>
            <a:spLocks noGrp="1"/>
          </p:cNvSpPr>
          <p:nvPr>
            <p:ph type="body" sz="quarter" idx="16" hasCustomPrompt="1"/>
          </p:nvPr>
        </p:nvSpPr>
        <p:spPr>
          <a:xfrm>
            <a:off x="1309189" y="6321258"/>
            <a:ext cx="1451151" cy="182880"/>
          </a:xfrm>
        </p:spPr>
        <p:txBody>
          <a:bodyPr anchor="t">
            <a:noAutofit/>
          </a:bodyPr>
          <a:lstStyle>
            <a:lvl1pPr marL="0" indent="0">
              <a:spcBef>
                <a:spcPts val="300"/>
              </a:spcBef>
              <a:buNone/>
              <a:defRPr sz="100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MM/YY</a:t>
            </a:r>
          </a:p>
        </p:txBody>
      </p:sp>
      <p:sp>
        <p:nvSpPr>
          <p:cNvPr id="17" name="Text Placeholder 7">
            <a:extLst>
              <a:ext uri="{FF2B5EF4-FFF2-40B4-BE49-F238E27FC236}">
                <a16:creationId xmlns:a16="http://schemas.microsoft.com/office/drawing/2014/main" id="{C46DDC66-D58B-400F-82BF-795384A740E7}"/>
              </a:ext>
            </a:extLst>
          </p:cNvPr>
          <p:cNvSpPr>
            <a:spLocks noGrp="1"/>
          </p:cNvSpPr>
          <p:nvPr>
            <p:ph type="body" sz="quarter" idx="17" hasCustomPrompt="1"/>
          </p:nvPr>
        </p:nvSpPr>
        <p:spPr>
          <a:xfrm>
            <a:off x="1304732" y="6097532"/>
            <a:ext cx="1451151" cy="183970"/>
          </a:xfrm>
        </p:spPr>
        <p:txBody>
          <a:bodyPr anchor="t">
            <a:noAutofit/>
          </a:bodyPr>
          <a:lstStyle>
            <a:lvl1pPr marL="0" indent="0">
              <a:spcBef>
                <a:spcPts val="300"/>
              </a:spcBef>
              <a:buNone/>
              <a:defRPr sz="100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MM/YY</a:t>
            </a:r>
          </a:p>
        </p:txBody>
      </p:sp>
    </p:spTree>
    <p:extLst>
      <p:ext uri="{BB962C8B-B14F-4D97-AF65-F5344CB8AC3E}">
        <p14:creationId xmlns:p14="http://schemas.microsoft.com/office/powerpoint/2010/main" val="60034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9" name="Rectangle 8"/>
          <p:cNvSpPr/>
          <p:nvPr userDrawn="1"/>
        </p:nvSpPr>
        <p:spPr>
          <a:xfrm>
            <a:off x="9952511" y="6521477"/>
            <a:ext cx="2143300" cy="332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a:xfrm>
            <a:off x="193501" y="1028700"/>
            <a:ext cx="11998500" cy="250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Date Placeholder 3"/>
          <p:cNvSpPr>
            <a:spLocks noGrp="1"/>
          </p:cNvSpPr>
          <p:nvPr>
            <p:ph type="dt" sz="half" idx="10"/>
          </p:nvPr>
        </p:nvSpPr>
        <p:spPr/>
        <p:txBody>
          <a:bodyPr/>
          <a:lstStyle/>
          <a:p>
            <a:fld id="{3C4AE3A5-F483-4560-8FF9-FCB3A3589909}" type="datetime1">
              <a:rPr lang="en-US" smtClean="0"/>
              <a:t>9/17/2019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lgn="ctr">
              <a:defRPr/>
            </a:lvl1pPr>
          </a:lstStyle>
          <a:p>
            <a:fld id="{CC7432E5-F8E0-41AE-9A6B-AD730338B005}" type="slidenum">
              <a:rPr lang="en-US" smtClean="0"/>
              <a:pPr/>
              <a:t>‹#›</a:t>
            </a:fld>
            <a:endParaRPr lang="en-US" dirty="0"/>
          </a:p>
        </p:txBody>
      </p:sp>
      <p:sp>
        <p:nvSpPr>
          <p:cNvPr id="8" name="Text Placeholder 7"/>
          <p:cNvSpPr>
            <a:spLocks noGrp="1"/>
          </p:cNvSpPr>
          <p:nvPr>
            <p:ph type="body" sz="quarter" idx="13" hasCustomPrompt="1"/>
          </p:nvPr>
        </p:nvSpPr>
        <p:spPr>
          <a:xfrm>
            <a:off x="457200" y="5851602"/>
            <a:ext cx="9855200" cy="1005840"/>
          </a:xfrm>
        </p:spPr>
        <p:txBody>
          <a:bodyPr anchor="b">
            <a:normAutofit/>
          </a:bodyPr>
          <a:lstStyle>
            <a:lvl1pPr marL="0" indent="0">
              <a:spcBef>
                <a:spcPts val="300"/>
              </a:spcBef>
              <a:buNone/>
              <a:defRPr sz="1000"/>
            </a:lvl1pPr>
            <a:lvl2pPr marL="228600" indent="0">
              <a:buNone/>
              <a:defRPr/>
            </a:lvl2pPr>
            <a:lvl3pPr marL="457200" indent="0">
              <a:buNone/>
              <a:defRPr/>
            </a:lvl3pPr>
            <a:lvl4pPr marL="685800" indent="0">
              <a:buNone/>
              <a:defRPr/>
            </a:lvl4pPr>
            <a:lvl5pPr marL="914400" indent="0">
              <a:buNone/>
              <a:defRPr/>
            </a:lvl5pPr>
          </a:lstStyle>
          <a:p>
            <a:pPr lvl="0"/>
            <a:r>
              <a:rPr lang="en-US" dirty="0"/>
              <a:t>Reference(s)</a:t>
            </a:r>
          </a:p>
        </p:txBody>
      </p:sp>
      <p:sp>
        <p:nvSpPr>
          <p:cNvPr id="3" name="Content Placeholder 2"/>
          <p:cNvSpPr>
            <a:spLocks noGrp="1"/>
          </p:cNvSpPr>
          <p:nvPr>
            <p:ph idx="1"/>
          </p:nvPr>
        </p:nvSpPr>
        <p:spPr>
          <a:xfrm>
            <a:off x="457200" y="1028700"/>
            <a:ext cx="11277600" cy="48051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5679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 No Line">
    <p:spTree>
      <p:nvGrpSpPr>
        <p:cNvPr id="1" name=""/>
        <p:cNvGrpSpPr/>
        <p:nvPr/>
      </p:nvGrpSpPr>
      <p:grpSpPr>
        <a:xfrm>
          <a:off x="0" y="0"/>
          <a:ext cx="0" cy="0"/>
          <a:chOff x="0" y="0"/>
          <a:chExt cx="0" cy="0"/>
        </a:xfrm>
      </p:grpSpPr>
      <p:sp>
        <p:nvSpPr>
          <p:cNvPr id="9" name="Rectangle 8"/>
          <p:cNvSpPr/>
          <p:nvPr userDrawn="1"/>
        </p:nvSpPr>
        <p:spPr>
          <a:xfrm>
            <a:off x="193501" y="1028700"/>
            <a:ext cx="11998500" cy="250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C1012E-D535-4D45-93DD-9B16E0D20A43}" type="datetime1">
              <a:rPr lang="en-US" smtClean="0"/>
              <a:t>9/17/2019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lgn="ctr">
              <a:defRPr/>
            </a:lvl1pPr>
          </a:lstStyle>
          <a:p>
            <a:fld id="{CC7432E5-F8E0-41AE-9A6B-AD730338B005}" type="slidenum">
              <a:rPr lang="en-US" smtClean="0"/>
              <a:pPr/>
              <a:t>‹#›</a:t>
            </a:fld>
            <a:endParaRPr lang="en-US" dirty="0"/>
          </a:p>
        </p:txBody>
      </p:sp>
      <p:sp>
        <p:nvSpPr>
          <p:cNvPr id="7" name="Text Placeholder 6"/>
          <p:cNvSpPr>
            <a:spLocks noGrp="1"/>
          </p:cNvSpPr>
          <p:nvPr>
            <p:ph type="body" sz="quarter" idx="13" hasCustomPrompt="1"/>
          </p:nvPr>
        </p:nvSpPr>
        <p:spPr>
          <a:xfrm>
            <a:off x="457200" y="5851602"/>
            <a:ext cx="9855200" cy="1005840"/>
          </a:xfrm>
        </p:spPr>
        <p:txBody>
          <a:bodyPr anchor="b">
            <a:noAutofit/>
          </a:bodyPr>
          <a:lstStyle>
            <a:lvl1pPr marL="0" indent="0">
              <a:spcBef>
                <a:spcPts val="300"/>
              </a:spcBef>
              <a:buNone/>
              <a:defRPr sz="1000"/>
            </a:lvl1pPr>
            <a:lvl2pPr marL="228600" indent="0">
              <a:buNone/>
              <a:defRPr sz="1000"/>
            </a:lvl2pPr>
            <a:lvl3pPr marL="457200" indent="0">
              <a:buNone/>
              <a:defRPr sz="1000"/>
            </a:lvl3pPr>
            <a:lvl4pPr marL="685800" indent="0">
              <a:buNone/>
              <a:defRPr sz="1000"/>
            </a:lvl4pPr>
            <a:lvl5pPr marL="914400" indent="0">
              <a:buNone/>
              <a:defRPr sz="1000"/>
            </a:lvl5pPr>
          </a:lstStyle>
          <a:p>
            <a:pPr lvl="0"/>
            <a:r>
              <a:rPr lang="en-US" dirty="0"/>
              <a:t>Reference(s)</a:t>
            </a:r>
          </a:p>
        </p:txBody>
      </p:sp>
    </p:spTree>
    <p:extLst>
      <p:ext uri="{BB962C8B-B14F-4D97-AF65-F5344CB8AC3E}">
        <p14:creationId xmlns:p14="http://schemas.microsoft.com/office/powerpoint/2010/main" val="2735283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8" name="Rectangle 7"/>
          <p:cNvSpPr/>
          <p:nvPr userDrawn="1"/>
        </p:nvSpPr>
        <p:spPr>
          <a:xfrm>
            <a:off x="193501" y="1028700"/>
            <a:ext cx="11998500" cy="250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Date Placeholder 1" hidden="1"/>
          <p:cNvSpPr>
            <a:spLocks noGrp="1"/>
          </p:cNvSpPr>
          <p:nvPr>
            <p:ph type="dt" sz="half" idx="10"/>
          </p:nvPr>
        </p:nvSpPr>
        <p:spPr/>
        <p:txBody>
          <a:bodyPr/>
          <a:lstStyle/>
          <a:p>
            <a:endParaRPr lang="en-US" dirty="0"/>
          </a:p>
        </p:txBody>
      </p:sp>
      <p:sp>
        <p:nvSpPr>
          <p:cNvPr id="3" name="Footer Placeholder 2" hidden="1"/>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407958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sp>
        <p:nvSpPr>
          <p:cNvPr id="9" name="Rectangle 8"/>
          <p:cNvSpPr/>
          <p:nvPr userDrawn="1"/>
        </p:nvSpPr>
        <p:spPr>
          <a:xfrm>
            <a:off x="10027466" y="6531200"/>
            <a:ext cx="2069284" cy="257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193500" y="156117"/>
            <a:ext cx="11808000" cy="6559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8" name="TextBox 7"/>
          <p:cNvSpPr txBox="1"/>
          <p:nvPr userDrawn="1"/>
        </p:nvSpPr>
        <p:spPr>
          <a:xfrm>
            <a:off x="10122716" y="6453514"/>
            <a:ext cx="1878784" cy="246888"/>
          </a:xfrm>
          <a:prstGeom prst="rect">
            <a:avLst/>
          </a:prstGeom>
          <a:noFill/>
        </p:spPr>
        <p:txBody>
          <a:bodyPr wrap="square" rtlCol="0">
            <a:spAutoFit/>
          </a:bodyPr>
          <a:lstStyle/>
          <a:p>
            <a:pPr algn="r"/>
            <a:r>
              <a:rPr lang="en-US" sz="1000">
                <a:solidFill>
                  <a:srgbClr val="FFFFFF"/>
                </a:solidFill>
                <a:cs typeface="Arial" pitchFamily="34" charset="0"/>
              </a:rPr>
              <a:t>© AstraZeneca 2019</a:t>
            </a:r>
          </a:p>
        </p:txBody>
      </p:sp>
      <p:sp>
        <p:nvSpPr>
          <p:cNvPr id="2" name="Title 1"/>
          <p:cNvSpPr>
            <a:spLocks noGrp="1"/>
          </p:cNvSpPr>
          <p:nvPr>
            <p:ph type="title"/>
          </p:nvPr>
        </p:nvSpPr>
        <p:spPr>
          <a:xfrm>
            <a:off x="476250" y="1295176"/>
            <a:ext cx="11258550" cy="914400"/>
          </a:xfrm>
        </p:spPr>
        <p:txBody>
          <a:bodyPr anchor="b">
            <a:normAutofit/>
          </a:bodyPr>
          <a:lstStyle>
            <a:lvl1pPr>
              <a:defRPr sz="36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476250" y="3435620"/>
            <a:ext cx="11258550" cy="1554480"/>
          </a:xfrm>
        </p:spPr>
        <p:txBody>
          <a:bodyPr>
            <a:noAutofit/>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3DCB33-94CF-4740-8CCE-D567E9934160}" type="datetime1">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11" name="Text Placeholder 10"/>
          <p:cNvSpPr>
            <a:spLocks noGrp="1"/>
          </p:cNvSpPr>
          <p:nvPr>
            <p:ph type="body" sz="quarter" idx="12" hasCustomPrompt="1"/>
          </p:nvPr>
        </p:nvSpPr>
        <p:spPr>
          <a:xfrm>
            <a:off x="457200" y="5829300"/>
            <a:ext cx="10058400" cy="885825"/>
          </a:xfrm>
        </p:spPr>
        <p:txBody>
          <a:bodyPr anchor="b" anchorCtr="0">
            <a:normAutofit/>
          </a:bodyPr>
          <a:lstStyle>
            <a:lvl1pPr marL="0" indent="0">
              <a:spcBef>
                <a:spcPts val="300"/>
              </a:spcBef>
              <a:buNone/>
              <a:defRPr sz="1000">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Reference(s)</a:t>
            </a:r>
          </a:p>
        </p:txBody>
      </p:sp>
    </p:spTree>
    <p:extLst>
      <p:ext uri="{BB962C8B-B14F-4D97-AF65-F5344CB8AC3E}">
        <p14:creationId xmlns:p14="http://schemas.microsoft.com/office/powerpoint/2010/main" val="18423587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60243164-1FC9-4009-B0AB-D56AA902E8BB}" type="datetime1">
              <a:rPr lang="en-US" smtClean="0"/>
              <a:t>9/17/2019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ctr"/>
            <a:fld id="{CC7432E5-F8E0-41AE-9A6B-AD730338B005}" type="slidenum">
              <a:rPr lang="en-US" smtClean="0"/>
              <a:pPr algn="ctr"/>
              <a:t>‹#›</a:t>
            </a:fld>
            <a:endParaRPr lang="en-US" dirty="0"/>
          </a:p>
        </p:txBody>
      </p:sp>
      <p:sp>
        <p:nvSpPr>
          <p:cNvPr id="8" name="Text Placeholder 7"/>
          <p:cNvSpPr>
            <a:spLocks noGrp="1"/>
          </p:cNvSpPr>
          <p:nvPr>
            <p:ph type="body" sz="quarter" idx="13" hasCustomPrompt="1"/>
          </p:nvPr>
        </p:nvSpPr>
        <p:spPr>
          <a:xfrm>
            <a:off x="457200" y="5851602"/>
            <a:ext cx="9855200" cy="1005840"/>
          </a:xfrm>
        </p:spPr>
        <p:txBody>
          <a:bodyPr anchor="b">
            <a:normAutofit/>
          </a:bodyPr>
          <a:lstStyle>
            <a:lvl1pPr marL="0" indent="0">
              <a:spcBef>
                <a:spcPts val="300"/>
              </a:spcBef>
              <a:buNone/>
              <a:defRPr sz="1000"/>
            </a:lvl1pPr>
            <a:lvl2pPr marL="228600" indent="0">
              <a:buNone/>
              <a:defRPr/>
            </a:lvl2pPr>
            <a:lvl3pPr marL="457200" indent="0">
              <a:buNone/>
              <a:defRPr/>
            </a:lvl3pPr>
            <a:lvl4pPr marL="685800" indent="0">
              <a:buNone/>
              <a:defRPr/>
            </a:lvl4pPr>
            <a:lvl5pPr marL="914400" indent="0">
              <a:buNone/>
              <a:defRPr/>
            </a:lvl5pPr>
          </a:lstStyle>
          <a:p>
            <a:pPr lvl="0"/>
            <a:r>
              <a:rPr lang="en-US" dirty="0"/>
              <a:t>Reference(s)</a:t>
            </a:r>
          </a:p>
        </p:txBody>
      </p:sp>
      <p:sp>
        <p:nvSpPr>
          <p:cNvPr id="3" name="Content Placeholder 2"/>
          <p:cNvSpPr>
            <a:spLocks noGrp="1"/>
          </p:cNvSpPr>
          <p:nvPr>
            <p:ph idx="1"/>
          </p:nvPr>
        </p:nvSpPr>
        <p:spPr>
          <a:xfrm>
            <a:off x="457200" y="1261872"/>
            <a:ext cx="11277600"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0506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193500" y="156117"/>
            <a:ext cx="11808000" cy="6455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2" name="Title 1"/>
          <p:cNvSpPr>
            <a:spLocks noGrp="1"/>
          </p:cNvSpPr>
          <p:nvPr>
            <p:ph type="title" hasCustomPrompt="1"/>
          </p:nvPr>
        </p:nvSpPr>
        <p:spPr>
          <a:xfrm>
            <a:off x="457200" y="1270365"/>
            <a:ext cx="11277600" cy="535531"/>
          </a:xfrm>
        </p:spPr>
        <p:txBody>
          <a:bodyPr anchor="t">
            <a:spAutoFit/>
          </a:bodyPr>
          <a:lstStyle>
            <a:lvl1pPr>
              <a:defRPr sz="3200">
                <a:solidFill>
                  <a:schemeClr val="bg1"/>
                </a:solidFill>
              </a:defRPr>
            </a:lvl1pPr>
          </a:lstStyle>
          <a:p>
            <a:r>
              <a:rPr lang="en-US" dirty="0"/>
              <a:t>Click to add divider title</a:t>
            </a:r>
          </a:p>
        </p:txBody>
      </p:sp>
      <p:sp>
        <p:nvSpPr>
          <p:cNvPr id="4" name="Date Placeholder 3"/>
          <p:cNvSpPr>
            <a:spLocks noGrp="1"/>
          </p:cNvSpPr>
          <p:nvPr>
            <p:ph type="dt" sz="half" idx="10"/>
          </p:nvPr>
        </p:nvSpPr>
        <p:spPr/>
        <p:txBody>
          <a:bodyPr/>
          <a:lstStyle/>
          <a:p>
            <a:fld id="{74FA187F-77D8-44AB-99A3-596B6D28DB9F}" type="datetime1">
              <a:rPr lang="en-US" smtClean="0"/>
              <a:t>9/17/2019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Text Placeholder 6">
            <a:extLst>
              <a:ext uri="{FF2B5EF4-FFF2-40B4-BE49-F238E27FC236}">
                <a16:creationId xmlns:a16="http://schemas.microsoft.com/office/drawing/2014/main" id="{C290D6F0-A744-4762-BA4F-BBADC0F28504}"/>
              </a:ext>
            </a:extLst>
          </p:cNvPr>
          <p:cNvSpPr>
            <a:spLocks noGrp="1"/>
          </p:cNvSpPr>
          <p:nvPr>
            <p:ph type="body" sz="quarter" idx="13" hasCustomPrompt="1"/>
          </p:nvPr>
        </p:nvSpPr>
        <p:spPr>
          <a:xfrm>
            <a:off x="457200" y="5590502"/>
            <a:ext cx="9855200" cy="1005840"/>
          </a:xfrm>
        </p:spPr>
        <p:txBody>
          <a:bodyPr anchor="b">
            <a:noAutofit/>
          </a:bodyPr>
          <a:lstStyle>
            <a:lvl1pPr marL="0" indent="0">
              <a:spcBef>
                <a:spcPts val="300"/>
              </a:spcBef>
              <a:buNone/>
              <a:defRPr sz="1000">
                <a:solidFill>
                  <a:schemeClr val="bg1"/>
                </a:solidFill>
              </a:defRPr>
            </a:lvl1pPr>
            <a:lvl2pPr marL="228600" indent="0">
              <a:buNone/>
              <a:defRPr sz="1000"/>
            </a:lvl2pPr>
            <a:lvl3pPr marL="457200" indent="0">
              <a:buNone/>
              <a:defRPr sz="1000"/>
            </a:lvl3pPr>
            <a:lvl4pPr marL="685800" indent="0">
              <a:buNone/>
              <a:defRPr sz="1000"/>
            </a:lvl4pPr>
            <a:lvl5pPr marL="914400" indent="0">
              <a:buNone/>
              <a:defRPr sz="1000"/>
            </a:lvl5pPr>
          </a:lstStyle>
          <a:p>
            <a:pPr lvl="0"/>
            <a:r>
              <a:rPr lang="en-US" dirty="0"/>
              <a:t>Reference(s)</a:t>
            </a:r>
          </a:p>
        </p:txBody>
      </p:sp>
      <p:sp>
        <p:nvSpPr>
          <p:cNvPr id="8" name="TextBox 7">
            <a:extLst>
              <a:ext uri="{FF2B5EF4-FFF2-40B4-BE49-F238E27FC236}">
                <a16:creationId xmlns:a16="http://schemas.microsoft.com/office/drawing/2014/main" id="{F59F0994-F17C-46C2-935A-B93E8CA3C61A}"/>
              </a:ext>
            </a:extLst>
          </p:cNvPr>
          <p:cNvSpPr txBox="1"/>
          <p:nvPr userDrawn="1"/>
        </p:nvSpPr>
        <p:spPr>
          <a:xfrm>
            <a:off x="10160000" y="6611780"/>
            <a:ext cx="2032000" cy="246221"/>
          </a:xfrm>
          <a:prstGeom prst="rect">
            <a:avLst/>
          </a:prstGeom>
          <a:noFill/>
        </p:spPr>
        <p:txBody>
          <a:bodyPr wrap="square" rtlCol="0">
            <a:spAutoFit/>
          </a:bodyPr>
          <a:lstStyle/>
          <a:p>
            <a:pPr algn="r"/>
            <a:r>
              <a:rPr lang="en-US" sz="1000" b="0" baseline="0" dirty="0">
                <a:solidFill>
                  <a:schemeClr val="tx1"/>
                </a:solidFill>
                <a:latin typeface="Arial" pitchFamily="34" charset="0"/>
                <a:cs typeface="Arial" pitchFamily="34" charset="0"/>
              </a:rPr>
              <a:t>© AstraZeneca 2019</a:t>
            </a:r>
          </a:p>
        </p:txBody>
      </p:sp>
    </p:spTree>
    <p:extLst>
      <p:ext uri="{BB962C8B-B14F-4D97-AF65-F5344CB8AC3E}">
        <p14:creationId xmlns:p14="http://schemas.microsoft.com/office/powerpoint/2010/main" val="2891214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F7931E2-EDD0-4116-93D3-AFB5F385AD78}" type="datetime1">
              <a:rPr lang="en-US" smtClean="0"/>
              <a:t>9/17/2019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lgn="ctr">
              <a:defRPr/>
            </a:lvl1pPr>
          </a:lstStyle>
          <a:p>
            <a:fld id="{CC7432E5-F8E0-41AE-9A6B-AD730338B005}" type="slidenum">
              <a:rPr lang="en-US" smtClean="0"/>
              <a:pPr/>
              <a:t>‹#›</a:t>
            </a:fld>
            <a:endParaRPr lang="en-US" dirty="0"/>
          </a:p>
        </p:txBody>
      </p:sp>
      <p:sp>
        <p:nvSpPr>
          <p:cNvPr id="7" name="Text Placeholder 6"/>
          <p:cNvSpPr>
            <a:spLocks noGrp="1"/>
          </p:cNvSpPr>
          <p:nvPr>
            <p:ph type="body" sz="quarter" idx="13" hasCustomPrompt="1"/>
          </p:nvPr>
        </p:nvSpPr>
        <p:spPr>
          <a:xfrm>
            <a:off x="457200" y="5851602"/>
            <a:ext cx="9855200" cy="1005840"/>
          </a:xfrm>
        </p:spPr>
        <p:txBody>
          <a:bodyPr anchor="b">
            <a:noAutofit/>
          </a:bodyPr>
          <a:lstStyle>
            <a:lvl1pPr marL="0" indent="0">
              <a:spcBef>
                <a:spcPts val="300"/>
              </a:spcBef>
              <a:buNone/>
              <a:defRPr sz="1000"/>
            </a:lvl1pPr>
            <a:lvl2pPr marL="228600" indent="0">
              <a:buNone/>
              <a:defRPr sz="1000"/>
            </a:lvl2pPr>
            <a:lvl3pPr marL="457200" indent="0">
              <a:buNone/>
              <a:defRPr sz="1000"/>
            </a:lvl3pPr>
            <a:lvl4pPr marL="685800" indent="0">
              <a:buNone/>
              <a:defRPr sz="1000"/>
            </a:lvl4pPr>
            <a:lvl5pPr marL="914400" indent="0">
              <a:buNone/>
              <a:defRPr sz="1000"/>
            </a:lvl5pPr>
          </a:lstStyle>
          <a:p>
            <a:pPr lvl="0"/>
            <a:r>
              <a:rPr lang="en-US" dirty="0"/>
              <a:t>Reference(s)</a:t>
            </a:r>
          </a:p>
        </p:txBody>
      </p:sp>
    </p:spTree>
    <p:extLst>
      <p:ext uri="{BB962C8B-B14F-4D97-AF65-F5344CB8AC3E}">
        <p14:creationId xmlns:p14="http://schemas.microsoft.com/office/powerpoint/2010/main" val="2536349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Date Placeholder 4"/>
          <p:cNvSpPr>
            <a:spLocks noGrp="1"/>
          </p:cNvSpPr>
          <p:nvPr>
            <p:ph type="dt" sz="half" idx="10"/>
          </p:nvPr>
        </p:nvSpPr>
        <p:spPr/>
        <p:txBody>
          <a:bodyPr/>
          <a:lstStyle/>
          <a:p>
            <a:fld id="{19A2B74B-AB22-448A-A265-268311487055}" type="datetime1">
              <a:rPr lang="en-US" smtClean="0"/>
              <a:t>9/17/2019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lgn="ctr">
              <a:defRPr/>
            </a:lvl1pPr>
          </a:lstStyle>
          <a:p>
            <a:fld id="{CC7432E5-F8E0-41AE-9A6B-AD730338B005}" type="slidenum">
              <a:rPr lang="en-US" smtClean="0"/>
              <a:pPr/>
              <a:t>‹#›</a:t>
            </a:fld>
            <a:endParaRPr lang="en-US" dirty="0"/>
          </a:p>
        </p:txBody>
      </p:sp>
      <p:sp>
        <p:nvSpPr>
          <p:cNvPr id="9" name="Text Placeholder 8"/>
          <p:cNvSpPr>
            <a:spLocks noGrp="1"/>
          </p:cNvSpPr>
          <p:nvPr>
            <p:ph type="body" sz="quarter" idx="13" hasCustomPrompt="1"/>
          </p:nvPr>
        </p:nvSpPr>
        <p:spPr>
          <a:xfrm>
            <a:off x="457200" y="5851602"/>
            <a:ext cx="9855200" cy="1005840"/>
          </a:xfrm>
        </p:spPr>
        <p:txBody>
          <a:bodyPr anchor="b">
            <a:noAutofit/>
          </a:bodyPr>
          <a:lstStyle>
            <a:lvl1pPr marL="0" indent="0">
              <a:spcBef>
                <a:spcPts val="300"/>
              </a:spcBef>
              <a:buNone/>
              <a:defRPr sz="1000"/>
            </a:lvl1pPr>
            <a:lvl2pPr marL="228600" indent="0">
              <a:buNone/>
              <a:defRPr sz="1000"/>
            </a:lvl2pPr>
            <a:lvl3pPr marL="457200" indent="0">
              <a:buNone/>
              <a:defRPr sz="1000"/>
            </a:lvl3pPr>
            <a:lvl4pPr marL="685800" indent="0">
              <a:buNone/>
              <a:defRPr sz="1000"/>
            </a:lvl4pPr>
            <a:lvl5pPr marL="914400" indent="0">
              <a:buNone/>
              <a:defRPr sz="1000"/>
            </a:lvl5pPr>
          </a:lstStyle>
          <a:p>
            <a:pPr lvl="0"/>
            <a:r>
              <a:rPr lang="en-US" dirty="0"/>
              <a:t>Reference(s)</a:t>
            </a:r>
          </a:p>
        </p:txBody>
      </p:sp>
      <p:sp>
        <p:nvSpPr>
          <p:cNvPr id="3" name="Content Placeholder 2"/>
          <p:cNvSpPr>
            <a:spLocks noGrp="1"/>
          </p:cNvSpPr>
          <p:nvPr>
            <p:ph sz="half" idx="1"/>
          </p:nvPr>
        </p:nvSpPr>
        <p:spPr>
          <a:xfrm>
            <a:off x="457200" y="1261872"/>
            <a:ext cx="5638800" cy="455706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96000" y="1261872"/>
            <a:ext cx="5638800" cy="455706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24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11277600" cy="8001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457200" y="1264716"/>
            <a:ext cx="5638800" cy="42828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6096000" y="1264716"/>
            <a:ext cx="5638800" cy="42828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F8CB1101-080C-4B85-AC54-06AFAC4F0A81}" type="datetime1">
              <a:rPr lang="en-US" smtClean="0"/>
              <a:t>9/17/2019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lvl1pPr algn="ctr">
              <a:defRPr/>
            </a:lvl1pPr>
          </a:lstStyle>
          <a:p>
            <a:fld id="{CC7432E5-F8E0-41AE-9A6B-AD730338B005}" type="slidenum">
              <a:rPr lang="en-US" smtClean="0"/>
              <a:pPr/>
              <a:t>‹#›</a:t>
            </a:fld>
            <a:endParaRPr lang="en-US" dirty="0"/>
          </a:p>
        </p:txBody>
      </p:sp>
      <p:sp>
        <p:nvSpPr>
          <p:cNvPr id="11" name="Text Placeholder 10"/>
          <p:cNvSpPr>
            <a:spLocks noGrp="1"/>
          </p:cNvSpPr>
          <p:nvPr>
            <p:ph type="body" sz="quarter" idx="13" hasCustomPrompt="1"/>
          </p:nvPr>
        </p:nvSpPr>
        <p:spPr>
          <a:xfrm>
            <a:off x="457200" y="5851602"/>
            <a:ext cx="9855200" cy="1005840"/>
          </a:xfrm>
        </p:spPr>
        <p:txBody>
          <a:bodyPr anchor="b">
            <a:noAutofit/>
          </a:bodyPr>
          <a:lstStyle>
            <a:lvl1pPr marL="0" indent="0">
              <a:spcBef>
                <a:spcPts val="300"/>
              </a:spcBef>
              <a:buNone/>
              <a:defRPr sz="1000"/>
            </a:lvl1pPr>
            <a:lvl2pPr marL="228600" indent="0">
              <a:buNone/>
              <a:defRPr sz="1000"/>
            </a:lvl2pPr>
            <a:lvl3pPr marL="457200" indent="0">
              <a:buNone/>
              <a:defRPr sz="1000"/>
            </a:lvl3pPr>
            <a:lvl4pPr marL="685800" indent="0">
              <a:buNone/>
              <a:defRPr sz="1000"/>
            </a:lvl4pPr>
            <a:lvl5pPr marL="914400" indent="0">
              <a:buNone/>
              <a:defRPr sz="1000"/>
            </a:lvl5pPr>
          </a:lstStyle>
          <a:p>
            <a:pPr lvl="0"/>
            <a:r>
              <a:rPr lang="en-US" dirty="0"/>
              <a:t>Reference(s)</a:t>
            </a:r>
          </a:p>
        </p:txBody>
      </p:sp>
      <p:sp>
        <p:nvSpPr>
          <p:cNvPr id="4" name="Content Placeholder 3"/>
          <p:cNvSpPr>
            <a:spLocks noGrp="1"/>
          </p:cNvSpPr>
          <p:nvPr>
            <p:ph sz="half" idx="2"/>
          </p:nvPr>
        </p:nvSpPr>
        <p:spPr>
          <a:xfrm>
            <a:off x="457200" y="1692998"/>
            <a:ext cx="5638800" cy="413630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096000" y="1692998"/>
            <a:ext cx="5638800" cy="4136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6810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11277600" cy="800100"/>
          </a:xfrm>
        </p:spPr>
        <p:txBody>
          <a:bodyPr anchor="b">
            <a:normAutofit/>
          </a:bodyPr>
          <a:lstStyle>
            <a:lvl1pPr>
              <a:defRPr sz="2400"/>
            </a:lvl1pPr>
          </a:lstStyle>
          <a:p>
            <a:r>
              <a:rPr lang="en-US"/>
              <a:t>Click to edit Master title style</a:t>
            </a:r>
            <a:endParaRPr lang="en-US" dirty="0"/>
          </a:p>
        </p:txBody>
      </p:sp>
      <p:sp>
        <p:nvSpPr>
          <p:cNvPr id="4" name="Text Placeholder 3"/>
          <p:cNvSpPr>
            <a:spLocks noGrp="1"/>
          </p:cNvSpPr>
          <p:nvPr>
            <p:ph type="body" sz="half" idx="2" hasCustomPrompt="1"/>
          </p:nvPr>
        </p:nvSpPr>
        <p:spPr>
          <a:xfrm>
            <a:off x="1170432" y="5440680"/>
            <a:ext cx="9875520" cy="365760"/>
          </a:xfrm>
          <a:prstGeom prst="roundRect">
            <a:avLst/>
          </a:prstGeom>
          <a:solidFill>
            <a:schemeClr val="accent2"/>
          </a:solidFill>
        </p:spPr>
        <p:txBody>
          <a:bodyPr anchor="ctr"/>
          <a:lstStyle>
            <a:lvl1pPr marL="0" indent="0" algn="ctr">
              <a:buNone/>
              <a:defRPr sz="1600" b="1"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enter caption</a:t>
            </a:r>
          </a:p>
        </p:txBody>
      </p:sp>
      <p:sp>
        <p:nvSpPr>
          <p:cNvPr id="5" name="Date Placeholder 4"/>
          <p:cNvSpPr>
            <a:spLocks noGrp="1"/>
          </p:cNvSpPr>
          <p:nvPr>
            <p:ph type="dt" sz="half" idx="10"/>
          </p:nvPr>
        </p:nvSpPr>
        <p:spPr/>
        <p:txBody>
          <a:bodyPr/>
          <a:lstStyle/>
          <a:p>
            <a:fld id="{3E4588B8-10AE-4A18-A901-70972D5E175A}" type="datetime1">
              <a:rPr lang="en-US" smtClean="0"/>
              <a:t>9/17/2019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lgn="ctr">
              <a:defRPr/>
            </a:lvl1pPr>
          </a:lstStyle>
          <a:p>
            <a:fld id="{CC7432E5-F8E0-41AE-9A6B-AD730338B005}" type="slidenum">
              <a:rPr lang="en-US" smtClean="0"/>
              <a:pPr/>
              <a:t>‹#›</a:t>
            </a:fld>
            <a:endParaRPr lang="en-US" dirty="0"/>
          </a:p>
        </p:txBody>
      </p:sp>
      <p:sp>
        <p:nvSpPr>
          <p:cNvPr id="9" name="Text Placeholder 8"/>
          <p:cNvSpPr>
            <a:spLocks noGrp="1"/>
          </p:cNvSpPr>
          <p:nvPr>
            <p:ph type="body" sz="quarter" idx="13" hasCustomPrompt="1"/>
          </p:nvPr>
        </p:nvSpPr>
        <p:spPr>
          <a:xfrm>
            <a:off x="457200" y="5851602"/>
            <a:ext cx="9855200" cy="1005840"/>
          </a:xfrm>
        </p:spPr>
        <p:txBody>
          <a:bodyPr anchor="b">
            <a:noAutofit/>
          </a:bodyPr>
          <a:lstStyle>
            <a:lvl1pPr marL="0" indent="0">
              <a:spcBef>
                <a:spcPts val="300"/>
              </a:spcBef>
              <a:buNone/>
              <a:defRPr sz="1000"/>
            </a:lvl1pPr>
            <a:lvl2pPr marL="228600" indent="0">
              <a:buNone/>
              <a:defRPr sz="1000"/>
            </a:lvl2pPr>
            <a:lvl3pPr marL="457200" indent="0">
              <a:buNone/>
              <a:defRPr sz="1000"/>
            </a:lvl3pPr>
            <a:lvl4pPr marL="685800" indent="0">
              <a:buNone/>
              <a:defRPr sz="1000"/>
            </a:lvl4pPr>
            <a:lvl5pPr marL="914400" indent="0">
              <a:buNone/>
              <a:defRPr sz="1000"/>
            </a:lvl5pPr>
          </a:lstStyle>
          <a:p>
            <a:pPr lvl="0"/>
            <a:r>
              <a:rPr lang="en-US" dirty="0"/>
              <a:t>Reference(s)</a:t>
            </a:r>
          </a:p>
        </p:txBody>
      </p:sp>
      <p:sp>
        <p:nvSpPr>
          <p:cNvPr id="3" name="Content Placeholder 2"/>
          <p:cNvSpPr>
            <a:spLocks noGrp="1"/>
          </p:cNvSpPr>
          <p:nvPr>
            <p:ph idx="1"/>
          </p:nvPr>
        </p:nvSpPr>
        <p:spPr>
          <a:xfrm>
            <a:off x="457200" y="1260476"/>
            <a:ext cx="11277600" cy="4185227"/>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951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E4230D-527C-497C-AE7B-88F10673E221}" type="datetime1">
              <a:rPr lang="en-US" smtClean="0"/>
              <a:t>9/17/2019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ctr"/>
            <a:fld id="{CC7432E5-F8E0-41AE-9A6B-AD730338B005}" type="slidenum">
              <a:rPr lang="en-US" smtClean="0"/>
              <a:pPr algn="ctr"/>
              <a:t>‹#›</a:t>
            </a:fld>
            <a:endParaRPr lang="en-US" dirty="0"/>
          </a:p>
        </p:txBody>
      </p:sp>
      <p:sp>
        <p:nvSpPr>
          <p:cNvPr id="8" name="Text Placeholder 7"/>
          <p:cNvSpPr>
            <a:spLocks noGrp="1"/>
          </p:cNvSpPr>
          <p:nvPr>
            <p:ph type="body" sz="quarter" idx="14" hasCustomPrompt="1"/>
          </p:nvPr>
        </p:nvSpPr>
        <p:spPr>
          <a:xfrm>
            <a:off x="1170432" y="5440680"/>
            <a:ext cx="9875520" cy="361950"/>
          </a:xfrm>
          <a:prstGeom prst="roundRect">
            <a:avLst/>
          </a:prstGeom>
          <a:solidFill>
            <a:schemeClr val="accent2"/>
          </a:solidFill>
        </p:spPr>
        <p:txBody>
          <a:bodyPr>
            <a:normAutofit/>
          </a:bodyPr>
          <a:lstStyle>
            <a:lvl1pPr marL="0" indent="0" algn="ctr">
              <a:buNone/>
              <a:defRPr sz="1600" b="1">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enter caption</a:t>
            </a:r>
          </a:p>
        </p:txBody>
      </p:sp>
      <p:sp>
        <p:nvSpPr>
          <p:cNvPr id="7" name="Text Placeholder 6"/>
          <p:cNvSpPr>
            <a:spLocks noGrp="1"/>
          </p:cNvSpPr>
          <p:nvPr>
            <p:ph type="body" sz="quarter" idx="13" hasCustomPrompt="1"/>
          </p:nvPr>
        </p:nvSpPr>
        <p:spPr>
          <a:xfrm>
            <a:off x="457200" y="5851602"/>
            <a:ext cx="9855200" cy="1005840"/>
          </a:xfrm>
        </p:spPr>
        <p:txBody>
          <a:bodyPr anchor="b">
            <a:noAutofit/>
          </a:bodyPr>
          <a:lstStyle>
            <a:lvl1pPr marL="0" indent="0">
              <a:spcBef>
                <a:spcPts val="300"/>
              </a:spcBef>
              <a:buNone/>
              <a:defRPr sz="1000"/>
            </a:lvl1pPr>
            <a:lvl2pPr marL="228600" indent="0">
              <a:buNone/>
              <a:defRPr sz="1000"/>
            </a:lvl2pPr>
            <a:lvl3pPr marL="457200" indent="0">
              <a:buNone/>
              <a:defRPr sz="1000"/>
            </a:lvl3pPr>
            <a:lvl4pPr marL="685800" indent="0">
              <a:buNone/>
              <a:defRPr sz="1000"/>
            </a:lvl4pPr>
            <a:lvl5pPr marL="914400" indent="0">
              <a:buNone/>
              <a:defRPr sz="1000"/>
            </a:lvl5pPr>
          </a:lstStyle>
          <a:p>
            <a:pPr lvl="0"/>
            <a:r>
              <a:rPr lang="en-US" dirty="0"/>
              <a:t>Reference(s)</a:t>
            </a:r>
          </a:p>
        </p:txBody>
      </p:sp>
    </p:spTree>
    <p:extLst>
      <p:ext uri="{BB962C8B-B14F-4D97-AF65-F5344CB8AC3E}">
        <p14:creationId xmlns:p14="http://schemas.microsoft.com/office/powerpoint/2010/main" val="2949179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No Line">
    <p:spTree>
      <p:nvGrpSpPr>
        <p:cNvPr id="1" name=""/>
        <p:cNvGrpSpPr/>
        <p:nvPr/>
      </p:nvGrpSpPr>
      <p:grpSpPr>
        <a:xfrm>
          <a:off x="0" y="0"/>
          <a:ext cx="0" cy="0"/>
          <a:chOff x="0" y="0"/>
          <a:chExt cx="0" cy="0"/>
        </a:xfrm>
      </p:grpSpPr>
      <p:sp>
        <p:nvSpPr>
          <p:cNvPr id="10" name="Rectangle 9"/>
          <p:cNvSpPr/>
          <p:nvPr userDrawn="1"/>
        </p:nvSpPr>
        <p:spPr>
          <a:xfrm>
            <a:off x="193501" y="1028700"/>
            <a:ext cx="11998500" cy="250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Date Placeholder 3"/>
          <p:cNvSpPr>
            <a:spLocks noGrp="1"/>
          </p:cNvSpPr>
          <p:nvPr>
            <p:ph type="dt" sz="half" idx="10"/>
          </p:nvPr>
        </p:nvSpPr>
        <p:spPr/>
        <p:txBody>
          <a:bodyPr/>
          <a:lstStyle/>
          <a:p>
            <a:fld id="{CED11A09-3DD3-4814-BDCF-935499F15EA0}" type="datetime1">
              <a:rPr lang="en-US" smtClean="0"/>
              <a:t>9/17/2019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lgn="ctr">
              <a:defRPr/>
            </a:lvl1pPr>
          </a:lstStyle>
          <a:p>
            <a:fld id="{CC7432E5-F8E0-41AE-9A6B-AD730338B005}" type="slidenum">
              <a:rPr lang="en-US" smtClean="0"/>
              <a:pPr/>
              <a:t>‹#›</a:t>
            </a:fld>
            <a:endParaRPr lang="en-US" dirty="0"/>
          </a:p>
        </p:txBody>
      </p:sp>
      <p:sp>
        <p:nvSpPr>
          <p:cNvPr id="8" name="Text Placeholder 7"/>
          <p:cNvSpPr>
            <a:spLocks noGrp="1"/>
          </p:cNvSpPr>
          <p:nvPr>
            <p:ph type="body" sz="quarter" idx="13" hasCustomPrompt="1"/>
          </p:nvPr>
        </p:nvSpPr>
        <p:spPr>
          <a:xfrm>
            <a:off x="457200" y="5851602"/>
            <a:ext cx="9855200" cy="1005840"/>
          </a:xfrm>
        </p:spPr>
        <p:txBody>
          <a:bodyPr anchor="b">
            <a:normAutofit/>
          </a:bodyPr>
          <a:lstStyle>
            <a:lvl1pPr marL="0" indent="0">
              <a:spcBef>
                <a:spcPts val="300"/>
              </a:spcBef>
              <a:buNone/>
              <a:defRPr sz="1000"/>
            </a:lvl1pPr>
            <a:lvl2pPr marL="228600" indent="0">
              <a:buNone/>
              <a:defRPr/>
            </a:lvl2pPr>
            <a:lvl3pPr marL="457200" indent="0">
              <a:buNone/>
              <a:defRPr/>
            </a:lvl3pPr>
            <a:lvl4pPr marL="685800" indent="0">
              <a:buNone/>
              <a:defRPr/>
            </a:lvl4pPr>
            <a:lvl5pPr marL="914400" indent="0">
              <a:buNone/>
              <a:defRPr/>
            </a:lvl5pPr>
          </a:lstStyle>
          <a:p>
            <a:pPr lvl="0"/>
            <a:r>
              <a:rPr lang="en-US" dirty="0"/>
              <a:t>Reference(s)</a:t>
            </a:r>
          </a:p>
        </p:txBody>
      </p:sp>
      <p:sp>
        <p:nvSpPr>
          <p:cNvPr id="3" name="Content Placeholder 2"/>
          <p:cNvSpPr>
            <a:spLocks noGrp="1"/>
          </p:cNvSpPr>
          <p:nvPr>
            <p:ph idx="1"/>
          </p:nvPr>
        </p:nvSpPr>
        <p:spPr>
          <a:xfrm>
            <a:off x="457200" y="1028700"/>
            <a:ext cx="11277600" cy="48051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9847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0" y="6591300"/>
            <a:ext cx="487680" cy="266700"/>
          </a:xfrm>
          <a:prstGeom prst="rect">
            <a:avLst/>
          </a:prstGeom>
        </p:spPr>
        <p:txBody>
          <a:bodyPr vert="horz" lIns="91440" tIns="45720" rIns="45720" bIns="45720" rtlCol="0" anchor="b" anchorCtr="0"/>
          <a:lstStyle>
            <a:lvl1pPr algn="ctr">
              <a:defRPr sz="1000">
                <a:solidFill>
                  <a:schemeClr val="tx1"/>
                </a:solidFill>
              </a:defRPr>
            </a:lvl1pPr>
          </a:lstStyle>
          <a:p>
            <a:fld id="{CC7432E5-F8E0-41AE-9A6B-AD730338B005}" type="slidenum">
              <a:rPr lang="en-US" smtClean="0"/>
              <a:pPr/>
              <a:t>‹#›</a:t>
            </a:fld>
            <a:endParaRPr lang="en-US" dirty="0"/>
          </a:p>
        </p:txBody>
      </p:sp>
      <p:sp>
        <p:nvSpPr>
          <p:cNvPr id="2" name="Title Placeholder 1"/>
          <p:cNvSpPr>
            <a:spLocks noGrp="1"/>
          </p:cNvSpPr>
          <p:nvPr>
            <p:ph type="title"/>
          </p:nvPr>
        </p:nvSpPr>
        <p:spPr>
          <a:xfrm>
            <a:off x="457200" y="228602"/>
            <a:ext cx="11277600" cy="800099"/>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457200" y="1257300"/>
            <a:ext cx="11277600" cy="4572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871133" y="6534150"/>
            <a:ext cx="1295400" cy="323851"/>
          </a:xfrm>
          <a:prstGeom prst="rect">
            <a:avLst/>
          </a:prstGeom>
        </p:spPr>
        <p:txBody>
          <a:bodyPr vert="horz" lIns="91440" tIns="45720" rIns="91440" bIns="45720" rtlCol="0" anchor="ctr"/>
          <a:lstStyle>
            <a:lvl1pPr algn="l">
              <a:defRPr sz="1200">
                <a:solidFill>
                  <a:schemeClr val="tx1">
                    <a:tint val="75000"/>
                  </a:schemeClr>
                </a:solidFill>
              </a:defRPr>
            </a:lvl1pPr>
          </a:lstStyle>
          <a:p>
            <a:fld id="{A500641C-1BFD-4E39-BE68-FA3BD8BB5F86}" type="datetime1">
              <a:rPr lang="en-US" smtClean="0"/>
              <a:t>9/17/2019</a:t>
            </a:fld>
            <a:endParaRPr lang="en-US" dirty="0"/>
          </a:p>
        </p:txBody>
      </p:sp>
      <p:sp>
        <p:nvSpPr>
          <p:cNvPr id="5" name="Footer Placeholder 4"/>
          <p:cNvSpPr>
            <a:spLocks noGrp="1"/>
          </p:cNvSpPr>
          <p:nvPr>
            <p:ph type="ftr" sz="quarter" idx="3"/>
          </p:nvPr>
        </p:nvSpPr>
        <p:spPr>
          <a:xfrm>
            <a:off x="-1871133" y="6004515"/>
            <a:ext cx="1295400" cy="42767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TextBox 7"/>
          <p:cNvSpPr txBox="1"/>
          <p:nvPr userDrawn="1"/>
        </p:nvSpPr>
        <p:spPr>
          <a:xfrm>
            <a:off x="10160000" y="6611780"/>
            <a:ext cx="2032000" cy="246221"/>
          </a:xfrm>
          <a:prstGeom prst="rect">
            <a:avLst/>
          </a:prstGeom>
          <a:noFill/>
        </p:spPr>
        <p:txBody>
          <a:bodyPr wrap="square" rtlCol="0">
            <a:spAutoFit/>
          </a:bodyPr>
          <a:lstStyle/>
          <a:p>
            <a:pPr algn="r"/>
            <a:r>
              <a:rPr lang="en-US" sz="1000" b="0" baseline="0" dirty="0">
                <a:solidFill>
                  <a:schemeClr val="tx1"/>
                </a:solidFill>
                <a:latin typeface="Arial" pitchFamily="34" charset="0"/>
                <a:cs typeface="Arial" pitchFamily="34" charset="0"/>
              </a:rPr>
              <a:t>© AstraZeneca 2019</a:t>
            </a:r>
          </a:p>
        </p:txBody>
      </p:sp>
      <p:sp>
        <p:nvSpPr>
          <p:cNvPr id="9" name="Rectangle 8"/>
          <p:cNvSpPr/>
          <p:nvPr userDrawn="1"/>
        </p:nvSpPr>
        <p:spPr>
          <a:xfrm>
            <a:off x="457200" y="1129284"/>
            <a:ext cx="11734800" cy="18288"/>
          </a:xfrm>
          <a:prstGeom prst="rect">
            <a:avLst/>
          </a:prstGeom>
          <a:gradFill flip="none" rotWithShape="1">
            <a:gsLst>
              <a:gs pos="26000">
                <a:schemeClr val="accent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161966446"/>
      </p:ext>
    </p:extLst>
  </p:cSld>
  <p:clrMap bg1="lt1" tx1="dk1" bg2="lt2" tx2="dk2" accent1="accent1" accent2="accent2" accent3="accent3" accent4="accent4" accent5="accent5" accent6="accent6" hlink="hlink" folHlink="folHlink"/>
  <p:sldLayoutIdLst>
    <p:sldLayoutId id="2147483766" r:id="rId1"/>
    <p:sldLayoutId id="2147483676" r:id="rId2"/>
    <p:sldLayoutId id="2147483764" r:id="rId3"/>
    <p:sldLayoutId id="2147483677" r:id="rId4"/>
    <p:sldLayoutId id="2147483680" r:id="rId5"/>
    <p:sldLayoutId id="2147483681" r:id="rId6"/>
    <p:sldLayoutId id="2147483682" r:id="rId7"/>
    <p:sldLayoutId id="2147483683" r:id="rId8"/>
    <p:sldLayoutId id="2147483684" r:id="rId9"/>
    <p:sldLayoutId id="2147483687" r:id="rId10"/>
    <p:sldLayoutId id="2147483685" r:id="rId11"/>
    <p:sldLayoutId id="2147483747" r:id="rId12"/>
    <p:sldLayoutId id="2147483767" r:id="rId13"/>
  </p:sldLayoutIdLst>
  <p:hf hdr="0" ftr="0" dt="0"/>
  <p:txStyles>
    <p:titleStyle>
      <a:lvl1pPr algn="l" defTabSz="914400" rtl="0" eaLnBrk="1" latinLnBrk="0" hangingPunct="1">
        <a:lnSpc>
          <a:spcPct val="90000"/>
        </a:lnSpc>
        <a:spcBef>
          <a:spcPct val="0"/>
        </a:spcBef>
        <a:buNone/>
        <a:defRPr sz="2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88" userDrawn="1">
          <p15:clr>
            <a:srgbClr val="F26B43"/>
          </p15:clr>
        </p15:guide>
        <p15:guide id="4" pos="7392" userDrawn="1">
          <p15:clr>
            <a:srgbClr val="F26B43"/>
          </p15:clr>
        </p15:guide>
        <p15:guide id="5" orient="horz" pos="144" userDrawn="1">
          <p15:clr>
            <a:srgbClr val="F26B43"/>
          </p15:clr>
        </p15:guide>
        <p15:guide id="6" orient="horz" pos="648" userDrawn="1">
          <p15:clr>
            <a:srgbClr val="F26B43"/>
          </p15:clr>
        </p15:guide>
        <p15:guide id="7" orient="horz" pos="792" userDrawn="1">
          <p15:clr>
            <a:srgbClr val="F26B43"/>
          </p15:clr>
        </p15:guide>
        <p15:guide id="8" orient="horz" pos="367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8.png"/><Relationship Id="rId3" Type="http://schemas.openxmlformats.org/officeDocument/2006/relationships/image" Target="../media/image32.png"/><Relationship Id="rId7" Type="http://schemas.microsoft.com/office/2007/relationships/hdphoto" Target="../media/hdphoto2.wdp"/><Relationship Id="rId12"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4.png"/><Relationship Id="rId11" Type="http://schemas.microsoft.com/office/2007/relationships/hdphoto" Target="../media/hdphoto3.wdp"/><Relationship Id="rId5" Type="http://schemas.openxmlformats.org/officeDocument/2006/relationships/image" Target="../media/image33.png"/><Relationship Id="rId10" Type="http://schemas.openxmlformats.org/officeDocument/2006/relationships/image" Target="../media/image36.png"/><Relationship Id="rId4" Type="http://schemas.microsoft.com/office/2007/relationships/hdphoto" Target="../media/hdphoto1.wdp"/><Relationship Id="rId9" Type="http://schemas.openxmlformats.org/officeDocument/2006/relationships/image" Target="../media/image35.png"/><Relationship Id="rId14"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8.png"/><Relationship Id="rId3" Type="http://schemas.openxmlformats.org/officeDocument/2006/relationships/image" Target="../media/image32.png"/><Relationship Id="rId7" Type="http://schemas.microsoft.com/office/2007/relationships/hdphoto" Target="../media/hdphoto2.wdp"/><Relationship Id="rId12"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4.png"/><Relationship Id="rId11" Type="http://schemas.microsoft.com/office/2007/relationships/hdphoto" Target="../media/hdphoto3.wdp"/><Relationship Id="rId5" Type="http://schemas.openxmlformats.org/officeDocument/2006/relationships/image" Target="../media/image33.png"/><Relationship Id="rId15" Type="http://schemas.openxmlformats.org/officeDocument/2006/relationships/slide" Target="slide3.xml"/><Relationship Id="rId10" Type="http://schemas.openxmlformats.org/officeDocument/2006/relationships/image" Target="../media/image36.png"/><Relationship Id="rId4" Type="http://schemas.microsoft.com/office/2007/relationships/hdphoto" Target="../media/hdphoto1.wdp"/><Relationship Id="rId9" Type="http://schemas.openxmlformats.org/officeDocument/2006/relationships/image" Target="../media/image35.png"/><Relationship Id="rId1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slide" Target="slide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chart" Target="../charts/chart4.xml"/><Relationship Id="rId5" Type="http://schemas.openxmlformats.org/officeDocument/2006/relationships/chart" Target="../charts/chart3.xml"/><Relationship Id="rId10" Type="http://schemas.openxmlformats.org/officeDocument/2006/relationships/slide" Target="slide5.xml"/><Relationship Id="rId4" Type="http://schemas.openxmlformats.org/officeDocument/2006/relationships/chart" Target="../charts/chart2.xml"/><Relationship Id="rId9" Type="http://schemas.openxmlformats.org/officeDocument/2006/relationships/chart" Target="../charts/char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slide" Target="slide6.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slide" Target="slide6.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4.jpeg"/><Relationship Id="rId7"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46.jpe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slide" Target="slide6.xml"/><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slide" Target="slide19.xml"/><Relationship Id="rId7" Type="http://schemas.openxmlformats.org/officeDocument/2006/relationships/image" Target="../media/image4.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 Target="slide15.xml"/></Relationships>
</file>

<file path=ppt/slides/_rels/slide3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slide" Target="slide17.xml"/><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jpeg"/><Relationship Id="rId9" Type="http://schemas.openxmlformats.org/officeDocument/2006/relationships/image" Target="../media/image10.pn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27.png"/><Relationship Id="rId7" Type="http://schemas.openxmlformats.org/officeDocument/2006/relationships/slide" Target="slide24.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slide" Target="slide30.xml"/><Relationship Id="rId5" Type="http://schemas.openxmlformats.org/officeDocument/2006/relationships/image" Target="../media/image29.png"/><Relationship Id="rId10" Type="http://schemas.openxmlformats.org/officeDocument/2006/relationships/slide" Target="slide23.xml"/><Relationship Id="rId4" Type="http://schemas.openxmlformats.org/officeDocument/2006/relationships/image" Target="../media/image28.png"/><Relationship Id="rId9" Type="http://schemas.openxmlformats.org/officeDocument/2006/relationships/slide" Target="slide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791543090"/>
              </p:ext>
            </p:extLst>
          </p:nvPr>
        </p:nvGraphicFramePr>
        <p:xfrm>
          <a:off x="398961" y="571246"/>
          <a:ext cx="11394078" cy="4333384"/>
        </p:xfrm>
        <a:graphic>
          <a:graphicData uri="http://schemas.openxmlformats.org/drawingml/2006/table">
            <a:tbl>
              <a:tblPr firstRow="1" bandRow="1">
                <a:tableStyleId>{10A1B5D5-9B99-4C35-A422-299274C87663}</a:tableStyleId>
              </a:tblPr>
              <a:tblGrid>
                <a:gridCol w="2115820">
                  <a:extLst>
                    <a:ext uri="{9D8B030D-6E8A-4147-A177-3AD203B41FA5}">
                      <a16:colId xmlns:a16="http://schemas.microsoft.com/office/drawing/2014/main" val="20000"/>
                    </a:ext>
                  </a:extLst>
                </a:gridCol>
                <a:gridCol w="249440">
                  <a:extLst>
                    <a:ext uri="{9D8B030D-6E8A-4147-A177-3AD203B41FA5}">
                      <a16:colId xmlns:a16="http://schemas.microsoft.com/office/drawing/2014/main" val="20002"/>
                    </a:ext>
                  </a:extLst>
                </a:gridCol>
                <a:gridCol w="1259616">
                  <a:extLst>
                    <a:ext uri="{9D8B030D-6E8A-4147-A177-3AD203B41FA5}">
                      <a16:colId xmlns:a16="http://schemas.microsoft.com/office/drawing/2014/main" val="152697578"/>
                    </a:ext>
                  </a:extLst>
                </a:gridCol>
                <a:gridCol w="569182">
                  <a:extLst>
                    <a:ext uri="{9D8B030D-6E8A-4147-A177-3AD203B41FA5}">
                      <a16:colId xmlns:a16="http://schemas.microsoft.com/office/drawing/2014/main" val="602447025"/>
                    </a:ext>
                  </a:extLst>
                </a:gridCol>
                <a:gridCol w="1051034">
                  <a:extLst>
                    <a:ext uri="{9D8B030D-6E8A-4147-A177-3AD203B41FA5}">
                      <a16:colId xmlns:a16="http://schemas.microsoft.com/office/drawing/2014/main" val="377280639"/>
                    </a:ext>
                  </a:extLst>
                </a:gridCol>
                <a:gridCol w="1555531">
                  <a:extLst>
                    <a:ext uri="{9D8B030D-6E8A-4147-A177-3AD203B41FA5}">
                      <a16:colId xmlns:a16="http://schemas.microsoft.com/office/drawing/2014/main" val="3862680058"/>
                    </a:ext>
                  </a:extLst>
                </a:gridCol>
                <a:gridCol w="2764221">
                  <a:extLst>
                    <a:ext uri="{9D8B030D-6E8A-4147-A177-3AD203B41FA5}">
                      <a16:colId xmlns:a16="http://schemas.microsoft.com/office/drawing/2014/main" val="3469142956"/>
                    </a:ext>
                  </a:extLst>
                </a:gridCol>
                <a:gridCol w="1829234">
                  <a:extLst>
                    <a:ext uri="{9D8B030D-6E8A-4147-A177-3AD203B41FA5}">
                      <a16:colId xmlns:a16="http://schemas.microsoft.com/office/drawing/2014/main" val="3435347785"/>
                    </a:ext>
                  </a:extLst>
                </a:gridCol>
              </a:tblGrid>
              <a:tr h="263049">
                <a:tc gridSpan="2">
                  <a:txBody>
                    <a:bodyPr/>
                    <a:lstStyle/>
                    <a:p>
                      <a:pPr algn="r"/>
                      <a:r>
                        <a:rPr lang="en-US" sz="1400" b="1" dirty="0">
                          <a:solidFill>
                            <a:schemeClr val="bg1"/>
                          </a:solidFill>
                        </a:rPr>
                        <a:t>Asset Name</a:t>
                      </a:r>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hMerge="1">
                  <a:txBody>
                    <a:bodyPr/>
                    <a:lstStyle/>
                    <a:p>
                      <a:r>
                        <a:rPr lang="en-US" sz="1400" b="1" dirty="0">
                          <a:solidFill>
                            <a:schemeClr val="tx1"/>
                          </a:solidFill>
                        </a:rPr>
                        <a:t>&lt;Generic Name: Title&gt;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gridSpan="6">
                  <a:txBody>
                    <a:bodyPr/>
                    <a:lstStyle/>
                    <a:p>
                      <a:r>
                        <a:rPr lang="en-US" sz="1400" b="1" dirty="0">
                          <a:solidFill>
                            <a:schemeClr val="tx1"/>
                          </a:solidFill>
                        </a:rPr>
                        <a:t>Benralizumab-Eosinophils in Sickness and in Health</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tx2"/>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0001"/>
                  </a:ext>
                </a:extLst>
              </a:tr>
              <a:tr h="263049">
                <a:tc gridSpan="2">
                  <a:txBody>
                    <a:bodyPr/>
                    <a:lstStyle/>
                    <a:p>
                      <a:pPr algn="r"/>
                      <a:r>
                        <a:rPr lang="en-US" sz="1400" b="1" dirty="0">
                          <a:solidFill>
                            <a:schemeClr val="bg1"/>
                          </a:solidFill>
                        </a:rPr>
                        <a:t>Intended Use</a:t>
                      </a:r>
                      <a:endParaRPr lang="en-US" sz="1200" b="0" i="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hMerge="1">
                  <a:txBody>
                    <a:bodyPr/>
                    <a:lstStyle/>
                    <a:p>
                      <a:r>
                        <a:rPr lang="en-US" sz="1400" b="1" dirty="0"/>
                        <a:t>&lt;Reactive or Internal use&gt;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gridSpan="6">
                  <a:txBody>
                    <a:bodyPr/>
                    <a:lstStyle/>
                    <a:p>
                      <a:r>
                        <a:rPr lang="en-US" sz="1400" b="0" dirty="0"/>
                        <a:t>Reactive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bg1"/>
                        </a:solidFill>
                        <a:latin typeface="+mn-lt"/>
                        <a:ea typeface="+mn-ea"/>
                        <a:cs typeface="+mn-cs"/>
                      </a:endParaRPr>
                    </a:p>
                  </a:txBody>
                  <a:tcPr anchor="ctr">
                    <a:lnL w="12700" cap="flat" cmpd="sng" algn="ctr">
                      <a:solidFill>
                        <a:schemeClr val="tx2"/>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accent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dk1"/>
                        </a:solidFill>
                        <a:latin typeface="+mn-lt"/>
                        <a:ea typeface="+mn-ea"/>
                        <a:cs typeface="+mn-c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47184">
                <a:tc gridSpan="2">
                  <a:txBody>
                    <a:bodyPr/>
                    <a:lstStyle/>
                    <a:p>
                      <a:pPr algn="r"/>
                      <a:r>
                        <a:rPr lang="en-US" sz="1400" b="1" i="0" dirty="0">
                          <a:solidFill>
                            <a:schemeClr val="bg1"/>
                          </a:solidFill>
                        </a:rPr>
                        <a:t>Approved for Distribution</a:t>
                      </a:r>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hMerge="1">
                  <a:txBody>
                    <a:bodyPr/>
                    <a:lstStyle/>
                    <a:p>
                      <a:endParaRPr lang="en-US" sz="1400" b="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gridSpan="4">
                  <a:txBody>
                    <a:bodyPr/>
                    <a:lstStyle/>
                    <a:p>
                      <a:r>
                        <a:rPr lang="en-US" sz="1400" b="0" dirty="0"/>
                        <a:t>No</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bg1"/>
                          </a:solidFill>
                          <a:latin typeface="+mn-lt"/>
                          <a:ea typeface="+mn-ea"/>
                          <a:cs typeface="+mn-cs"/>
                        </a:rPr>
                        <a:t>Therapy Area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latin typeface="+mn-lt"/>
                          <a:ea typeface="+mn-ea"/>
                          <a:cs typeface="+mn-cs"/>
                        </a:rPr>
                        <a:t>Respiratory</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30829690"/>
                  </a:ext>
                </a:extLst>
              </a:tr>
              <a:tr h="144677">
                <a:tc gridSpan="8">
                  <a:txBody>
                    <a:bodyPr/>
                    <a:lstStyle/>
                    <a:p>
                      <a:pPr marL="0" algn="l" defTabSz="914400" rtl="0" eaLnBrk="1" latinLnBrk="0" hangingPunct="1"/>
                      <a:endParaRPr lang="en-US" sz="500" b="1" kern="1200" dirty="0">
                        <a:solidFill>
                          <a:schemeClr val="accent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a:noFill/>
                    </a:lnL>
                    <a:lnT w="12700" cap="flat" cmpd="sng" algn="ctr">
                      <a:solidFill>
                        <a:schemeClr val="tx2"/>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4"/>
                  </a:ext>
                </a:extLst>
              </a:tr>
              <a:tr h="26304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latin typeface="+mn-lt"/>
                          <a:ea typeface="+mn-ea"/>
                          <a:cs typeface="+mn-cs"/>
                        </a:rPr>
                        <a:t>Asset Owner </a:t>
                      </a:r>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gridSpan="5">
                  <a:txBody>
                    <a:bodyPr/>
                    <a:lstStyle/>
                    <a:p>
                      <a:pPr algn="l"/>
                      <a:r>
                        <a:rPr lang="en-US" sz="1400" b="0" dirty="0"/>
                        <a:t>Terri You</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t>New or Updated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a:r>
                        <a:rPr lang="en-US" sz="1400" dirty="0"/>
                        <a:t>New</a:t>
                      </a:r>
                      <a:endParaRPr lang="en-US" sz="1400" b="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r h="263049">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dirty="0"/>
                        <a:t>Document Number</a:t>
                      </a:r>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gridSpan="5">
                  <a:txBody>
                    <a:bodyPr/>
                    <a:lstStyle/>
                    <a:p>
                      <a:r>
                        <a:rPr lang="en-US" sz="1400" dirty="0"/>
                        <a:t>ML-3034-ALL-0117</a:t>
                      </a:r>
                      <a:endParaRPr lang="en-US" sz="1400" b="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dirty="0"/>
                        <a:t>Based on Asset </a:t>
                      </a:r>
                    </a:p>
                    <a:p>
                      <a:pPr marL="0" marR="0" indent="0" algn="r"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dk1"/>
                          </a:solidFill>
                          <a:latin typeface="+mn-lt"/>
                          <a:ea typeface="+mn-ea"/>
                          <a:cs typeface="+mn-cs"/>
                        </a:rPr>
                        <a:t>(include Vault</a:t>
                      </a:r>
                      <a:r>
                        <a:rPr lang="en-US" sz="1200" b="0" i="1" kern="1200" baseline="0" dirty="0">
                          <a:solidFill>
                            <a:schemeClr val="dk1"/>
                          </a:solidFill>
                          <a:latin typeface="+mn-lt"/>
                          <a:ea typeface="+mn-ea"/>
                          <a:cs typeface="+mn-cs"/>
                        </a:rPr>
                        <a:t> MedComms or PromoMats </a:t>
                      </a:r>
                      <a:r>
                        <a:rPr lang="en-US" sz="1200" b="0" i="1" kern="1200" dirty="0">
                          <a:solidFill>
                            <a:schemeClr val="dk1"/>
                          </a:solidFill>
                          <a:latin typeface="+mn-lt"/>
                          <a:ea typeface="+mn-ea"/>
                          <a:cs typeface="+mn-cs"/>
                        </a:rPr>
                        <a:t>document number or N/A for not applicable)</a:t>
                      </a:r>
                      <a:endParaRPr lang="en-US" sz="1200" b="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rowSpan="2">
                  <a:txBody>
                    <a:bodyPr/>
                    <a:lstStyle/>
                    <a:p>
                      <a:pPr algn="l"/>
                      <a:r>
                        <a:rPr lang="en-US" sz="1400" b="0" dirty="0"/>
                        <a:t>NA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473488">
                <a:tc>
                  <a:txBody>
                    <a:bodyPr/>
                    <a:lstStyle/>
                    <a:p>
                      <a:pPr algn="r"/>
                      <a:r>
                        <a:rPr lang="en-US" sz="1400" b="1" dirty="0"/>
                        <a:t>Approved Date</a:t>
                      </a:r>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a:t>09/19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Expiration</a:t>
                      </a:r>
                      <a:r>
                        <a:rPr lang="en-US" sz="1400" b="1" baseline="0" dirty="0"/>
                        <a:t> Date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9D9D9"/>
                    </a:solidFill>
                  </a:tcP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09/20</a:t>
                      </a:r>
                      <a:endParaRPr lang="en-US" sz="1400" b="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7"/>
                  </a:ext>
                </a:extLst>
              </a:tr>
              <a:tr h="631318">
                <a:tc gridSpan="4">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i="0" dirty="0"/>
                        <a:t>Technical Review/Fact Check Completed by Global Medical Information </a:t>
                      </a:r>
                      <a:r>
                        <a:rPr lang="en-US" sz="1200" b="0" i="1" dirty="0"/>
                        <a:t>(Yes/No)</a:t>
                      </a:r>
                      <a:endParaRPr lang="en-US" sz="1400" b="0" i="1" dirty="0"/>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85000"/>
                      </a:schemeClr>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a:t>Yes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hMerge="1">
                  <a:txBody>
                    <a:bodyPr/>
                    <a:lstStyle/>
                    <a:p>
                      <a:endParaRPr 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t>Applicable Copyright</a:t>
                      </a:r>
                      <a:br>
                        <a:rPr lang="en-US" sz="1400" b="1" dirty="0"/>
                      </a:br>
                      <a:r>
                        <a:rPr lang="en-US" sz="1400" b="1" dirty="0"/>
                        <a:t> Permissions Obtained for Graphics </a:t>
                      </a:r>
                      <a:r>
                        <a:rPr lang="en-US" sz="1200" b="0" i="1" dirty="0"/>
                        <a:t>(Yes/No</a:t>
                      </a:r>
                      <a:r>
                        <a:rPr lang="en-US" sz="1100" b="0" i="1" dirty="0"/>
                        <a:t>)</a:t>
                      </a:r>
                      <a:endParaRPr lang="en-US" sz="1200" b="0" i="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85000"/>
                      </a:schemeClr>
                    </a:solidFill>
                  </a:tcPr>
                </a:tc>
                <a:tc>
                  <a:txBody>
                    <a:bodyPr/>
                    <a:lstStyle/>
                    <a:p>
                      <a:pPr algn="l"/>
                      <a:r>
                        <a:rPr lang="en-US" sz="1400" b="0" dirty="0"/>
                        <a:t>Yes</a:t>
                      </a:r>
                    </a:p>
                  </a:txBody>
                  <a:tcPr anchor="ctr">
                    <a:lnL w="12700" cap="flat" cmpd="sng" algn="ctr">
                      <a:solidFill>
                        <a:schemeClr val="tx2">
                          <a:lumMod val="40000"/>
                          <a:lumOff val="60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740597037"/>
                  </a:ext>
                </a:extLst>
              </a:tr>
              <a:tr h="144677">
                <a:tc gridSpan="8">
                  <a:txBody>
                    <a:bodyPr/>
                    <a:lstStyle/>
                    <a:p>
                      <a:pPr algn="r"/>
                      <a:endParaRPr lang="en-US" sz="5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a:noFill/>
                    </a:lnL>
                    <a:lnT w="12700" cap="flat" cmpd="sng" algn="ctr">
                      <a:solidFill>
                        <a:schemeClr val="tx2"/>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9"/>
                  </a:ext>
                </a:extLst>
              </a:tr>
              <a:tr h="447184">
                <a:tc gridSpan="8">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rPr>
                        <a:t>This material is globally</a:t>
                      </a:r>
                      <a:r>
                        <a:rPr lang="en-US" sz="1400" b="1" baseline="0" dirty="0">
                          <a:solidFill>
                            <a:schemeClr val="bg1"/>
                          </a:solidFill>
                        </a:rPr>
                        <a:t> </a:t>
                      </a:r>
                      <a:r>
                        <a:rPr lang="en-US" sz="1400" b="1" dirty="0">
                          <a:solidFill>
                            <a:schemeClr val="bg1"/>
                          </a:solidFill>
                        </a:rPr>
                        <a:t>approved for use by AstraZeneca Medical</a:t>
                      </a:r>
                      <a:r>
                        <a:rPr lang="en-US" sz="1400" b="1" baseline="0" dirty="0">
                          <a:solidFill>
                            <a:schemeClr val="bg1"/>
                          </a:solidFill>
                        </a:rPr>
                        <a:t> Affairs</a:t>
                      </a:r>
                      <a:r>
                        <a:rPr lang="en-US" sz="1400" b="1" dirty="0">
                          <a:solidFill>
                            <a:schemeClr val="bg1"/>
                          </a:solidFill>
                        </a:rPr>
                        <a:t> Scientific Personnel only. </a:t>
                      </a:r>
                      <a:r>
                        <a:rPr lang="en-US" sz="1400" b="1" baseline="0" dirty="0">
                          <a:solidFill>
                            <a:schemeClr val="bg1"/>
                          </a:solidFill>
                        </a:rPr>
                        <a:t>The local market is responsible for interpreting, reviewing, and approving the content according to their local label, rules, and regulations. </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accent2"/>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0011"/>
                  </a:ext>
                </a:extLst>
              </a:tr>
              <a:tr h="460336">
                <a:tc gridSpan="8">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400" b="1" i="1" u="none" kern="1200" baseline="0" dirty="0">
                          <a:solidFill>
                            <a:schemeClr val="tx1"/>
                          </a:solidFill>
                          <a:effectLst/>
                        </a:rPr>
                        <a:t>Additional Disclaimers or Special Instructions:</a:t>
                      </a:r>
                      <a:endParaRPr lang="en-US" sz="1400" kern="1200" dirty="0">
                        <a:solidFill>
                          <a:schemeClr val="tx1"/>
                        </a:solidFill>
                        <a:effectLst/>
                        <a:latin typeface="+mn-lt"/>
                        <a:ea typeface="+mn-ea"/>
                        <a:cs typeface="+mn-cs"/>
                      </a:endParaRPr>
                    </a:p>
                    <a:p>
                      <a:pPr algn="ctr">
                        <a:lnSpc>
                          <a:spcPct val="100000"/>
                        </a:lnSpc>
                        <a:spcBef>
                          <a:spcPts val="300"/>
                        </a:spcBef>
                        <a:spcAft>
                          <a:spcPts val="300"/>
                        </a:spcAft>
                      </a:pPr>
                      <a:endParaRPr lang="en-US" sz="1000" kern="1200" dirty="0">
                        <a:solidFill>
                          <a:schemeClr val="bg1"/>
                        </a:solidFill>
                        <a:effectLst/>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accent2"/>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794192459"/>
                  </a:ext>
                </a:extLst>
              </a:tr>
            </a:tbl>
          </a:graphicData>
        </a:graphic>
      </p:graphicFrame>
      <p:sp>
        <p:nvSpPr>
          <p:cNvPr id="4" name="TextBox 3"/>
          <p:cNvSpPr txBox="1"/>
          <p:nvPr/>
        </p:nvSpPr>
        <p:spPr>
          <a:xfrm>
            <a:off x="4209143" y="6427425"/>
            <a:ext cx="7982857" cy="430887"/>
          </a:xfrm>
          <a:prstGeom prst="rect">
            <a:avLst/>
          </a:prstGeom>
          <a:solidFill>
            <a:schemeClr val="bg1"/>
          </a:solidFill>
        </p:spPr>
        <p:txBody>
          <a:bodyPr wrap="square" rtlCol="0">
            <a:spAutoFit/>
          </a:bodyPr>
          <a:lstStyle/>
          <a:p>
            <a:pPr algn="r"/>
            <a:r>
              <a:rPr lang="en-US" sz="1100" dirty="0"/>
              <a:t>Refer to the General Properties for this asset in GMIP Content (Veeva Vault MedComms) for additional details. </a:t>
            </a:r>
          </a:p>
          <a:p>
            <a:pPr algn="r"/>
            <a:r>
              <a:rPr lang="en-US" sz="1100" dirty="0"/>
              <a:t>Questions on this asset should be directed to asset owner.</a:t>
            </a:r>
          </a:p>
        </p:txBody>
      </p:sp>
      <p:sp>
        <p:nvSpPr>
          <p:cNvPr id="5" name="Rectangle 4"/>
          <p:cNvSpPr/>
          <p:nvPr/>
        </p:nvSpPr>
        <p:spPr>
          <a:xfrm>
            <a:off x="3880426" y="87055"/>
            <a:ext cx="4431149" cy="400110"/>
          </a:xfrm>
          <a:prstGeom prst="rect">
            <a:avLst/>
          </a:prstGeom>
        </p:spPr>
        <p:txBody>
          <a:bodyPr wrap="none">
            <a:spAutoFit/>
          </a:bodyPr>
          <a:lstStyle/>
          <a:p>
            <a:pPr algn="ctr"/>
            <a:r>
              <a:rPr lang="en-US" sz="2000" b="1" dirty="0"/>
              <a:t>Global Medical Affairs Cover Sheet</a:t>
            </a:r>
          </a:p>
        </p:txBody>
      </p:sp>
      <p:sp>
        <p:nvSpPr>
          <p:cNvPr id="7" name="Rectangle 6"/>
          <p:cNvSpPr/>
          <p:nvPr/>
        </p:nvSpPr>
        <p:spPr>
          <a:xfrm>
            <a:off x="398961" y="5884690"/>
            <a:ext cx="11394076" cy="553998"/>
          </a:xfrm>
          <a:prstGeom prst="rect">
            <a:avLst/>
          </a:prstGeom>
          <a:noFill/>
          <a:ln w="38100">
            <a:solidFill>
              <a:schemeClr val="accent6"/>
            </a:solidFill>
          </a:ln>
        </p:spPr>
        <p:txBody>
          <a:bodyPr wrap="square">
            <a:spAutoFit/>
          </a:bodyPr>
          <a:lstStyle/>
          <a:p>
            <a:pPr algn="ctr">
              <a:defRPr/>
            </a:pPr>
            <a:r>
              <a:rPr lang="en-US" sz="1500" b="1" dirty="0">
                <a:solidFill>
                  <a:schemeClr val="accent2">
                    <a:lumMod val="50000"/>
                  </a:schemeClr>
                </a:solidFill>
              </a:rPr>
              <a:t>External use of any of the content must be approved for release by your local nominated signatory/local medical process to ensure compliance with local regulations. </a:t>
            </a:r>
          </a:p>
        </p:txBody>
      </p:sp>
    </p:spTree>
    <p:extLst>
      <p:ext uri="{BB962C8B-B14F-4D97-AF65-F5344CB8AC3E}">
        <p14:creationId xmlns:p14="http://schemas.microsoft.com/office/powerpoint/2010/main" val="2739224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20104-EEE9-4E7C-91CC-253CD20D5339}"/>
              </a:ext>
            </a:extLst>
          </p:cNvPr>
          <p:cNvSpPr>
            <a:spLocks noGrp="1"/>
          </p:cNvSpPr>
          <p:nvPr>
            <p:ph type="title"/>
          </p:nvPr>
        </p:nvSpPr>
        <p:spPr>
          <a:xfrm>
            <a:off x="457199" y="228601"/>
            <a:ext cx="10349207" cy="800100"/>
          </a:xfrm>
        </p:spPr>
        <p:txBody>
          <a:bodyPr>
            <a:noAutofit/>
          </a:bodyPr>
          <a:lstStyle/>
          <a:p>
            <a:r>
              <a:rPr lang="en-US" sz="2400" dirty="0"/>
              <a:t>Benralizumab Phase Asthma</a:t>
            </a:r>
            <a:r>
              <a:rPr lang="en-US" sz="2400" dirty="0">
                <a:solidFill>
                  <a:srgbClr val="FF0000"/>
                </a:solidFill>
              </a:rPr>
              <a:t> </a:t>
            </a:r>
            <a:r>
              <a:rPr lang="en-US" sz="2400" dirty="0"/>
              <a:t>III Clinical Trial Safety Data: Eosinophil Depletion Over Two Years</a:t>
            </a:r>
          </a:p>
        </p:txBody>
      </p:sp>
      <p:sp>
        <p:nvSpPr>
          <p:cNvPr id="13" name="Slide Number Placeholder 2">
            <a:extLst>
              <a:ext uri="{FF2B5EF4-FFF2-40B4-BE49-F238E27FC236}">
                <a16:creationId xmlns:a16="http://schemas.microsoft.com/office/drawing/2014/main" id="{BE7DF1CF-1F29-4557-ACC7-F43E3AE94842}"/>
              </a:ext>
            </a:extLst>
          </p:cNvPr>
          <p:cNvSpPr>
            <a:spLocks noGrp="1"/>
          </p:cNvSpPr>
          <p:nvPr>
            <p:ph type="sldNum" sz="quarter" idx="12"/>
          </p:nvPr>
        </p:nvSpPr>
        <p:spPr/>
        <p:txBody>
          <a:bodyPr/>
          <a:lstStyle/>
          <a:p>
            <a:fld id="{CC7432E5-F8E0-41AE-9A6B-AD730338B005}" type="slidenum">
              <a:rPr lang="en-US" smtClean="0"/>
              <a:t>9</a:t>
            </a:fld>
            <a:endParaRPr lang="en-US"/>
          </a:p>
        </p:txBody>
      </p:sp>
      <p:sp>
        <p:nvSpPr>
          <p:cNvPr id="4" name="Text Placeholder 3">
            <a:extLst>
              <a:ext uri="{FF2B5EF4-FFF2-40B4-BE49-F238E27FC236}">
                <a16:creationId xmlns:a16="http://schemas.microsoft.com/office/drawing/2014/main" id="{20795177-112E-4B58-9666-41A8ECB2629B}"/>
              </a:ext>
            </a:extLst>
          </p:cNvPr>
          <p:cNvSpPr>
            <a:spLocks noGrp="1"/>
          </p:cNvSpPr>
          <p:nvPr>
            <p:ph type="body" sz="quarter" idx="13"/>
          </p:nvPr>
        </p:nvSpPr>
        <p:spPr/>
        <p:txBody>
          <a:bodyPr/>
          <a:lstStyle/>
          <a:p>
            <a:r>
              <a:rPr lang="en-US" sz="800"/>
              <a:t>AE = adverse events; OCS = oral corticosteroid; Q4W = every 4 weeks; Q8W = every 8 weeks; SAE = serious adverse event. </a:t>
            </a:r>
          </a:p>
          <a:p>
            <a:r>
              <a:rPr lang="en-US" sz="700"/>
              <a:t>1. Bleecker ER, et al. </a:t>
            </a:r>
            <a:r>
              <a:rPr lang="en-US" sz="700" i="1"/>
              <a:t>Lancet</a:t>
            </a:r>
            <a:r>
              <a:rPr lang="en-US" sz="700"/>
              <a:t>. 2016;388:2115-2127.  2. Bleecker ER, et al. Supplementary appendix. </a:t>
            </a:r>
            <a:r>
              <a:rPr lang="en-US" sz="700" i="1"/>
              <a:t>Lancet</a:t>
            </a:r>
            <a:r>
              <a:rPr lang="en-US" sz="700"/>
              <a:t>. 2016;388:2115-2127.  3. FitzGerald JM, et al. </a:t>
            </a:r>
            <a:r>
              <a:rPr lang="en-US" sz="700" i="1"/>
              <a:t>Lancet</a:t>
            </a:r>
            <a:r>
              <a:rPr lang="en-US" sz="700"/>
              <a:t>. 2016;388:2128-2141.  4. FitzGerald JM, et al. Supplementary appendix. </a:t>
            </a:r>
            <a:r>
              <a:rPr lang="en-US" sz="700" i="1"/>
              <a:t>Lancet</a:t>
            </a:r>
            <a:r>
              <a:rPr lang="en-US" sz="700"/>
              <a:t>. 2016;388:2128-2141.  </a:t>
            </a:r>
            <a:r>
              <a:rPr lang="en-GB" sz="700"/>
              <a:t>5. </a:t>
            </a:r>
            <a:r>
              <a:rPr lang="en-US" sz="700"/>
              <a:t>Nair P, et al. </a:t>
            </a:r>
            <a:r>
              <a:rPr lang="en-US" sz="700" i="1"/>
              <a:t>N </a:t>
            </a:r>
            <a:r>
              <a:rPr lang="en-US" sz="700" i="1" err="1"/>
              <a:t>Engl</a:t>
            </a:r>
            <a:r>
              <a:rPr lang="en-US" sz="700" i="1"/>
              <a:t> J Med</a:t>
            </a:r>
            <a:r>
              <a:rPr lang="en-US" sz="700"/>
              <a:t>. 2017;376(25):2448-2458.  6. Nair P, et al. Supplementary appendix. </a:t>
            </a:r>
            <a:r>
              <a:rPr lang="en-US" sz="700" i="1"/>
              <a:t>N </a:t>
            </a:r>
            <a:r>
              <a:rPr lang="en-US" sz="700" i="1" err="1"/>
              <a:t>Engl</a:t>
            </a:r>
            <a:r>
              <a:rPr lang="en-US" sz="700" i="1"/>
              <a:t> J Med</a:t>
            </a:r>
            <a:r>
              <a:rPr lang="en-US" sz="700"/>
              <a:t>. 2017;376(25):2448-2458.  7. </a:t>
            </a:r>
            <a:r>
              <a:rPr lang="en-US" sz="700" err="1"/>
              <a:t>Busse</a:t>
            </a:r>
            <a:r>
              <a:rPr lang="en-US" sz="700"/>
              <a:t> WW, et al. </a:t>
            </a:r>
            <a:r>
              <a:rPr lang="en-US" sz="700" i="1"/>
              <a:t>Lancet Respir Med</a:t>
            </a:r>
            <a:r>
              <a:rPr lang="en-US" sz="700"/>
              <a:t>. 2018;7:46-59.  8. </a:t>
            </a:r>
            <a:r>
              <a:rPr lang="en-US" sz="700" err="1"/>
              <a:t>Busse</a:t>
            </a:r>
            <a:r>
              <a:rPr lang="en-US" sz="700"/>
              <a:t> WW, et al. Supplementary appendix. </a:t>
            </a:r>
            <a:r>
              <a:rPr lang="en-US" sz="700" i="1"/>
              <a:t>Lancet Respir Med</a:t>
            </a:r>
            <a:r>
              <a:rPr lang="en-US" sz="700"/>
              <a:t>. 2018;7:46-59.</a:t>
            </a:r>
          </a:p>
        </p:txBody>
      </p:sp>
      <p:graphicFrame>
        <p:nvGraphicFramePr>
          <p:cNvPr id="16" name="Table 15">
            <a:extLst>
              <a:ext uri="{FF2B5EF4-FFF2-40B4-BE49-F238E27FC236}">
                <a16:creationId xmlns:a16="http://schemas.microsoft.com/office/drawing/2014/main" id="{8AA0937E-356E-449E-8268-4E3B2A1F911F}"/>
              </a:ext>
            </a:extLst>
          </p:cNvPr>
          <p:cNvGraphicFramePr>
            <a:graphicFrameLocks noGrp="1"/>
          </p:cNvGraphicFramePr>
          <p:nvPr>
            <p:extLst/>
          </p:nvPr>
        </p:nvGraphicFramePr>
        <p:xfrm>
          <a:off x="669851" y="1286350"/>
          <a:ext cx="11064948" cy="4358640"/>
        </p:xfrm>
        <a:graphic>
          <a:graphicData uri="http://schemas.openxmlformats.org/drawingml/2006/table">
            <a:tbl>
              <a:tblPr firstRow="1" bandRow="1">
                <a:tableStyleId>{21E4AEA4-8DFA-4A89-87EB-49C32662AFE0}</a:tableStyleId>
              </a:tblPr>
              <a:tblGrid>
                <a:gridCol w="4765406">
                  <a:extLst>
                    <a:ext uri="{9D8B030D-6E8A-4147-A177-3AD203B41FA5}">
                      <a16:colId xmlns:a16="http://schemas.microsoft.com/office/drawing/2014/main" val="1841089265"/>
                    </a:ext>
                  </a:extLst>
                </a:gridCol>
                <a:gridCol w="6299542">
                  <a:extLst>
                    <a:ext uri="{9D8B030D-6E8A-4147-A177-3AD203B41FA5}">
                      <a16:colId xmlns:a16="http://schemas.microsoft.com/office/drawing/2014/main" val="3806921450"/>
                    </a:ext>
                  </a:extLst>
                </a:gridCol>
              </a:tblGrid>
              <a:tr h="381515">
                <a:tc>
                  <a:txBody>
                    <a:bodyPr/>
                    <a:lstStyle/>
                    <a:p>
                      <a:r>
                        <a:rPr lang="en-US" sz="1600"/>
                        <a:t>Study</a:t>
                      </a:r>
                    </a:p>
                  </a:txBody>
                  <a:tcPr marT="91440" marB="9144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1"/>
                    </a:solidFill>
                  </a:tcPr>
                </a:tc>
                <a:tc>
                  <a:txBody>
                    <a:bodyPr/>
                    <a:lstStyle/>
                    <a:p>
                      <a:r>
                        <a:rPr lang="en-US" sz="1600"/>
                        <a:t>Safety Results</a:t>
                      </a:r>
                    </a:p>
                  </a:txBody>
                  <a:tcPr marT="91440" marB="9144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3981058269"/>
                  </a:ext>
                </a:extLst>
              </a:tr>
              <a:tr h="1230387">
                <a:tc>
                  <a:txBody>
                    <a:bodyPr/>
                    <a:lstStyle/>
                    <a:p>
                      <a:r>
                        <a:rPr lang="en-US" sz="1400" b="1" i="1" dirty="0"/>
                        <a:t>Phase III </a:t>
                      </a:r>
                      <a:r>
                        <a:rPr lang="en-US" sz="1400" b="1" i="1" dirty="0">
                          <a:solidFill>
                            <a:schemeClr val="tx1"/>
                          </a:solidFill>
                        </a:rPr>
                        <a:t>Placebo-Controlled Asthma </a:t>
                      </a:r>
                      <a:r>
                        <a:rPr lang="en-US" sz="1400" b="1" i="1" dirty="0"/>
                        <a:t>Exacerbation Studies</a:t>
                      </a:r>
                      <a:endParaRPr lang="en-US" sz="1400" b="1" i="1" dirty="0">
                        <a:solidFill>
                          <a:srgbClr val="FF0000"/>
                        </a:solidFill>
                      </a:endParaRPr>
                    </a:p>
                    <a:p>
                      <a:r>
                        <a:rPr lang="en-US" sz="1400" dirty="0"/>
                        <a:t>SIROCCO</a:t>
                      </a:r>
                      <a:r>
                        <a:rPr lang="en-US" sz="1400" baseline="30000" dirty="0"/>
                        <a:t>1,2</a:t>
                      </a:r>
                      <a:r>
                        <a:rPr lang="en-US" sz="1400" dirty="0"/>
                        <a:t> (N=1204; treatment period, 48 weeks) CALIMA</a:t>
                      </a:r>
                      <a:r>
                        <a:rPr lang="en-US" sz="1400" baseline="30000" dirty="0"/>
                        <a:t>3,4</a:t>
                      </a:r>
                      <a:r>
                        <a:rPr lang="en-US" sz="1400" dirty="0"/>
                        <a:t> (N=1306; treatment period, 56 weeks)</a:t>
                      </a:r>
                    </a:p>
                    <a:p>
                      <a:endParaRPr lang="en-US" sz="1400" dirty="0"/>
                    </a:p>
                    <a:p>
                      <a:r>
                        <a:rPr lang="en-US" sz="1400" b="1" i="1" dirty="0"/>
                        <a:t>Phase III </a:t>
                      </a:r>
                      <a:r>
                        <a:rPr lang="en-US" sz="1400" b="1" i="1" dirty="0">
                          <a:solidFill>
                            <a:schemeClr val="tx1"/>
                          </a:solidFill>
                        </a:rPr>
                        <a:t>Placebo-Controlled Asthma</a:t>
                      </a:r>
                      <a:r>
                        <a:rPr lang="en-US" sz="1400" b="1" i="1" dirty="0">
                          <a:solidFill>
                            <a:srgbClr val="FF0000"/>
                          </a:solidFill>
                        </a:rPr>
                        <a:t> </a:t>
                      </a:r>
                      <a:r>
                        <a:rPr lang="en-US" sz="1400" b="1" i="1" dirty="0"/>
                        <a:t>OCS-sparing Study</a:t>
                      </a:r>
                      <a:endParaRPr lang="en-US" sz="1400" b="1" i="1" dirty="0">
                        <a:solidFill>
                          <a:srgbClr val="FF0000"/>
                        </a:solidFill>
                      </a:endParaRPr>
                    </a:p>
                    <a:p>
                      <a:r>
                        <a:rPr lang="en-US" sz="1400" dirty="0"/>
                        <a:t>ZONDA</a:t>
                      </a:r>
                      <a:r>
                        <a:rPr lang="en-US" sz="1400" baseline="30000" dirty="0"/>
                        <a:t>5,6</a:t>
                      </a:r>
                      <a:r>
                        <a:rPr lang="en-US" sz="1400" dirty="0"/>
                        <a:t> (N=220; treatment period, 28 weeks)</a:t>
                      </a:r>
                    </a:p>
                    <a:p>
                      <a:endParaRPr lang="en-US" sz="1400" dirty="0"/>
                    </a:p>
                  </a:txBody>
                  <a:tcPr marT="91440" marB="9144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171450" indent="-171450">
                        <a:spcBef>
                          <a:spcPts val="600"/>
                        </a:spcBef>
                        <a:buFont typeface="Arial" panose="020B0604020202020204" pitchFamily="34" charset="0"/>
                        <a:buChar char="•"/>
                      </a:pPr>
                      <a:r>
                        <a:rPr lang="en-US" sz="1400" dirty="0">
                          <a:solidFill>
                            <a:schemeClr val="tx1"/>
                          </a:solidFill>
                        </a:rPr>
                        <a:t>T</a:t>
                      </a:r>
                      <a:r>
                        <a:rPr lang="en-US" sz="1400" dirty="0"/>
                        <a:t>he frequency of AEs and SAEs was similar in patients with severe asthma who were treated with benralizumab 30 mg administered SC Q4W or Q4W for the first 3 doses and then Q8W to those in patients who received placebo</a:t>
                      </a:r>
                    </a:p>
                    <a:p>
                      <a:pPr marL="171450" lvl="0" indent="-171450">
                        <a:spcBef>
                          <a:spcPts val="600"/>
                        </a:spcBef>
                        <a:buFont typeface="Arial" panose="020B0604020202020204" pitchFamily="34" charset="0"/>
                        <a:buChar char="•"/>
                      </a:pPr>
                      <a:r>
                        <a:rPr lang="en-US" sz="1400" dirty="0"/>
                        <a:t>The most commonly reported AEs regardless of causality included nasopharyngitis, asthma, and upper respiratory tract infections</a:t>
                      </a:r>
                    </a:p>
                    <a:p>
                      <a:pPr marL="171450" lvl="0" indent="-171450">
                        <a:spcBef>
                          <a:spcPts val="600"/>
                        </a:spcBef>
                        <a:buFont typeface="Arial" panose="020B0604020202020204" pitchFamily="34" charset="0"/>
                        <a:buChar char="•"/>
                      </a:pPr>
                      <a:r>
                        <a:rPr lang="en-US" sz="1400" strike="noStrike" baseline="0" dirty="0"/>
                        <a:t>The </a:t>
                      </a:r>
                      <a:r>
                        <a:rPr lang="en-US" sz="1400" strike="noStrike" baseline="0" dirty="0">
                          <a:solidFill>
                            <a:schemeClr val="tx1"/>
                          </a:solidFill>
                        </a:rPr>
                        <a:t>in</a:t>
                      </a:r>
                      <a:r>
                        <a:rPr lang="en-US" sz="1400" strike="noStrike" dirty="0">
                          <a:solidFill>
                            <a:schemeClr val="tx1"/>
                          </a:solidFill>
                        </a:rPr>
                        <a:t>cidence of severe/serious infections and malignant neoplasms was balanced between Tx and placebo</a:t>
                      </a:r>
                    </a:p>
                  </a:txBody>
                  <a:tcPr marT="91440" marB="9144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25518162"/>
                  </a:ext>
                </a:extLst>
              </a:tr>
              <a:tr h="1082740">
                <a:tc>
                  <a:txBody>
                    <a:bodyPr/>
                    <a:lstStyle/>
                    <a:p>
                      <a:r>
                        <a:rPr lang="en-US" sz="1400" b="1" i="1" dirty="0"/>
                        <a:t>Long-term Safety and Efficacy Extension Study</a:t>
                      </a:r>
                    </a:p>
                    <a:p>
                      <a:r>
                        <a:rPr lang="en-US" sz="1400" dirty="0"/>
                        <a:t>BORA</a:t>
                      </a:r>
                      <a:r>
                        <a:rPr lang="en-US" sz="1400" baseline="30000" dirty="0"/>
                        <a:t>7,8</a:t>
                      </a:r>
                      <a:r>
                        <a:rPr lang="en-US" sz="1400" dirty="0"/>
                        <a:t> (N=1576; treatment period, 56 weeks)</a:t>
                      </a:r>
                      <a:endParaRPr lang="en-US" sz="1400" i="0" dirty="0"/>
                    </a:p>
                  </a:txBody>
                  <a:tcPr marT="91440" marB="9144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dirty="0"/>
                        <a:t>The safety and tolerability profile in the second year of benralizumab treatment was similar to that observed in the placebo-controlled SIROCCO and CALIMA studies, with no increase in the frequency of overall AEs, SAEs, and AEs leading to discontinuation</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dirty="0"/>
                        <a:t>Rates of serious infections and newly diagnosed malignancies were low and similar to those observed in the primary studies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dirty="0"/>
                        <a:t>No reports of helminth parasitic infections</a:t>
                      </a:r>
                    </a:p>
                  </a:txBody>
                  <a:tcPr marT="91440" marB="9144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50216075"/>
                  </a:ext>
                </a:extLst>
              </a:tr>
            </a:tbl>
          </a:graphicData>
        </a:graphic>
      </p:graphicFrame>
      <p:sp>
        <p:nvSpPr>
          <p:cNvPr id="22" name="Text Placeholder 3">
            <a:extLst>
              <a:ext uri="{FF2B5EF4-FFF2-40B4-BE49-F238E27FC236}">
                <a16:creationId xmlns:a16="http://schemas.microsoft.com/office/drawing/2014/main" id="{C5E0DE12-8F76-4279-9436-E0D9D1AE2AD9}"/>
              </a:ext>
            </a:extLst>
          </p:cNvPr>
          <p:cNvSpPr txBox="1">
            <a:spLocks/>
          </p:cNvSpPr>
          <p:nvPr/>
        </p:nvSpPr>
        <p:spPr>
          <a:xfrm>
            <a:off x="212651" y="5752174"/>
            <a:ext cx="11277599" cy="685931"/>
          </a:xfrm>
          <a:prstGeom prst="roundRect">
            <a:avLst>
              <a:gd name="adj" fmla="val 0"/>
            </a:avLst>
          </a:prstGeom>
          <a:noFill/>
          <a:ln>
            <a:noFill/>
          </a:ln>
        </p:spPr>
        <p:txBody>
          <a:bodyPr anchor="ctr">
            <a:noAutofit/>
          </a:bodyPr>
          <a:lstStyle>
            <a:lvl1pPr marL="228600" indent="-228600" algn="l" defTabSz="914400" rtl="0" eaLnBrk="1" latinLnBrk="0" hangingPunct="1">
              <a:lnSpc>
                <a:spcPct val="90000"/>
              </a:lnSpc>
              <a:spcBef>
                <a:spcPts val="12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solidFill>
                  <a:schemeClr val="accent1"/>
                </a:solidFill>
              </a:rPr>
              <a:t>In the second year of benralizumab treatment in severe asthma patients, no new safety signals that might </a:t>
            </a:r>
            <a:br>
              <a:rPr lang="en-US" sz="1600" b="1" dirty="0">
                <a:solidFill>
                  <a:schemeClr val="accent1"/>
                </a:solidFill>
              </a:rPr>
            </a:br>
            <a:r>
              <a:rPr lang="en-US" sz="1600" b="1" dirty="0">
                <a:solidFill>
                  <a:schemeClr val="accent1"/>
                </a:solidFill>
              </a:rPr>
              <a:t>be associated with long-term depletion of eosinophils were observed</a:t>
            </a:r>
            <a:r>
              <a:rPr lang="en-US" sz="1600" b="1" baseline="30000" dirty="0">
                <a:solidFill>
                  <a:schemeClr val="accent1"/>
                </a:solidFill>
              </a:rPr>
              <a:t>7</a:t>
            </a:r>
            <a:endParaRPr lang="en-US" sz="1600" b="1" dirty="0">
              <a:solidFill>
                <a:schemeClr val="accent1"/>
              </a:solidFill>
            </a:endParaRPr>
          </a:p>
        </p:txBody>
      </p:sp>
      <p:grpSp>
        <p:nvGrpSpPr>
          <p:cNvPr id="7" name="Group 6">
            <a:extLst>
              <a:ext uri="{FF2B5EF4-FFF2-40B4-BE49-F238E27FC236}">
                <a16:creationId xmlns:a16="http://schemas.microsoft.com/office/drawing/2014/main" id="{E50BA54C-DB00-4B4F-A462-2CEA9BFAEE73}"/>
              </a:ext>
            </a:extLst>
          </p:cNvPr>
          <p:cNvGrpSpPr/>
          <p:nvPr/>
        </p:nvGrpSpPr>
        <p:grpSpPr>
          <a:xfrm>
            <a:off x="10806406" y="-150791"/>
            <a:ext cx="1385593" cy="1536384"/>
            <a:chOff x="10806406" y="-150791"/>
            <a:chExt cx="1385593" cy="1536384"/>
          </a:xfrm>
        </p:grpSpPr>
        <p:sp>
          <p:nvSpPr>
            <p:cNvPr id="8" name="Diagonal Stripe 7">
              <a:extLst>
                <a:ext uri="{FF2B5EF4-FFF2-40B4-BE49-F238E27FC236}">
                  <a16:creationId xmlns:a16="http://schemas.microsoft.com/office/drawing/2014/main" id="{D38B6CD3-D6BA-4904-A071-4B0177919225}"/>
                </a:ext>
              </a:extLst>
            </p:cNvPr>
            <p:cNvSpPr/>
            <p:nvPr/>
          </p:nvSpPr>
          <p:spPr>
            <a:xfrm flipH="1">
              <a:off x="10806406" y="0"/>
              <a:ext cx="1385593" cy="1385593"/>
            </a:xfrm>
            <a:prstGeom prst="diagStripe">
              <a:avLst>
                <a:gd name="adj" fmla="val 625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627BCA30-F869-4124-A87F-8B96E1BFF5B9}"/>
                </a:ext>
              </a:extLst>
            </p:cNvPr>
            <p:cNvSpPr txBox="1"/>
            <p:nvPr/>
          </p:nvSpPr>
          <p:spPr>
            <a:xfrm rot="2700000">
              <a:off x="10917016" y="387233"/>
              <a:ext cx="1445379" cy="369332"/>
            </a:xfrm>
            <a:prstGeom prst="rect">
              <a:avLst/>
            </a:prstGeom>
            <a:noFill/>
          </p:spPr>
          <p:txBody>
            <a:bodyPr wrap="square" rtlCol="0">
              <a:spAutoFit/>
            </a:bodyPr>
            <a:lstStyle/>
            <a:p>
              <a:pPr algn="ctr">
                <a:buClr>
                  <a:schemeClr val="accent1"/>
                </a:buClr>
              </a:pPr>
              <a:r>
                <a:rPr lang="en-US">
                  <a:solidFill>
                    <a:schemeClr val="bg1"/>
                  </a:solidFill>
                </a:rPr>
                <a:t>HUMAN</a:t>
              </a:r>
            </a:p>
          </p:txBody>
        </p:sp>
      </p:grpSp>
    </p:spTree>
    <p:extLst>
      <p:ext uri="{BB962C8B-B14F-4D97-AF65-F5344CB8AC3E}">
        <p14:creationId xmlns:p14="http://schemas.microsoft.com/office/powerpoint/2010/main" val="186781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710B2-FB82-4F14-A149-A9BC576110EE}"/>
              </a:ext>
            </a:extLst>
          </p:cNvPr>
          <p:cNvSpPr>
            <a:spLocks noGrp="1"/>
          </p:cNvSpPr>
          <p:nvPr>
            <p:ph type="title"/>
          </p:nvPr>
        </p:nvSpPr>
        <p:spPr/>
        <p:txBody>
          <a:bodyPr/>
          <a:lstStyle/>
          <a:p>
            <a:r>
              <a:rPr lang="en-US"/>
              <a:t>ALIZE Study* Summary</a:t>
            </a:r>
          </a:p>
        </p:txBody>
      </p:sp>
      <p:sp>
        <p:nvSpPr>
          <p:cNvPr id="3" name="Slide Number Placeholder 2">
            <a:extLst>
              <a:ext uri="{FF2B5EF4-FFF2-40B4-BE49-F238E27FC236}">
                <a16:creationId xmlns:a16="http://schemas.microsoft.com/office/drawing/2014/main" id="{FE7F98A6-C089-4834-AC96-23EED558D63F}"/>
              </a:ext>
            </a:extLst>
          </p:cNvPr>
          <p:cNvSpPr>
            <a:spLocks noGrp="1"/>
          </p:cNvSpPr>
          <p:nvPr>
            <p:ph type="sldNum" sz="quarter" idx="12"/>
          </p:nvPr>
        </p:nvSpPr>
        <p:spPr/>
        <p:txBody>
          <a:bodyPr/>
          <a:lstStyle/>
          <a:p>
            <a:fld id="{CC7432E5-F8E0-41AE-9A6B-AD730338B005}" type="slidenum">
              <a:rPr lang="en-US" smtClean="0"/>
              <a:pPr/>
              <a:t>10</a:t>
            </a:fld>
            <a:endParaRPr lang="en-US"/>
          </a:p>
        </p:txBody>
      </p:sp>
      <p:sp>
        <p:nvSpPr>
          <p:cNvPr id="4" name="Text Placeholder 3">
            <a:extLst>
              <a:ext uri="{FF2B5EF4-FFF2-40B4-BE49-F238E27FC236}">
                <a16:creationId xmlns:a16="http://schemas.microsoft.com/office/drawing/2014/main" id="{5BFFAEAC-EEFC-4F1C-8418-B8C52EF7F8B1}"/>
              </a:ext>
            </a:extLst>
          </p:cNvPr>
          <p:cNvSpPr>
            <a:spLocks noGrp="1"/>
          </p:cNvSpPr>
          <p:nvPr>
            <p:ph type="body" sz="quarter" idx="13"/>
          </p:nvPr>
        </p:nvSpPr>
        <p:spPr>
          <a:xfrm>
            <a:off x="457199" y="5852160"/>
            <a:ext cx="10077190" cy="1005840"/>
          </a:xfrm>
        </p:spPr>
        <p:txBody>
          <a:bodyPr/>
          <a:lstStyle/>
          <a:p>
            <a:r>
              <a:rPr lang="en-US" sz="800"/>
              <a:t>*Randomized, double-blind, placebo-controlled trial of patients aged 12-21 years with uncontrolled asthma receiving treatment with medium-to-high dosage inhaled corticosteroids/long-acting </a:t>
            </a:r>
            <a:r>
              <a:rPr lang="el-GR" sz="800"/>
              <a:t>β2 </a:t>
            </a:r>
            <a:r>
              <a:rPr lang="en-US" sz="800"/>
              <a:t>agonists. Patients were randomized to treatment with </a:t>
            </a:r>
            <a:r>
              <a:rPr lang="en-US" sz="800" err="1"/>
              <a:t>benralizumab</a:t>
            </a:r>
            <a:r>
              <a:rPr lang="en-US" sz="800"/>
              <a:t> 30 mg subcutaneously every 4 weeks for three doses (n=51) or placebo (n=52). Patients also received one dose of quadrivalent influenza vaccine intramuscularly at Week 8. The primary outcome was effect on the humoral immune response following seasonal influenza virus vaccination.</a:t>
            </a:r>
          </a:p>
          <a:p>
            <a:r>
              <a:rPr lang="en-US" sz="800"/>
              <a:t>ACQ-6 = Asthma Control Questionnaire-6; GMFR = geometric mean fold rise; HAI = hemagglutination-inhibition; MN= microneutralization.</a:t>
            </a:r>
          </a:p>
          <a:p>
            <a:r>
              <a:rPr lang="en-US" sz="700"/>
              <a:t>Zeitlin PL, et al. </a:t>
            </a:r>
            <a:r>
              <a:rPr lang="en-US" sz="700" i="1"/>
              <a:t>J Asthma Allergy</a:t>
            </a:r>
            <a:r>
              <a:rPr lang="en-US" sz="700"/>
              <a:t>. 2018;11:181-192.  </a:t>
            </a:r>
          </a:p>
        </p:txBody>
      </p:sp>
      <p:sp>
        <p:nvSpPr>
          <p:cNvPr id="11" name="TextBox 10">
            <a:extLst>
              <a:ext uri="{FF2B5EF4-FFF2-40B4-BE49-F238E27FC236}">
                <a16:creationId xmlns:a16="http://schemas.microsoft.com/office/drawing/2014/main" id="{EE1E0239-F34C-4450-9E53-A1080D95AAA5}"/>
              </a:ext>
            </a:extLst>
          </p:cNvPr>
          <p:cNvSpPr txBox="1"/>
          <p:nvPr/>
        </p:nvSpPr>
        <p:spPr>
          <a:xfrm>
            <a:off x="3857932" y="1283196"/>
            <a:ext cx="7876868" cy="33861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10779" tIns="17780" rIns="99568" bIns="17780" numCol="1" spcCol="1270" anchor="t" anchorCtr="0">
            <a:noAutofit/>
          </a:bodyPr>
          <a:lstStyle/>
          <a:p>
            <a:pPr marL="171450" lvl="1" indent="-171450" defTabSz="622300">
              <a:lnSpc>
                <a:spcPct val="90000"/>
              </a:lnSpc>
              <a:spcBef>
                <a:spcPts val="1200"/>
              </a:spcBef>
              <a:spcAft>
                <a:spcPts val="1200"/>
              </a:spcAft>
              <a:buClr>
                <a:srgbClr val="7F134C"/>
              </a:buClr>
              <a:buFont typeface="Arial" panose="020B0604020202020204" pitchFamily="34" charset="0"/>
              <a:buChar char="•"/>
            </a:pPr>
            <a:endParaRPr lang="en-US" sz="2000" dirty="0">
              <a:solidFill>
                <a:srgbClr val="000000"/>
              </a:solidFill>
              <a:latin typeface="Arial" panose="020B0604020202020204"/>
            </a:endParaRPr>
          </a:p>
          <a:p>
            <a:pPr marL="171450" lvl="1" indent="-171450" defTabSz="622300">
              <a:lnSpc>
                <a:spcPct val="90000"/>
              </a:lnSpc>
              <a:spcBef>
                <a:spcPts val="1200"/>
              </a:spcBef>
              <a:spcAft>
                <a:spcPts val="1200"/>
              </a:spcAft>
              <a:buClr>
                <a:srgbClr val="7F134C"/>
              </a:buClr>
              <a:buFont typeface="Arial" panose="020B0604020202020204" pitchFamily="34" charset="0"/>
              <a:buChar char="•"/>
            </a:pPr>
            <a:r>
              <a:rPr lang="en-US" sz="2000" dirty="0">
                <a:solidFill>
                  <a:srgbClr val="000000"/>
                </a:solidFill>
                <a:latin typeface="Arial" panose="020B0604020202020204"/>
              </a:rPr>
              <a:t>There was no effect on antibody response to influenza vaccination in patients who also received benralizumab compared to placebo</a:t>
            </a:r>
          </a:p>
          <a:p>
            <a:pPr marL="171450" lvl="1" indent="-171450" defTabSz="622300">
              <a:lnSpc>
                <a:spcPct val="90000"/>
              </a:lnSpc>
              <a:spcBef>
                <a:spcPts val="1200"/>
              </a:spcBef>
              <a:spcAft>
                <a:spcPts val="1200"/>
              </a:spcAft>
              <a:buClr>
                <a:srgbClr val="7F134C"/>
              </a:buClr>
              <a:buFont typeface="Arial" panose="020B0604020202020204" pitchFamily="34" charset="0"/>
              <a:buChar char="•"/>
            </a:pPr>
            <a:r>
              <a:rPr lang="en-US" sz="2000" dirty="0">
                <a:solidFill>
                  <a:srgbClr val="000000"/>
                </a:solidFill>
                <a:latin typeface="Arial" panose="020B0604020202020204"/>
              </a:rPr>
              <a:t>Improvement in ACQ-6 scores was observed in both groups </a:t>
            </a:r>
          </a:p>
          <a:p>
            <a:pPr marL="171450" lvl="1" indent="-171450" defTabSz="622300">
              <a:lnSpc>
                <a:spcPct val="90000"/>
              </a:lnSpc>
              <a:spcBef>
                <a:spcPts val="1200"/>
              </a:spcBef>
              <a:spcAft>
                <a:spcPts val="1200"/>
              </a:spcAft>
              <a:buClr>
                <a:srgbClr val="7F134C"/>
              </a:buClr>
              <a:buFont typeface="Arial" panose="020B0604020202020204" pitchFamily="34" charset="0"/>
              <a:buChar char="•"/>
            </a:pPr>
            <a:r>
              <a:rPr lang="en-US" sz="2000" dirty="0">
                <a:solidFill>
                  <a:srgbClr val="000000"/>
                </a:solidFill>
                <a:latin typeface="Arial" panose="020B0604020202020204"/>
              </a:rPr>
              <a:t>There was a similar occurrence of AEs in the benralizumab and placebo groups (43.1% and 44.2%; respectively)</a:t>
            </a:r>
          </a:p>
          <a:p>
            <a:pPr lvl="0">
              <a:lnSpc>
                <a:spcPct val="90000"/>
              </a:lnSpc>
              <a:spcBef>
                <a:spcPts val="1200"/>
              </a:spcBef>
              <a:buClr>
                <a:srgbClr val="7F134C"/>
              </a:buClr>
            </a:pPr>
            <a:endParaRPr lang="en-US" sz="2000" dirty="0">
              <a:solidFill>
                <a:srgbClr val="000000"/>
              </a:solidFill>
            </a:endParaRPr>
          </a:p>
        </p:txBody>
      </p:sp>
      <p:sp>
        <p:nvSpPr>
          <p:cNvPr id="12" name="Rectangle 11">
            <a:extLst>
              <a:ext uri="{FF2B5EF4-FFF2-40B4-BE49-F238E27FC236}">
                <a16:creationId xmlns:a16="http://schemas.microsoft.com/office/drawing/2014/main" id="{39D740B1-CAC2-4FEC-89D6-78BD9366C5D6}"/>
              </a:ext>
            </a:extLst>
          </p:cNvPr>
          <p:cNvSpPr/>
          <p:nvPr/>
        </p:nvSpPr>
        <p:spPr>
          <a:xfrm>
            <a:off x="457200" y="1527496"/>
            <a:ext cx="3238500" cy="2862322"/>
          </a:xfrm>
          <a:prstGeom prst="rect">
            <a:avLst/>
          </a:prstGeom>
        </p:spPr>
        <p:txBody>
          <a:bodyPr wrap="square">
            <a:spAutoFit/>
          </a:bodyPr>
          <a:lstStyle/>
          <a:p>
            <a:pPr defTabSz="622300">
              <a:spcBef>
                <a:spcPct val="0"/>
              </a:spcBef>
              <a:spcAft>
                <a:spcPct val="35000"/>
              </a:spcAft>
            </a:pPr>
            <a:r>
              <a:rPr lang="en-US" sz="2000" b="1">
                <a:solidFill>
                  <a:schemeClr val="accent1"/>
                </a:solidFill>
              </a:rPr>
              <a:t>Evaluated whether </a:t>
            </a:r>
            <a:r>
              <a:rPr lang="en-US" sz="2000" b="1" err="1">
                <a:solidFill>
                  <a:schemeClr val="accent1"/>
                </a:solidFill>
              </a:rPr>
              <a:t>benralizumab</a:t>
            </a:r>
            <a:r>
              <a:rPr lang="en-US" sz="2000" b="1">
                <a:solidFill>
                  <a:schemeClr val="accent1"/>
                </a:solidFill>
              </a:rPr>
              <a:t>, which depletes eosinophils, might interfere with the influenza vaccine antibody response in adolescents and young adults with moderate to severe asthma</a:t>
            </a:r>
            <a:endParaRPr lang="en-US" sz="2000" baseline="30000">
              <a:solidFill>
                <a:schemeClr val="accent1"/>
              </a:solidFill>
            </a:endParaRPr>
          </a:p>
        </p:txBody>
      </p:sp>
      <p:grpSp>
        <p:nvGrpSpPr>
          <p:cNvPr id="7" name="Group 6">
            <a:extLst>
              <a:ext uri="{FF2B5EF4-FFF2-40B4-BE49-F238E27FC236}">
                <a16:creationId xmlns:a16="http://schemas.microsoft.com/office/drawing/2014/main" id="{EA20C655-3FC2-48FA-B904-361482F93C0C}"/>
              </a:ext>
            </a:extLst>
          </p:cNvPr>
          <p:cNvGrpSpPr/>
          <p:nvPr/>
        </p:nvGrpSpPr>
        <p:grpSpPr>
          <a:xfrm>
            <a:off x="10806406" y="-150791"/>
            <a:ext cx="1385593" cy="1536384"/>
            <a:chOff x="10806406" y="-150791"/>
            <a:chExt cx="1385593" cy="1536384"/>
          </a:xfrm>
        </p:grpSpPr>
        <p:sp>
          <p:nvSpPr>
            <p:cNvPr id="8" name="Diagonal Stripe 7">
              <a:extLst>
                <a:ext uri="{FF2B5EF4-FFF2-40B4-BE49-F238E27FC236}">
                  <a16:creationId xmlns:a16="http://schemas.microsoft.com/office/drawing/2014/main" id="{454974CD-1650-43D0-96AF-AF0EF6CE0705}"/>
                </a:ext>
              </a:extLst>
            </p:cNvPr>
            <p:cNvSpPr/>
            <p:nvPr/>
          </p:nvSpPr>
          <p:spPr>
            <a:xfrm flipH="1">
              <a:off x="10806406" y="0"/>
              <a:ext cx="1385593" cy="1385593"/>
            </a:xfrm>
            <a:prstGeom prst="diagStripe">
              <a:avLst>
                <a:gd name="adj" fmla="val 625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436C70E2-D616-40E1-AA7C-1EF023C83E6F}"/>
                </a:ext>
              </a:extLst>
            </p:cNvPr>
            <p:cNvSpPr txBox="1"/>
            <p:nvPr/>
          </p:nvSpPr>
          <p:spPr>
            <a:xfrm rot="2700000">
              <a:off x="10917016" y="387233"/>
              <a:ext cx="1445379" cy="369332"/>
            </a:xfrm>
            <a:prstGeom prst="rect">
              <a:avLst/>
            </a:prstGeom>
            <a:noFill/>
          </p:spPr>
          <p:txBody>
            <a:bodyPr wrap="square" rtlCol="0">
              <a:spAutoFit/>
            </a:bodyPr>
            <a:lstStyle/>
            <a:p>
              <a:pPr algn="ctr">
                <a:buClr>
                  <a:schemeClr val="accent1"/>
                </a:buClr>
              </a:pPr>
              <a:r>
                <a:rPr lang="en-US">
                  <a:solidFill>
                    <a:schemeClr val="bg1"/>
                  </a:solidFill>
                </a:rPr>
                <a:t>HUMAN</a:t>
              </a:r>
            </a:p>
          </p:txBody>
        </p:sp>
      </p:grpSp>
    </p:spTree>
    <p:extLst>
      <p:ext uri="{BB962C8B-B14F-4D97-AF65-F5344CB8AC3E}">
        <p14:creationId xmlns:p14="http://schemas.microsoft.com/office/powerpoint/2010/main" val="2423490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710B2-FB82-4F14-A149-A9BC576110EE}"/>
              </a:ext>
            </a:extLst>
          </p:cNvPr>
          <p:cNvSpPr>
            <a:spLocks noGrp="1"/>
          </p:cNvSpPr>
          <p:nvPr>
            <p:ph type="title"/>
          </p:nvPr>
        </p:nvSpPr>
        <p:spPr/>
        <p:txBody>
          <a:bodyPr/>
          <a:lstStyle/>
          <a:p>
            <a:r>
              <a:rPr lang="en-US" dirty="0"/>
              <a:t>Conclusions: What We Do Know</a:t>
            </a:r>
          </a:p>
        </p:txBody>
      </p:sp>
      <p:sp>
        <p:nvSpPr>
          <p:cNvPr id="3" name="Slide Number Placeholder 2">
            <a:extLst>
              <a:ext uri="{FF2B5EF4-FFF2-40B4-BE49-F238E27FC236}">
                <a16:creationId xmlns:a16="http://schemas.microsoft.com/office/drawing/2014/main" id="{FE7F98A6-C089-4834-AC96-23EED558D63F}"/>
              </a:ext>
            </a:extLst>
          </p:cNvPr>
          <p:cNvSpPr>
            <a:spLocks noGrp="1"/>
          </p:cNvSpPr>
          <p:nvPr>
            <p:ph type="sldNum" sz="quarter" idx="12"/>
          </p:nvPr>
        </p:nvSpPr>
        <p:spPr/>
        <p:txBody>
          <a:bodyPr/>
          <a:lstStyle/>
          <a:p>
            <a:fld id="{CC7432E5-F8E0-41AE-9A6B-AD730338B005}" type="slidenum">
              <a:rPr lang="en-US" smtClean="0"/>
              <a:pPr/>
              <a:t>11</a:t>
            </a:fld>
            <a:endParaRPr lang="en-US"/>
          </a:p>
        </p:txBody>
      </p:sp>
      <p:sp>
        <p:nvSpPr>
          <p:cNvPr id="6" name="Text Placeholder 5">
            <a:extLst>
              <a:ext uri="{FF2B5EF4-FFF2-40B4-BE49-F238E27FC236}">
                <a16:creationId xmlns:a16="http://schemas.microsoft.com/office/drawing/2014/main" id="{CAE957A3-1237-4BDF-8259-907CCBD2801E}"/>
              </a:ext>
            </a:extLst>
          </p:cNvPr>
          <p:cNvSpPr>
            <a:spLocks noGrp="1"/>
          </p:cNvSpPr>
          <p:nvPr>
            <p:ph type="body" sz="quarter" idx="13"/>
          </p:nvPr>
        </p:nvSpPr>
        <p:spPr>
          <a:xfrm>
            <a:off x="457200" y="5852160"/>
            <a:ext cx="9573065" cy="1005840"/>
          </a:xfrm>
        </p:spPr>
        <p:txBody>
          <a:bodyPr/>
          <a:lstStyle/>
          <a:p>
            <a:r>
              <a:rPr lang="en-US" sz="800" dirty="0">
                <a:solidFill>
                  <a:srgbClr val="000000"/>
                </a:solidFill>
              </a:rPr>
              <a:t>1. </a:t>
            </a:r>
            <a:r>
              <a:rPr lang="en-US" sz="800" dirty="0" err="1">
                <a:solidFill>
                  <a:srgbClr val="000000"/>
                </a:solidFill>
              </a:rPr>
              <a:t>Mesnil</a:t>
            </a:r>
            <a:r>
              <a:rPr lang="en-US" sz="800" dirty="0">
                <a:solidFill>
                  <a:srgbClr val="000000"/>
                </a:solidFill>
              </a:rPr>
              <a:t> C, et al. </a:t>
            </a:r>
            <a:r>
              <a:rPr lang="en-US" sz="800" i="1" dirty="0">
                <a:solidFill>
                  <a:srgbClr val="000000"/>
                </a:solidFill>
              </a:rPr>
              <a:t>J Clin Invest</a:t>
            </a:r>
            <a:r>
              <a:rPr lang="en-US" sz="800" dirty="0">
                <a:solidFill>
                  <a:srgbClr val="000000"/>
                </a:solidFill>
              </a:rPr>
              <a:t>. 2016;126(9):3279-3295.  2. </a:t>
            </a:r>
            <a:r>
              <a:rPr lang="en-US" sz="800" dirty="0" err="1"/>
              <a:t>Gleich</a:t>
            </a:r>
            <a:r>
              <a:rPr lang="en-US" sz="800" dirty="0"/>
              <a:t> GJ, et al. </a:t>
            </a:r>
            <a:r>
              <a:rPr lang="en-US" sz="800" i="1" dirty="0"/>
              <a:t>Allergy</a:t>
            </a:r>
            <a:r>
              <a:rPr lang="en-US" sz="800" dirty="0"/>
              <a:t>. 2013;68(7):829-835.  3. </a:t>
            </a:r>
            <a:r>
              <a:rPr lang="en-US" sz="800" dirty="0" err="1">
                <a:solidFill>
                  <a:srgbClr val="000000"/>
                </a:solidFill>
              </a:rPr>
              <a:t>Klion</a:t>
            </a:r>
            <a:r>
              <a:rPr lang="en-US" sz="800" dirty="0">
                <a:solidFill>
                  <a:srgbClr val="000000"/>
                </a:solidFill>
              </a:rPr>
              <a:t> A. </a:t>
            </a:r>
            <a:r>
              <a:rPr lang="en-US" sz="800" i="1" dirty="0">
                <a:solidFill>
                  <a:srgbClr val="000000"/>
                </a:solidFill>
              </a:rPr>
              <a:t>F1000 Research. </a:t>
            </a:r>
            <a:r>
              <a:rPr lang="en-US" sz="800" dirty="0">
                <a:solidFill>
                  <a:srgbClr val="000000"/>
                </a:solidFill>
              </a:rPr>
              <a:t>2017;6:(doi:10.12688/f1000research.11133.1).</a:t>
            </a:r>
            <a:r>
              <a:rPr lang="en-US" sz="800" dirty="0"/>
              <a:t>   4. Bleecker ER, et al. Supplementary appendix. </a:t>
            </a:r>
            <a:r>
              <a:rPr lang="en-US" sz="800" i="1" dirty="0"/>
              <a:t>Lancet</a:t>
            </a:r>
            <a:r>
              <a:rPr lang="en-US" sz="800" dirty="0"/>
              <a:t>. 2016;388:2115-2127.  5. FitzGerald JM, et al. Supplementary appendix. </a:t>
            </a:r>
            <a:r>
              <a:rPr lang="en-US" sz="800" i="1" dirty="0"/>
              <a:t>Lancet</a:t>
            </a:r>
            <a:r>
              <a:rPr lang="en-US" sz="800" dirty="0"/>
              <a:t>. 2016;388:2128-2141.  6. Nair P, et al. Supplementary appendix. </a:t>
            </a:r>
            <a:r>
              <a:rPr lang="en-US" sz="800" i="1" dirty="0"/>
              <a:t>N </a:t>
            </a:r>
            <a:r>
              <a:rPr lang="en-US" sz="800" i="1" dirty="0" err="1"/>
              <a:t>Engl</a:t>
            </a:r>
            <a:r>
              <a:rPr lang="en-US" sz="800" i="1" dirty="0"/>
              <a:t> J Med</a:t>
            </a:r>
            <a:r>
              <a:rPr lang="en-US" sz="800" dirty="0"/>
              <a:t>. 2017;376(25):2448-2458.  7. </a:t>
            </a:r>
            <a:r>
              <a:rPr lang="en-US" sz="800" dirty="0" err="1"/>
              <a:t>Busse</a:t>
            </a:r>
            <a:r>
              <a:rPr lang="en-US" sz="800" dirty="0"/>
              <a:t> WW, et al. Supplementary appendix. </a:t>
            </a:r>
            <a:r>
              <a:rPr lang="en-US" sz="800" i="1" dirty="0"/>
              <a:t>Lancet Respir Med</a:t>
            </a:r>
            <a:r>
              <a:rPr lang="en-US" sz="800" dirty="0"/>
              <a:t>. 2018;7:46-59.</a:t>
            </a:r>
            <a:endParaRPr lang="en-US" dirty="0"/>
          </a:p>
        </p:txBody>
      </p:sp>
      <p:sp>
        <p:nvSpPr>
          <p:cNvPr id="9" name="TextBox 8">
            <a:extLst>
              <a:ext uri="{FF2B5EF4-FFF2-40B4-BE49-F238E27FC236}">
                <a16:creationId xmlns:a16="http://schemas.microsoft.com/office/drawing/2014/main" id="{D6A77E18-FABE-420A-848C-972B671D9C24}"/>
              </a:ext>
            </a:extLst>
          </p:cNvPr>
          <p:cNvSpPr txBox="1"/>
          <p:nvPr/>
        </p:nvSpPr>
        <p:spPr>
          <a:xfrm>
            <a:off x="318977" y="1369836"/>
            <a:ext cx="5854702" cy="480353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10779" tIns="17780" rIns="99568" bIns="17780" numCol="1" spcCol="1270" anchor="t" anchorCtr="0">
            <a:noAutofit/>
          </a:bodyPr>
          <a:lstStyle/>
          <a:p>
            <a:pPr>
              <a:spcBef>
                <a:spcPts val="1200"/>
              </a:spcBef>
              <a:buClr>
                <a:srgbClr val="7F134C"/>
              </a:buClr>
            </a:pPr>
            <a:r>
              <a:rPr lang="en-US" b="1" dirty="0">
                <a:solidFill>
                  <a:schemeClr val="accent1"/>
                </a:solidFill>
              </a:rPr>
              <a:t>In mice</a:t>
            </a:r>
            <a:r>
              <a:rPr lang="en-US" b="1" baseline="30000" dirty="0">
                <a:solidFill>
                  <a:schemeClr val="accent1"/>
                </a:solidFill>
              </a:rPr>
              <a:t>1,2</a:t>
            </a:r>
            <a:endParaRPr lang="en-US" b="1" dirty="0">
              <a:solidFill>
                <a:schemeClr val="accent1"/>
              </a:solidFill>
            </a:endParaRPr>
          </a:p>
          <a:p>
            <a:pPr marL="228600" indent="-228600">
              <a:spcBef>
                <a:spcPts val="1200"/>
              </a:spcBef>
              <a:buClr>
                <a:srgbClr val="7F134C"/>
              </a:buClr>
              <a:buFont typeface="Arial" panose="020B0604020202020204" pitchFamily="34" charset="0"/>
              <a:buChar char="•"/>
            </a:pPr>
            <a:r>
              <a:rPr lang="en-US" sz="1600" dirty="0">
                <a:solidFill>
                  <a:schemeClr val="tx1"/>
                </a:solidFill>
              </a:rPr>
              <a:t>Evidence exists for functionally distinctive inflammatory (recruited) and  immunoregulatory/</a:t>
            </a:r>
            <a:r>
              <a:rPr lang="en-US" sz="1600" dirty="0" err="1">
                <a:solidFill>
                  <a:schemeClr val="tx1"/>
                </a:solidFill>
              </a:rPr>
              <a:t>homeostastatic</a:t>
            </a:r>
            <a:r>
              <a:rPr lang="en-US" sz="1600" dirty="0">
                <a:solidFill>
                  <a:schemeClr val="tx1"/>
                </a:solidFill>
              </a:rPr>
              <a:t> (resident) EOS </a:t>
            </a:r>
            <a:r>
              <a:rPr lang="en-US" sz="1600" b="1" dirty="0">
                <a:solidFill>
                  <a:schemeClr val="accent1"/>
                </a:solidFill>
              </a:rPr>
              <a:t>in the mouse lung </a:t>
            </a:r>
          </a:p>
          <a:p>
            <a:pPr marL="228600" indent="-228600">
              <a:spcBef>
                <a:spcPts val="1200"/>
              </a:spcBef>
              <a:buClr>
                <a:srgbClr val="7F134C"/>
              </a:buClr>
              <a:buFont typeface="Arial" panose="020B0604020202020204" pitchFamily="34" charset="0"/>
              <a:buChar char="•"/>
            </a:pPr>
            <a:r>
              <a:rPr lang="en-US" sz="1600" dirty="0">
                <a:solidFill>
                  <a:schemeClr val="tx1"/>
                </a:solidFill>
              </a:rPr>
              <a:t>Exposure of mice to </a:t>
            </a:r>
            <a:r>
              <a:rPr lang="en-US" sz="1600" dirty="0">
                <a:solidFill>
                  <a:schemeClr val="tx1"/>
                </a:solidFill>
                <a:sym typeface="Symbol" panose="05050102010706020507" pitchFamily="18" charset="2"/>
              </a:rPr>
              <a:t></a:t>
            </a:r>
            <a:r>
              <a:rPr lang="en-US" sz="1600" dirty="0">
                <a:solidFill>
                  <a:schemeClr val="tx1"/>
                </a:solidFill>
              </a:rPr>
              <a:t>-IL-5 antibody significantly decreases inflammatory eosinophils but has no apparent impact on resident eosinophils</a:t>
            </a:r>
          </a:p>
          <a:p>
            <a:pPr marL="228600" indent="-228600">
              <a:spcBef>
                <a:spcPts val="1200"/>
              </a:spcBef>
              <a:buClr>
                <a:srgbClr val="7F134C"/>
              </a:buClr>
              <a:buFont typeface="Arial" panose="020B0604020202020204" pitchFamily="34" charset="0"/>
              <a:buChar char="•"/>
            </a:pPr>
            <a:r>
              <a:rPr lang="en-US" sz="1600" dirty="0">
                <a:solidFill>
                  <a:schemeClr val="tx1"/>
                </a:solidFill>
              </a:rPr>
              <a:t>Observations from engineered mouse strains that do not produce eosinophils </a:t>
            </a:r>
            <a:r>
              <a:rPr lang="en-US" sz="1600" dirty="0"/>
              <a:t>suggest that the eosinophil does not play a critical role in maintenance of well-being of mammals</a:t>
            </a:r>
            <a:endParaRPr lang="en-US" dirty="0">
              <a:solidFill>
                <a:schemeClr val="tx1"/>
              </a:solidFill>
            </a:endParaRPr>
          </a:p>
        </p:txBody>
      </p:sp>
      <p:sp>
        <p:nvSpPr>
          <p:cNvPr id="7" name="TextBox 6">
            <a:extLst>
              <a:ext uri="{FF2B5EF4-FFF2-40B4-BE49-F238E27FC236}">
                <a16:creationId xmlns:a16="http://schemas.microsoft.com/office/drawing/2014/main" id="{C2F8D448-6BBB-4939-80E1-DB299E068681}"/>
              </a:ext>
            </a:extLst>
          </p:cNvPr>
          <p:cNvSpPr txBox="1"/>
          <p:nvPr/>
        </p:nvSpPr>
        <p:spPr>
          <a:xfrm>
            <a:off x="6311902" y="1350519"/>
            <a:ext cx="5681624" cy="578392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10779" tIns="17780" rIns="99568" bIns="17780" numCol="1" spcCol="1270" anchor="t" anchorCtr="0">
            <a:noAutofit/>
          </a:bodyPr>
          <a:lstStyle/>
          <a:p>
            <a:pPr>
              <a:spcBef>
                <a:spcPts val="1200"/>
              </a:spcBef>
              <a:buClr>
                <a:srgbClr val="7F134C"/>
              </a:buClr>
            </a:pPr>
            <a:r>
              <a:rPr lang="en-US" b="1" dirty="0">
                <a:solidFill>
                  <a:schemeClr val="accent6"/>
                </a:solidFill>
              </a:rPr>
              <a:t>In humans</a:t>
            </a:r>
            <a:r>
              <a:rPr lang="en-US" b="1" baseline="30000" dirty="0">
                <a:solidFill>
                  <a:schemeClr val="accent6"/>
                </a:solidFill>
              </a:rPr>
              <a:t>1-6</a:t>
            </a:r>
          </a:p>
          <a:p>
            <a:pPr marL="228600" indent="-228600">
              <a:spcBef>
                <a:spcPts val="1200"/>
              </a:spcBef>
              <a:buClr>
                <a:srgbClr val="7F134C"/>
              </a:buClr>
              <a:buFont typeface="Arial" panose="020B0604020202020204" pitchFamily="34" charset="0"/>
              <a:buChar char="•"/>
            </a:pPr>
            <a:r>
              <a:rPr lang="en-US" sz="1600" dirty="0">
                <a:solidFill>
                  <a:schemeClr val="tx1"/>
                </a:solidFill>
              </a:rPr>
              <a:t>Lung resident eosinophils have not been functionally characterized in humans; however, evidence supports the existence of positionally and phenotypically distinct subsets of lung eosinophils</a:t>
            </a:r>
          </a:p>
          <a:p>
            <a:pPr marL="228600" indent="-228600">
              <a:spcBef>
                <a:spcPts val="1200"/>
              </a:spcBef>
              <a:buClr>
                <a:srgbClr val="7F134C"/>
              </a:buClr>
              <a:buFont typeface="Arial" panose="020B0604020202020204" pitchFamily="34" charset="0"/>
              <a:buChar char="•"/>
            </a:pPr>
            <a:r>
              <a:rPr lang="en-US" sz="1600" dirty="0">
                <a:solidFill>
                  <a:srgbClr val="000000"/>
                </a:solidFill>
              </a:rPr>
              <a:t>No new safety signals that might be associated with long-term depletion of eosinophils were </a:t>
            </a:r>
            <a:r>
              <a:rPr lang="en-US" sz="1600" dirty="0">
                <a:solidFill>
                  <a:schemeClr val="tx1"/>
                </a:solidFill>
              </a:rPr>
              <a:t>observed in patients with severe asthma during the </a:t>
            </a:r>
            <a:r>
              <a:rPr lang="en-US" sz="1600" dirty="0">
                <a:solidFill>
                  <a:srgbClr val="000000"/>
                </a:solidFill>
              </a:rPr>
              <a:t>second year of treatment with benralizumab.</a:t>
            </a:r>
          </a:p>
        </p:txBody>
      </p:sp>
    </p:spTree>
    <p:extLst>
      <p:ext uri="{BB962C8B-B14F-4D97-AF65-F5344CB8AC3E}">
        <p14:creationId xmlns:p14="http://schemas.microsoft.com/office/powerpoint/2010/main" val="2220264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09F7DFA-4E59-4777-96E0-A9B7DA171AF6}"/>
              </a:ext>
            </a:extLst>
          </p:cNvPr>
          <p:cNvGrpSpPr/>
          <p:nvPr/>
        </p:nvGrpSpPr>
        <p:grpSpPr>
          <a:xfrm>
            <a:off x="-13909" y="2060619"/>
            <a:ext cx="12205909" cy="4432256"/>
            <a:chOff x="-13909" y="2060619"/>
            <a:chExt cx="12205909" cy="4432256"/>
          </a:xfrm>
        </p:grpSpPr>
        <p:pic>
          <p:nvPicPr>
            <p:cNvPr id="5" name="Picture 4">
              <a:extLst>
                <a:ext uri="{FF2B5EF4-FFF2-40B4-BE49-F238E27FC236}">
                  <a16:creationId xmlns:a16="http://schemas.microsoft.com/office/drawing/2014/main" id="{299D36D2-292D-4D9D-8C2F-A547C3CF5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1375" y="2060619"/>
              <a:ext cx="8810625" cy="4432256"/>
            </a:xfrm>
            <a:prstGeom prst="rect">
              <a:avLst/>
            </a:prstGeom>
          </p:spPr>
        </p:pic>
        <p:pic>
          <p:nvPicPr>
            <p:cNvPr id="7" name="Picture 6">
              <a:extLst>
                <a:ext uri="{FF2B5EF4-FFF2-40B4-BE49-F238E27FC236}">
                  <a16:creationId xmlns:a16="http://schemas.microsoft.com/office/drawing/2014/main" id="{4E67CB9B-043D-45EF-98EA-0A482E161B50}"/>
                </a:ext>
              </a:extLst>
            </p:cNvPr>
            <p:cNvPicPr>
              <a:picLocks noChangeAspect="1"/>
            </p:cNvPicPr>
            <p:nvPr/>
          </p:nvPicPr>
          <p:blipFill rotWithShape="1">
            <a:blip r:embed="rId3">
              <a:extLst>
                <a:ext uri="{28A0092B-C50C-407E-A947-70E740481C1C}">
                  <a14:useLocalDpi xmlns:a14="http://schemas.microsoft.com/office/drawing/2010/main" val="0"/>
                </a:ext>
              </a:extLst>
            </a:blip>
            <a:srcRect l="9538" r="50750"/>
            <a:stretch/>
          </p:blipFill>
          <p:spPr>
            <a:xfrm flipH="1">
              <a:off x="-13909" y="2060619"/>
              <a:ext cx="3498852" cy="4432256"/>
            </a:xfrm>
            <a:prstGeom prst="rect">
              <a:avLst/>
            </a:prstGeom>
          </p:spPr>
        </p:pic>
      </p:grpSp>
      <p:sp>
        <p:nvSpPr>
          <p:cNvPr id="2" name="Title 1">
            <a:extLst>
              <a:ext uri="{FF2B5EF4-FFF2-40B4-BE49-F238E27FC236}">
                <a16:creationId xmlns:a16="http://schemas.microsoft.com/office/drawing/2014/main" id="{5B3710B2-FB82-4F14-A149-A9BC576110EE}"/>
              </a:ext>
            </a:extLst>
          </p:cNvPr>
          <p:cNvSpPr>
            <a:spLocks noGrp="1"/>
          </p:cNvSpPr>
          <p:nvPr>
            <p:ph type="title"/>
          </p:nvPr>
        </p:nvSpPr>
        <p:spPr/>
        <p:txBody>
          <a:bodyPr/>
          <a:lstStyle/>
          <a:p>
            <a:r>
              <a:rPr lang="en-US"/>
              <a:t>Conclusions: What We Don’t Know</a:t>
            </a:r>
          </a:p>
        </p:txBody>
      </p:sp>
      <p:sp>
        <p:nvSpPr>
          <p:cNvPr id="3" name="Slide Number Placeholder 2">
            <a:extLst>
              <a:ext uri="{FF2B5EF4-FFF2-40B4-BE49-F238E27FC236}">
                <a16:creationId xmlns:a16="http://schemas.microsoft.com/office/drawing/2014/main" id="{FE7F98A6-C089-4834-AC96-23EED558D63F}"/>
              </a:ext>
            </a:extLst>
          </p:cNvPr>
          <p:cNvSpPr>
            <a:spLocks noGrp="1"/>
          </p:cNvSpPr>
          <p:nvPr>
            <p:ph type="sldNum" sz="quarter" idx="12"/>
          </p:nvPr>
        </p:nvSpPr>
        <p:spPr/>
        <p:txBody>
          <a:bodyPr/>
          <a:lstStyle/>
          <a:p>
            <a:fld id="{CC7432E5-F8E0-41AE-9A6B-AD730338B005}" type="slidenum">
              <a:rPr lang="en-US" smtClean="0"/>
              <a:pPr/>
              <a:t>12</a:t>
            </a:fld>
            <a:endParaRPr lang="en-US"/>
          </a:p>
        </p:txBody>
      </p:sp>
      <p:sp>
        <p:nvSpPr>
          <p:cNvPr id="11" name="TextBox 10">
            <a:extLst>
              <a:ext uri="{FF2B5EF4-FFF2-40B4-BE49-F238E27FC236}">
                <a16:creationId xmlns:a16="http://schemas.microsoft.com/office/drawing/2014/main" id="{EE1E0239-F34C-4450-9E53-A1080D95AAA5}"/>
              </a:ext>
            </a:extLst>
          </p:cNvPr>
          <p:cNvSpPr txBox="1"/>
          <p:nvPr/>
        </p:nvSpPr>
        <p:spPr>
          <a:xfrm>
            <a:off x="457200" y="1350518"/>
            <a:ext cx="6905625" cy="469940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10779" tIns="17780" rIns="99568" bIns="17780" numCol="1" spcCol="1270" anchor="t" anchorCtr="0">
            <a:noAutofit/>
          </a:bodyPr>
          <a:lstStyle/>
          <a:p>
            <a:pPr>
              <a:spcBef>
                <a:spcPts val="1200"/>
              </a:spcBef>
              <a:buClr>
                <a:srgbClr val="7F134C"/>
              </a:buClr>
            </a:pPr>
            <a:r>
              <a:rPr lang="en-US" b="1" dirty="0">
                <a:solidFill>
                  <a:schemeClr val="accent6"/>
                </a:solidFill>
              </a:rPr>
              <a:t>In humans</a:t>
            </a:r>
            <a:endParaRPr lang="en-US" dirty="0">
              <a:solidFill>
                <a:srgbClr val="000000"/>
              </a:solidFill>
            </a:endParaRPr>
          </a:p>
          <a:p>
            <a:pPr marL="228600" indent="-228600">
              <a:spcBef>
                <a:spcPts val="1200"/>
              </a:spcBef>
              <a:buClr>
                <a:srgbClr val="7F134C"/>
              </a:buClr>
              <a:buFont typeface="Arial" panose="020B0604020202020204" pitchFamily="34" charset="0"/>
              <a:buChar char="•"/>
            </a:pPr>
            <a:r>
              <a:rPr lang="en-US" dirty="0">
                <a:solidFill>
                  <a:schemeClr val="tx1"/>
                </a:solidFill>
              </a:rPr>
              <a:t>If and how </a:t>
            </a:r>
            <a:r>
              <a:rPr lang="en-US" dirty="0">
                <a:solidFill>
                  <a:srgbClr val="000000"/>
                </a:solidFill>
              </a:rPr>
              <a:t>mouse data translates into humans</a:t>
            </a:r>
            <a:endParaRPr lang="en-US" dirty="0">
              <a:solidFill>
                <a:srgbClr val="000000"/>
              </a:solidFill>
              <a:highlight>
                <a:srgbClr val="FFFF00"/>
              </a:highlight>
            </a:endParaRPr>
          </a:p>
          <a:p>
            <a:pPr marL="228600" indent="-228600">
              <a:spcBef>
                <a:spcPts val="1200"/>
              </a:spcBef>
              <a:buClr>
                <a:srgbClr val="7F134C"/>
              </a:buClr>
              <a:buFont typeface="Arial" panose="020B0604020202020204" pitchFamily="34" charset="0"/>
              <a:buChar char="•"/>
            </a:pPr>
            <a:r>
              <a:rPr lang="en-US" dirty="0">
                <a:solidFill>
                  <a:schemeClr val="tx1"/>
                </a:solidFill>
              </a:rPr>
              <a:t>If functional regulatory l</a:t>
            </a:r>
            <a:r>
              <a:rPr lang="en-US" dirty="0">
                <a:solidFill>
                  <a:srgbClr val="000000"/>
                </a:solidFill>
              </a:rPr>
              <a:t>ung eosinophils </a:t>
            </a:r>
            <a:r>
              <a:rPr lang="en-US" dirty="0">
                <a:solidFill>
                  <a:schemeClr val="tx1"/>
                </a:solidFill>
              </a:rPr>
              <a:t>occur</a:t>
            </a:r>
            <a:r>
              <a:rPr lang="en-US" dirty="0">
                <a:solidFill>
                  <a:srgbClr val="000000"/>
                </a:solidFill>
              </a:rPr>
              <a:t> in humans</a:t>
            </a:r>
          </a:p>
          <a:p>
            <a:pPr marL="228600" lvl="0" indent="-228600">
              <a:spcBef>
                <a:spcPts val="1200"/>
              </a:spcBef>
              <a:buClr>
                <a:srgbClr val="7F134C"/>
              </a:buClr>
              <a:buFont typeface="Arial" panose="020B0604020202020204" pitchFamily="34" charset="0"/>
              <a:buChar char="•"/>
            </a:pPr>
            <a:r>
              <a:rPr lang="en-US" dirty="0">
                <a:solidFill>
                  <a:srgbClr val="000000"/>
                </a:solidFill>
              </a:rPr>
              <a:t>The role of IL-5 in differentiation of </a:t>
            </a:r>
            <a:r>
              <a:rPr lang="en-US" dirty="0">
                <a:solidFill>
                  <a:schemeClr val="tx1"/>
                </a:solidFill>
              </a:rPr>
              <a:t>potential</a:t>
            </a:r>
            <a:r>
              <a:rPr lang="en-US" dirty="0">
                <a:solidFill>
                  <a:srgbClr val="000000"/>
                </a:solidFill>
              </a:rPr>
              <a:t> resident and inflammatory eosinophils in humans</a:t>
            </a:r>
            <a:endParaRPr lang="en-US" strike="sngStrike" dirty="0">
              <a:solidFill>
                <a:schemeClr val="tx1"/>
              </a:solidFill>
            </a:endParaRPr>
          </a:p>
          <a:p>
            <a:pPr marL="228600" lvl="0" indent="-228600">
              <a:spcBef>
                <a:spcPts val="1200"/>
              </a:spcBef>
              <a:buClr>
                <a:srgbClr val="7F134C"/>
              </a:buClr>
              <a:buFont typeface="Arial" panose="020B0604020202020204" pitchFamily="34" charset="0"/>
              <a:buChar char="•"/>
            </a:pPr>
            <a:r>
              <a:rPr lang="en-US" dirty="0">
                <a:solidFill>
                  <a:srgbClr val="000000"/>
                </a:solidFill>
              </a:rPr>
              <a:t>Whether there are differences in IL-5 induced signal transduction pathways in different types of eosinophils</a:t>
            </a:r>
          </a:p>
        </p:txBody>
      </p:sp>
    </p:spTree>
    <p:extLst>
      <p:ext uri="{BB962C8B-B14F-4D97-AF65-F5344CB8AC3E}">
        <p14:creationId xmlns:p14="http://schemas.microsoft.com/office/powerpoint/2010/main" val="898859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012FCE-75E7-4368-9D4A-89A34B9B7109}"/>
              </a:ext>
            </a:extLst>
          </p:cNvPr>
          <p:cNvSpPr>
            <a:spLocks noGrp="1"/>
          </p:cNvSpPr>
          <p:nvPr>
            <p:ph type="title"/>
          </p:nvPr>
        </p:nvSpPr>
        <p:spPr/>
        <p:txBody>
          <a:bodyPr>
            <a:normAutofit/>
          </a:bodyPr>
          <a:lstStyle/>
          <a:p>
            <a:r>
              <a:rPr lang="en-US"/>
              <a:t>Appendix</a:t>
            </a:r>
          </a:p>
        </p:txBody>
      </p:sp>
      <p:sp>
        <p:nvSpPr>
          <p:cNvPr id="4" name="Text Placeholder 3">
            <a:extLst>
              <a:ext uri="{FF2B5EF4-FFF2-40B4-BE49-F238E27FC236}">
                <a16:creationId xmlns:a16="http://schemas.microsoft.com/office/drawing/2014/main" id="{9EA75972-EC05-4662-9642-3D24DCB49B88}"/>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055115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1C5AD-4508-465D-9D01-ED384D8F004B}"/>
              </a:ext>
            </a:extLst>
          </p:cNvPr>
          <p:cNvSpPr>
            <a:spLocks noGrp="1"/>
          </p:cNvSpPr>
          <p:nvPr>
            <p:ph type="title"/>
          </p:nvPr>
        </p:nvSpPr>
        <p:spPr/>
        <p:txBody>
          <a:bodyPr>
            <a:normAutofit/>
          </a:bodyPr>
          <a:lstStyle/>
          <a:p>
            <a:r>
              <a:rPr lang="en-US"/>
              <a:t>Eosinophils Interact With Their Environment Through Internal Contents and Many Surface Receptors</a:t>
            </a:r>
            <a:r>
              <a:rPr lang="en-US" baseline="30000"/>
              <a:t>1,2</a:t>
            </a:r>
            <a:endParaRPr lang="en-US"/>
          </a:p>
        </p:txBody>
      </p:sp>
      <p:sp>
        <p:nvSpPr>
          <p:cNvPr id="3" name="Slide Number Placeholder 2">
            <a:extLst>
              <a:ext uri="{FF2B5EF4-FFF2-40B4-BE49-F238E27FC236}">
                <a16:creationId xmlns:a16="http://schemas.microsoft.com/office/drawing/2014/main" id="{CB9B56FF-A19A-45B9-A063-BC0BCE4069E1}"/>
              </a:ext>
            </a:extLst>
          </p:cNvPr>
          <p:cNvSpPr>
            <a:spLocks noGrp="1"/>
          </p:cNvSpPr>
          <p:nvPr>
            <p:ph type="sldNum" sz="quarter" idx="12"/>
          </p:nvPr>
        </p:nvSpPr>
        <p:spPr/>
        <p:txBody>
          <a:bodyPr/>
          <a:lstStyle/>
          <a:p>
            <a:fld id="{CC7432E5-F8E0-41AE-9A6B-AD730338B005}" type="slidenum">
              <a:rPr lang="en-US" smtClean="0"/>
              <a:pPr/>
              <a:t>14</a:t>
            </a:fld>
            <a:endParaRPr lang="en-US"/>
          </a:p>
        </p:txBody>
      </p:sp>
      <p:sp>
        <p:nvSpPr>
          <p:cNvPr id="4" name="Text Placeholder 3">
            <a:extLst>
              <a:ext uri="{FF2B5EF4-FFF2-40B4-BE49-F238E27FC236}">
                <a16:creationId xmlns:a16="http://schemas.microsoft.com/office/drawing/2014/main" id="{06CEEE36-9B7E-47A4-882B-D2702050C223}"/>
              </a:ext>
            </a:extLst>
          </p:cNvPr>
          <p:cNvSpPr>
            <a:spLocks noGrp="1"/>
          </p:cNvSpPr>
          <p:nvPr>
            <p:ph type="body" sz="quarter" idx="13"/>
          </p:nvPr>
        </p:nvSpPr>
        <p:spPr>
          <a:xfrm>
            <a:off x="457200" y="5854578"/>
            <a:ext cx="10058400" cy="1005840"/>
          </a:xfrm>
        </p:spPr>
        <p:txBody>
          <a:bodyPr/>
          <a:lstStyle/>
          <a:p>
            <a:r>
              <a:rPr lang="en-US" sz="700"/>
              <a:t>1. Rosenberg H, et al. </a:t>
            </a:r>
            <a:r>
              <a:rPr lang="en-US" sz="700" i="1"/>
              <a:t>Nat Rev Immunol. </a:t>
            </a:r>
            <a:r>
              <a:rPr lang="en-US" sz="700"/>
              <a:t>2013;13(1):9-22.  2. </a:t>
            </a:r>
            <a:r>
              <a:rPr lang="en-US" sz="700" err="1"/>
              <a:t>Diny</a:t>
            </a:r>
            <a:r>
              <a:rPr lang="en-US" sz="700"/>
              <a:t> NL, et al. </a:t>
            </a:r>
            <a:r>
              <a:rPr lang="en-US" sz="700" i="1"/>
              <a:t>Front Immunol. </a:t>
            </a:r>
            <a:r>
              <a:rPr lang="pt-BR" sz="700"/>
              <a:t>8:484. doi:10.3389/fimmu.2017.00484.</a:t>
            </a:r>
            <a:endParaRPr lang="en-US" sz="700"/>
          </a:p>
        </p:txBody>
      </p:sp>
      <p:pic>
        <p:nvPicPr>
          <p:cNvPr id="230" name="Picture 229">
            <a:extLst>
              <a:ext uri="{FF2B5EF4-FFF2-40B4-BE49-F238E27FC236}">
                <a16:creationId xmlns:a16="http://schemas.microsoft.com/office/drawing/2014/main" id="{03BEA9D1-B5BF-4FBC-AB9C-3E6F6B42E2C0}"/>
              </a:ext>
            </a:extLst>
          </p:cNvPr>
          <p:cNvPicPr>
            <a:picLocks noChangeAspect="1"/>
          </p:cNvPicPr>
          <p:nvPr/>
        </p:nvPicPr>
        <p:blipFill>
          <a:blip r:embed="rId3">
            <a:extLst>
              <a:ext uri="{BEBA8EAE-BF5A-486C-A8C5-ECC9F3942E4B}">
                <a14:imgProps xmlns:a14="http://schemas.microsoft.com/office/drawing/2010/main">
                  <a14:imgLayer r:embed="rId4">
                    <a14:imgEffect>
                      <a14:artisticFilmGrain grainSize="20"/>
                    </a14:imgEffect>
                  </a14:imgLayer>
                </a14:imgProps>
              </a:ext>
            </a:extLst>
          </a:blip>
          <a:stretch>
            <a:fillRect/>
          </a:stretch>
        </p:blipFill>
        <p:spPr>
          <a:xfrm>
            <a:off x="3624537" y="1836083"/>
            <a:ext cx="4359018" cy="4487045"/>
          </a:xfrm>
          <a:prstGeom prst="rect">
            <a:avLst/>
          </a:prstGeom>
        </p:spPr>
      </p:pic>
      <p:pic>
        <p:nvPicPr>
          <p:cNvPr id="226" name="Picture 225">
            <a:extLst>
              <a:ext uri="{FF2B5EF4-FFF2-40B4-BE49-F238E27FC236}">
                <a16:creationId xmlns:a16="http://schemas.microsoft.com/office/drawing/2014/main" id="{636C7804-EF2C-4066-8475-9CCC72E764F4}"/>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3624537" y="1841346"/>
            <a:ext cx="4293906" cy="4379976"/>
          </a:xfrm>
          <a:prstGeom prst="rect">
            <a:avLst/>
          </a:prstGeom>
        </p:spPr>
      </p:pic>
      <p:pic>
        <p:nvPicPr>
          <p:cNvPr id="177" name="Picture 176">
            <a:extLst>
              <a:ext uri="{FF2B5EF4-FFF2-40B4-BE49-F238E27FC236}">
                <a16:creationId xmlns:a16="http://schemas.microsoft.com/office/drawing/2014/main" id="{EB241611-4BBC-4CB7-AEDC-C1C1CF06F176}"/>
              </a:ext>
            </a:extLst>
          </p:cNvPr>
          <p:cNvPicPr>
            <a:picLocks noChangeAspect="1"/>
          </p:cNvPicPr>
          <p:nvPr/>
        </p:nvPicPr>
        <p:blipFill rotWithShape="1">
          <a:blip r:embed="rId6" cstate="print">
            <a:duotone>
              <a:schemeClr val="accent4">
                <a:shade val="45000"/>
                <a:satMod val="135000"/>
              </a:schemeClr>
              <a:prstClr val="white"/>
            </a:duotone>
            <a:alphaModFix/>
            <a:extLst>
              <a:ext uri="{BEBA8EAE-BF5A-486C-A8C5-ECC9F3942E4B}">
                <a14:imgProps xmlns:a14="http://schemas.microsoft.com/office/drawing/2010/main">
                  <a14:imgLayer r:embed="rId7">
                    <a14:imgEffect>
                      <a14:artisticFilmGrain/>
                    </a14:imgEffect>
                  </a14:imgLayer>
                </a14:imgProps>
              </a:ext>
              <a:ext uri="{28A0092B-C50C-407E-A947-70E740481C1C}">
                <a14:useLocalDpi xmlns:a14="http://schemas.microsoft.com/office/drawing/2010/main"/>
              </a:ext>
            </a:extLst>
          </a:blip>
          <a:srcRect l="47255" t="85519" r="46895" b="7833"/>
          <a:stretch/>
        </p:blipFill>
        <p:spPr>
          <a:xfrm rot="18718564">
            <a:off x="5752144" y="3955696"/>
            <a:ext cx="1599825" cy="1186317"/>
          </a:xfrm>
          <a:prstGeom prst="ellipse">
            <a:avLst/>
          </a:prstGeom>
        </p:spPr>
      </p:pic>
      <p:pic>
        <p:nvPicPr>
          <p:cNvPr id="178" name="Picture 177">
            <a:extLst>
              <a:ext uri="{FF2B5EF4-FFF2-40B4-BE49-F238E27FC236}">
                <a16:creationId xmlns:a16="http://schemas.microsoft.com/office/drawing/2014/main" id="{86014818-200B-455F-9E87-42BFF078EB8A}"/>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075398" y="3738908"/>
            <a:ext cx="269665" cy="267953"/>
          </a:xfrm>
          <a:prstGeom prst="ellipse">
            <a:avLst/>
          </a:prstGeom>
          <a:scene3d>
            <a:camera prst="orthographicFront"/>
            <a:lightRig rig="threePt" dir="t"/>
          </a:scene3d>
          <a:sp3d>
            <a:bevelT w="101600" h="50800" prst="softRound"/>
          </a:sp3d>
        </p:spPr>
      </p:pic>
      <p:pic>
        <p:nvPicPr>
          <p:cNvPr id="179" name="Picture 178">
            <a:extLst>
              <a:ext uri="{FF2B5EF4-FFF2-40B4-BE49-F238E27FC236}">
                <a16:creationId xmlns:a16="http://schemas.microsoft.com/office/drawing/2014/main" id="{E9F776F0-A485-4E79-9F8F-5B9DFE2183F6}"/>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3780184" y="3585209"/>
            <a:ext cx="331675" cy="329569"/>
          </a:xfrm>
          <a:prstGeom prst="ellipse">
            <a:avLst/>
          </a:prstGeom>
          <a:scene3d>
            <a:camera prst="orthographicFront"/>
            <a:lightRig rig="threePt" dir="t"/>
          </a:scene3d>
          <a:sp3d>
            <a:bevelT w="101600" h="50800" prst="softRound"/>
          </a:sp3d>
        </p:spPr>
      </p:pic>
      <p:pic>
        <p:nvPicPr>
          <p:cNvPr id="180" name="Picture 179">
            <a:extLst>
              <a:ext uri="{FF2B5EF4-FFF2-40B4-BE49-F238E27FC236}">
                <a16:creationId xmlns:a16="http://schemas.microsoft.com/office/drawing/2014/main" id="{6838E660-E7AB-4684-A7A0-FA23F77EDBE2}"/>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241642" y="2996759"/>
            <a:ext cx="321414" cy="319374"/>
          </a:xfrm>
          <a:prstGeom prst="ellipse">
            <a:avLst/>
          </a:prstGeom>
          <a:scene3d>
            <a:camera prst="orthographicFront"/>
            <a:lightRig rig="threePt" dir="t"/>
          </a:scene3d>
          <a:sp3d>
            <a:bevelT w="101600" h="50800" prst="softRound"/>
          </a:sp3d>
        </p:spPr>
      </p:pic>
      <p:pic>
        <p:nvPicPr>
          <p:cNvPr id="181" name="Picture 180">
            <a:extLst>
              <a:ext uri="{FF2B5EF4-FFF2-40B4-BE49-F238E27FC236}">
                <a16:creationId xmlns:a16="http://schemas.microsoft.com/office/drawing/2014/main" id="{27AFC0AC-CEBA-4407-BC6A-5F1C480871AB}"/>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455452" y="3880726"/>
            <a:ext cx="219972" cy="218576"/>
          </a:xfrm>
          <a:prstGeom prst="ellipse">
            <a:avLst/>
          </a:prstGeom>
          <a:scene3d>
            <a:camera prst="orthographicFront"/>
            <a:lightRig rig="threePt" dir="t"/>
          </a:scene3d>
          <a:sp3d>
            <a:bevelT w="101600" h="50800" prst="softRound"/>
          </a:sp3d>
        </p:spPr>
      </p:pic>
      <p:pic>
        <p:nvPicPr>
          <p:cNvPr id="182" name="Picture 181">
            <a:extLst>
              <a:ext uri="{FF2B5EF4-FFF2-40B4-BE49-F238E27FC236}">
                <a16:creationId xmlns:a16="http://schemas.microsoft.com/office/drawing/2014/main" id="{CB5EEFCA-33BF-4EB9-B5E7-87E41BE09315}"/>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396198" y="4090915"/>
            <a:ext cx="318823" cy="316800"/>
          </a:xfrm>
          <a:prstGeom prst="ellipse">
            <a:avLst/>
          </a:prstGeom>
          <a:scene3d>
            <a:camera prst="orthographicFront"/>
            <a:lightRig rig="threePt" dir="t"/>
          </a:scene3d>
          <a:sp3d>
            <a:bevelT w="101600" h="50800" prst="softRound"/>
          </a:sp3d>
        </p:spPr>
      </p:pic>
      <p:pic>
        <p:nvPicPr>
          <p:cNvPr id="183" name="Picture 182">
            <a:extLst>
              <a:ext uri="{FF2B5EF4-FFF2-40B4-BE49-F238E27FC236}">
                <a16:creationId xmlns:a16="http://schemas.microsoft.com/office/drawing/2014/main" id="{25F9BFFC-E9D9-4D82-9E03-92C0ECF74E04}"/>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3678434" y="4320982"/>
            <a:ext cx="309540" cy="307575"/>
          </a:xfrm>
          <a:prstGeom prst="ellipse">
            <a:avLst/>
          </a:prstGeom>
          <a:scene3d>
            <a:camera prst="orthographicFront"/>
            <a:lightRig rig="threePt" dir="t"/>
          </a:scene3d>
          <a:sp3d>
            <a:bevelT w="101600" h="50800" prst="softRound"/>
          </a:sp3d>
        </p:spPr>
      </p:pic>
      <p:pic>
        <p:nvPicPr>
          <p:cNvPr id="184" name="Picture 183">
            <a:extLst>
              <a:ext uri="{FF2B5EF4-FFF2-40B4-BE49-F238E27FC236}">
                <a16:creationId xmlns:a16="http://schemas.microsoft.com/office/drawing/2014/main" id="{00C7F26B-3A8A-4080-B65A-79DA3F53BFC7}"/>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348752" y="4542223"/>
            <a:ext cx="245995" cy="244434"/>
          </a:xfrm>
          <a:prstGeom prst="ellipse">
            <a:avLst/>
          </a:prstGeom>
          <a:scene3d>
            <a:camera prst="orthographicFront"/>
            <a:lightRig rig="threePt" dir="t"/>
          </a:scene3d>
          <a:sp3d>
            <a:bevelT w="101600" h="50800" prst="softRound"/>
          </a:sp3d>
        </p:spPr>
      </p:pic>
      <p:pic>
        <p:nvPicPr>
          <p:cNvPr id="185" name="Picture 184">
            <a:extLst>
              <a:ext uri="{FF2B5EF4-FFF2-40B4-BE49-F238E27FC236}">
                <a16:creationId xmlns:a16="http://schemas.microsoft.com/office/drawing/2014/main" id="{2C494EFA-7826-40ED-AB3C-F3EA47625B99}"/>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711199" y="5293047"/>
            <a:ext cx="245995" cy="244434"/>
          </a:xfrm>
          <a:prstGeom prst="ellipse">
            <a:avLst/>
          </a:prstGeom>
          <a:scene3d>
            <a:camera prst="orthographicFront"/>
            <a:lightRig rig="threePt" dir="t"/>
          </a:scene3d>
          <a:sp3d>
            <a:bevelT w="101600" h="50800" prst="softRound"/>
          </a:sp3d>
        </p:spPr>
      </p:pic>
      <p:pic>
        <p:nvPicPr>
          <p:cNvPr id="186" name="Picture 185">
            <a:extLst>
              <a:ext uri="{FF2B5EF4-FFF2-40B4-BE49-F238E27FC236}">
                <a16:creationId xmlns:a16="http://schemas.microsoft.com/office/drawing/2014/main" id="{3C0AFFCF-865F-45D2-BBFA-0FC570773916}"/>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933315" y="5226549"/>
            <a:ext cx="245995" cy="244434"/>
          </a:xfrm>
          <a:prstGeom prst="ellipse">
            <a:avLst/>
          </a:prstGeom>
          <a:scene3d>
            <a:camera prst="orthographicFront"/>
            <a:lightRig rig="threePt" dir="t"/>
          </a:scene3d>
          <a:sp3d>
            <a:bevelT w="101600" h="50800" prst="softRound"/>
          </a:sp3d>
        </p:spPr>
      </p:pic>
      <p:pic>
        <p:nvPicPr>
          <p:cNvPr id="187" name="Picture 186">
            <a:extLst>
              <a:ext uri="{FF2B5EF4-FFF2-40B4-BE49-F238E27FC236}">
                <a16:creationId xmlns:a16="http://schemas.microsoft.com/office/drawing/2014/main" id="{2F6ED8A6-21DC-4543-BF3E-60FA78F16726}"/>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089337" y="5409700"/>
            <a:ext cx="295750" cy="293873"/>
          </a:xfrm>
          <a:prstGeom prst="ellipse">
            <a:avLst/>
          </a:prstGeom>
          <a:scene3d>
            <a:camera prst="orthographicFront"/>
            <a:lightRig rig="threePt" dir="t"/>
          </a:scene3d>
          <a:sp3d>
            <a:bevelT w="101600" h="50800" prst="softRound"/>
          </a:sp3d>
        </p:spPr>
      </p:pic>
      <p:pic>
        <p:nvPicPr>
          <p:cNvPr id="188" name="Picture 187">
            <a:extLst>
              <a:ext uri="{FF2B5EF4-FFF2-40B4-BE49-F238E27FC236}">
                <a16:creationId xmlns:a16="http://schemas.microsoft.com/office/drawing/2014/main" id="{A2D862A5-8533-4C63-936E-9F07BBB558D8}"/>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816227" y="5662573"/>
            <a:ext cx="271321" cy="269599"/>
          </a:xfrm>
          <a:prstGeom prst="ellipse">
            <a:avLst/>
          </a:prstGeom>
          <a:scene3d>
            <a:camera prst="orthographicFront"/>
            <a:lightRig rig="threePt" dir="t"/>
          </a:scene3d>
          <a:sp3d>
            <a:bevelT w="101600" h="50800" prst="softRound"/>
          </a:sp3d>
        </p:spPr>
      </p:pic>
      <p:pic>
        <p:nvPicPr>
          <p:cNvPr id="189" name="Picture 188">
            <a:extLst>
              <a:ext uri="{FF2B5EF4-FFF2-40B4-BE49-F238E27FC236}">
                <a16:creationId xmlns:a16="http://schemas.microsoft.com/office/drawing/2014/main" id="{4F59E631-C917-4BE7-885B-42715D89F96A}"/>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468509" y="5866867"/>
            <a:ext cx="244071" cy="242522"/>
          </a:xfrm>
          <a:prstGeom prst="ellipse">
            <a:avLst/>
          </a:prstGeom>
          <a:scene3d>
            <a:camera prst="orthographicFront"/>
            <a:lightRig rig="threePt" dir="t"/>
          </a:scene3d>
          <a:sp3d>
            <a:bevelT w="101600" h="50800" prst="softRound"/>
          </a:sp3d>
        </p:spPr>
      </p:pic>
      <p:pic>
        <p:nvPicPr>
          <p:cNvPr id="190" name="Picture 189">
            <a:extLst>
              <a:ext uri="{FF2B5EF4-FFF2-40B4-BE49-F238E27FC236}">
                <a16:creationId xmlns:a16="http://schemas.microsoft.com/office/drawing/2014/main" id="{47C922ED-502D-429D-B5E3-915189252784}"/>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615913" y="5598113"/>
            <a:ext cx="297239" cy="295353"/>
          </a:xfrm>
          <a:prstGeom prst="ellipse">
            <a:avLst/>
          </a:prstGeom>
          <a:scene3d>
            <a:camera prst="orthographicFront"/>
            <a:lightRig rig="threePt" dir="t"/>
          </a:scene3d>
          <a:sp3d>
            <a:bevelT w="101600" h="50800" prst="softRound"/>
          </a:sp3d>
        </p:spPr>
      </p:pic>
      <p:pic>
        <p:nvPicPr>
          <p:cNvPr id="191" name="Picture 190">
            <a:extLst>
              <a:ext uri="{FF2B5EF4-FFF2-40B4-BE49-F238E27FC236}">
                <a16:creationId xmlns:a16="http://schemas.microsoft.com/office/drawing/2014/main" id="{2D609883-DCA2-4FA1-8209-1EC1240DA214}"/>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723313" y="5042454"/>
            <a:ext cx="297239" cy="295353"/>
          </a:xfrm>
          <a:prstGeom prst="ellipse">
            <a:avLst/>
          </a:prstGeom>
          <a:scene3d>
            <a:camera prst="orthographicFront"/>
            <a:lightRig rig="threePt" dir="t"/>
          </a:scene3d>
          <a:sp3d>
            <a:bevelT w="101600" h="50800" prst="softRound"/>
          </a:sp3d>
        </p:spPr>
      </p:pic>
      <p:pic>
        <p:nvPicPr>
          <p:cNvPr id="192" name="Picture 191">
            <a:extLst>
              <a:ext uri="{FF2B5EF4-FFF2-40B4-BE49-F238E27FC236}">
                <a16:creationId xmlns:a16="http://schemas.microsoft.com/office/drawing/2014/main" id="{9835220F-011D-4E0F-A9FF-41C89F05221E}"/>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483630" y="5048871"/>
            <a:ext cx="263006" cy="261337"/>
          </a:xfrm>
          <a:prstGeom prst="ellipse">
            <a:avLst/>
          </a:prstGeom>
          <a:scene3d>
            <a:camera prst="orthographicFront"/>
            <a:lightRig rig="threePt" dir="t"/>
          </a:scene3d>
          <a:sp3d>
            <a:bevelT w="101600" h="50800" prst="softRound"/>
          </a:sp3d>
        </p:spPr>
      </p:pic>
      <p:pic>
        <p:nvPicPr>
          <p:cNvPr id="193" name="Picture 192">
            <a:extLst>
              <a:ext uri="{FF2B5EF4-FFF2-40B4-BE49-F238E27FC236}">
                <a16:creationId xmlns:a16="http://schemas.microsoft.com/office/drawing/2014/main" id="{A96647C2-9A12-492B-B8FC-95699A7C67BB}"/>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994046" y="5375267"/>
            <a:ext cx="263006" cy="261337"/>
          </a:xfrm>
          <a:prstGeom prst="ellipse">
            <a:avLst/>
          </a:prstGeom>
          <a:scene3d>
            <a:camera prst="orthographicFront"/>
            <a:lightRig rig="threePt" dir="t"/>
          </a:scene3d>
          <a:sp3d>
            <a:bevelT w="101600" h="50800" prst="softRound"/>
          </a:sp3d>
        </p:spPr>
      </p:pic>
      <p:pic>
        <p:nvPicPr>
          <p:cNvPr id="194" name="Picture 193">
            <a:extLst>
              <a:ext uri="{FF2B5EF4-FFF2-40B4-BE49-F238E27FC236}">
                <a16:creationId xmlns:a16="http://schemas.microsoft.com/office/drawing/2014/main" id="{8E1C7E69-8DB5-473A-BB5A-CB2DF4AF5B95}"/>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762050" y="5310556"/>
            <a:ext cx="348941" cy="346727"/>
          </a:xfrm>
          <a:prstGeom prst="ellipse">
            <a:avLst/>
          </a:prstGeom>
          <a:scene3d>
            <a:camera prst="orthographicFront"/>
            <a:lightRig rig="threePt" dir="t"/>
          </a:scene3d>
          <a:sp3d>
            <a:bevelT w="101600" h="50800" prst="softRound"/>
          </a:sp3d>
        </p:spPr>
      </p:pic>
      <p:pic>
        <p:nvPicPr>
          <p:cNvPr id="195" name="Picture 194">
            <a:extLst>
              <a:ext uri="{FF2B5EF4-FFF2-40B4-BE49-F238E27FC236}">
                <a16:creationId xmlns:a16="http://schemas.microsoft.com/office/drawing/2014/main" id="{A393DC6C-DF8B-47EC-B61C-3FCB8157622B}"/>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729344" y="4019820"/>
            <a:ext cx="326847" cy="324773"/>
          </a:xfrm>
          <a:prstGeom prst="ellipse">
            <a:avLst/>
          </a:prstGeom>
          <a:scene3d>
            <a:camera prst="orthographicFront"/>
            <a:lightRig rig="threePt" dir="t"/>
          </a:scene3d>
          <a:sp3d>
            <a:bevelT w="101600" h="50800" prst="softRound"/>
          </a:sp3d>
        </p:spPr>
      </p:pic>
      <p:pic>
        <p:nvPicPr>
          <p:cNvPr id="196" name="Picture 195">
            <a:extLst>
              <a:ext uri="{FF2B5EF4-FFF2-40B4-BE49-F238E27FC236}">
                <a16:creationId xmlns:a16="http://schemas.microsoft.com/office/drawing/2014/main" id="{26F9D9E6-E2DF-4941-A653-71C38B77F2AB}"/>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060240" y="4072384"/>
            <a:ext cx="343864" cy="341682"/>
          </a:xfrm>
          <a:prstGeom prst="ellipse">
            <a:avLst/>
          </a:prstGeom>
          <a:scene3d>
            <a:camera prst="orthographicFront"/>
            <a:lightRig rig="threePt" dir="t"/>
          </a:scene3d>
          <a:sp3d>
            <a:bevelT w="101600" h="50800" prst="softRound"/>
          </a:sp3d>
        </p:spPr>
      </p:pic>
      <p:pic>
        <p:nvPicPr>
          <p:cNvPr id="197" name="Picture 196">
            <a:extLst>
              <a:ext uri="{FF2B5EF4-FFF2-40B4-BE49-F238E27FC236}">
                <a16:creationId xmlns:a16="http://schemas.microsoft.com/office/drawing/2014/main" id="{EA9C689E-18EB-4AC9-8BB5-9994496CAF7F}"/>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822685" y="4190240"/>
            <a:ext cx="301692" cy="299778"/>
          </a:xfrm>
          <a:prstGeom prst="ellipse">
            <a:avLst/>
          </a:prstGeom>
          <a:scene3d>
            <a:camera prst="orthographicFront"/>
            <a:lightRig rig="threePt" dir="t"/>
          </a:scene3d>
          <a:sp3d>
            <a:bevelT w="101600" h="50800" prst="softRound"/>
          </a:sp3d>
        </p:spPr>
      </p:pic>
      <p:pic>
        <p:nvPicPr>
          <p:cNvPr id="198" name="Picture 197">
            <a:extLst>
              <a:ext uri="{FF2B5EF4-FFF2-40B4-BE49-F238E27FC236}">
                <a16:creationId xmlns:a16="http://schemas.microsoft.com/office/drawing/2014/main" id="{B80559EC-6900-4FDB-AF4A-0FA40E28AE63}"/>
              </a:ext>
            </a:extLst>
          </p:cNvPr>
          <p:cNvPicPr>
            <a:picLocks noChangeAspect="1"/>
          </p:cNvPicPr>
          <p:nvPr/>
        </p:nvPicPr>
        <p:blipFill rotWithShape="1">
          <a:blip r:embed="rId8" cstate="print">
            <a:alphaModFix amt="70000"/>
            <a:extLst>
              <a:ext uri="{28A0092B-C50C-407E-A947-70E740481C1C}">
                <a14:useLocalDpi xmlns:a14="http://schemas.microsoft.com/office/drawing/2010/main"/>
              </a:ext>
            </a:extLst>
          </a:blip>
          <a:srcRect l="47255" t="85519" r="46895" b="7833"/>
          <a:stretch/>
        </p:blipFill>
        <p:spPr>
          <a:xfrm>
            <a:off x="5175459" y="4457490"/>
            <a:ext cx="301692" cy="299778"/>
          </a:xfrm>
          <a:prstGeom prst="ellipse">
            <a:avLst/>
          </a:prstGeom>
          <a:scene3d>
            <a:camera prst="orthographicFront"/>
            <a:lightRig rig="threePt" dir="t"/>
          </a:scene3d>
          <a:sp3d>
            <a:bevelT w="101600" h="50800" prst="softRound"/>
          </a:sp3d>
        </p:spPr>
      </p:pic>
      <p:pic>
        <p:nvPicPr>
          <p:cNvPr id="199" name="Picture 198">
            <a:extLst>
              <a:ext uri="{FF2B5EF4-FFF2-40B4-BE49-F238E27FC236}">
                <a16:creationId xmlns:a16="http://schemas.microsoft.com/office/drawing/2014/main" id="{99709F92-D633-4FC7-9D84-0DB332F1A6ED}"/>
              </a:ext>
            </a:extLst>
          </p:cNvPr>
          <p:cNvPicPr>
            <a:picLocks noChangeAspect="1"/>
          </p:cNvPicPr>
          <p:nvPr/>
        </p:nvPicPr>
        <p:blipFill rotWithShape="1">
          <a:blip r:embed="rId8" cstate="print">
            <a:alphaModFix amt="70000"/>
            <a:extLst>
              <a:ext uri="{28A0092B-C50C-407E-A947-70E740481C1C}">
                <a14:useLocalDpi xmlns:a14="http://schemas.microsoft.com/office/drawing/2010/main"/>
              </a:ext>
            </a:extLst>
          </a:blip>
          <a:srcRect l="47255" t="85519" r="46895" b="7833"/>
          <a:stretch/>
        </p:blipFill>
        <p:spPr>
          <a:xfrm>
            <a:off x="5385492" y="4623334"/>
            <a:ext cx="223499" cy="222081"/>
          </a:xfrm>
          <a:prstGeom prst="ellipse">
            <a:avLst/>
          </a:prstGeom>
          <a:scene3d>
            <a:camera prst="orthographicFront"/>
            <a:lightRig rig="threePt" dir="t"/>
          </a:scene3d>
          <a:sp3d>
            <a:bevelT w="101600" h="50800" prst="softRound"/>
          </a:sp3d>
        </p:spPr>
      </p:pic>
      <p:pic>
        <p:nvPicPr>
          <p:cNvPr id="200" name="Picture 199">
            <a:extLst>
              <a:ext uri="{FF2B5EF4-FFF2-40B4-BE49-F238E27FC236}">
                <a16:creationId xmlns:a16="http://schemas.microsoft.com/office/drawing/2014/main" id="{F4C89DE0-7EDE-4BBD-A63D-293024A8A709}"/>
              </a:ext>
            </a:extLst>
          </p:cNvPr>
          <p:cNvPicPr>
            <a:picLocks noChangeAspect="1"/>
          </p:cNvPicPr>
          <p:nvPr/>
        </p:nvPicPr>
        <p:blipFill rotWithShape="1">
          <a:blip r:embed="rId8" cstate="print">
            <a:alphaModFix amt="70000"/>
            <a:extLst>
              <a:ext uri="{28A0092B-C50C-407E-A947-70E740481C1C}">
                <a14:useLocalDpi xmlns:a14="http://schemas.microsoft.com/office/drawing/2010/main"/>
              </a:ext>
            </a:extLst>
          </a:blip>
          <a:srcRect l="47255" t="85519" r="46895" b="7833"/>
          <a:stretch/>
        </p:blipFill>
        <p:spPr>
          <a:xfrm>
            <a:off x="5598333" y="4482040"/>
            <a:ext cx="329922" cy="327829"/>
          </a:xfrm>
          <a:prstGeom prst="ellipse">
            <a:avLst/>
          </a:prstGeom>
          <a:scene3d>
            <a:camera prst="orthographicFront"/>
            <a:lightRig rig="threePt" dir="t"/>
          </a:scene3d>
          <a:sp3d>
            <a:bevelT w="101600" h="50800" prst="softRound"/>
          </a:sp3d>
        </p:spPr>
      </p:pic>
      <p:pic>
        <p:nvPicPr>
          <p:cNvPr id="201" name="Picture 200">
            <a:extLst>
              <a:ext uri="{FF2B5EF4-FFF2-40B4-BE49-F238E27FC236}">
                <a16:creationId xmlns:a16="http://schemas.microsoft.com/office/drawing/2014/main" id="{16BE47CA-C1CB-424C-A7CE-D02BAEFDAA16}"/>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722502" y="4062517"/>
            <a:ext cx="338175" cy="336030"/>
          </a:xfrm>
          <a:prstGeom prst="ellipse">
            <a:avLst/>
          </a:prstGeom>
          <a:scene3d>
            <a:camera prst="orthographicFront"/>
            <a:lightRig rig="threePt" dir="t"/>
          </a:scene3d>
          <a:sp3d>
            <a:bevelT w="101600" h="50800" prst="softRound"/>
          </a:sp3d>
        </p:spPr>
      </p:pic>
      <p:pic>
        <p:nvPicPr>
          <p:cNvPr id="202" name="Picture 201">
            <a:extLst>
              <a:ext uri="{FF2B5EF4-FFF2-40B4-BE49-F238E27FC236}">
                <a16:creationId xmlns:a16="http://schemas.microsoft.com/office/drawing/2014/main" id="{4BA259C0-B4AC-4737-8525-5D264BAAFC9D}"/>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731119" y="3868092"/>
            <a:ext cx="236542" cy="235041"/>
          </a:xfrm>
          <a:prstGeom prst="ellipse">
            <a:avLst/>
          </a:prstGeom>
          <a:scene3d>
            <a:camera prst="orthographicFront"/>
            <a:lightRig rig="threePt" dir="t"/>
          </a:scene3d>
          <a:sp3d>
            <a:bevelT w="101600" h="50800" prst="softRound"/>
          </a:sp3d>
        </p:spPr>
      </p:pic>
      <p:pic>
        <p:nvPicPr>
          <p:cNvPr id="203" name="Picture 202">
            <a:extLst>
              <a:ext uri="{FF2B5EF4-FFF2-40B4-BE49-F238E27FC236}">
                <a16:creationId xmlns:a16="http://schemas.microsoft.com/office/drawing/2014/main" id="{2D317D03-67ED-4BC3-9A0D-02282168591D}"/>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935483" y="3726315"/>
            <a:ext cx="376763" cy="374373"/>
          </a:xfrm>
          <a:prstGeom prst="ellipse">
            <a:avLst/>
          </a:prstGeom>
          <a:scene3d>
            <a:camera prst="orthographicFront"/>
            <a:lightRig rig="threePt" dir="t"/>
          </a:scene3d>
          <a:sp3d>
            <a:bevelT w="101600" h="50800" prst="softRound"/>
          </a:sp3d>
        </p:spPr>
      </p:pic>
      <p:pic>
        <p:nvPicPr>
          <p:cNvPr id="204" name="Picture 203">
            <a:extLst>
              <a:ext uri="{FF2B5EF4-FFF2-40B4-BE49-F238E27FC236}">
                <a16:creationId xmlns:a16="http://schemas.microsoft.com/office/drawing/2014/main" id="{E503893F-713C-4390-960C-37CCB4D6E870}"/>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410659" y="3902968"/>
            <a:ext cx="226762" cy="225323"/>
          </a:xfrm>
          <a:prstGeom prst="ellipse">
            <a:avLst/>
          </a:prstGeom>
          <a:scene3d>
            <a:camera prst="orthographicFront"/>
            <a:lightRig rig="threePt" dir="t"/>
          </a:scene3d>
          <a:sp3d>
            <a:bevelT w="101600" h="50800" prst="softRound"/>
          </a:sp3d>
        </p:spPr>
      </p:pic>
      <p:pic>
        <p:nvPicPr>
          <p:cNvPr id="205" name="Picture 204">
            <a:extLst>
              <a:ext uri="{FF2B5EF4-FFF2-40B4-BE49-F238E27FC236}">
                <a16:creationId xmlns:a16="http://schemas.microsoft.com/office/drawing/2014/main" id="{63BDC753-D3C7-412B-96F6-AD7FE0C20FCF}"/>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169903" y="3705167"/>
            <a:ext cx="338175" cy="336030"/>
          </a:xfrm>
          <a:prstGeom prst="ellipse">
            <a:avLst/>
          </a:prstGeom>
          <a:scene3d>
            <a:camera prst="orthographicFront"/>
            <a:lightRig rig="threePt" dir="t"/>
          </a:scene3d>
          <a:sp3d>
            <a:bevelT w="101600" h="50800" prst="softRound"/>
          </a:sp3d>
        </p:spPr>
      </p:pic>
      <p:pic>
        <p:nvPicPr>
          <p:cNvPr id="206" name="Picture 205">
            <a:extLst>
              <a:ext uri="{FF2B5EF4-FFF2-40B4-BE49-F238E27FC236}">
                <a16:creationId xmlns:a16="http://schemas.microsoft.com/office/drawing/2014/main" id="{7EDDFAE1-9FED-46D6-8198-D4E730D68D3D}"/>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538438" y="4660377"/>
            <a:ext cx="272755" cy="271024"/>
          </a:xfrm>
          <a:prstGeom prst="ellipse">
            <a:avLst/>
          </a:prstGeom>
          <a:scene3d>
            <a:camera prst="orthographicFront"/>
            <a:lightRig rig="threePt" dir="t"/>
          </a:scene3d>
          <a:sp3d>
            <a:bevelT w="101600" h="50800" prst="softRound"/>
          </a:sp3d>
        </p:spPr>
      </p:pic>
      <p:pic>
        <p:nvPicPr>
          <p:cNvPr id="207" name="Picture 206">
            <a:extLst>
              <a:ext uri="{FF2B5EF4-FFF2-40B4-BE49-F238E27FC236}">
                <a16:creationId xmlns:a16="http://schemas.microsoft.com/office/drawing/2014/main" id="{07874DF6-6AEA-454E-A263-347C86785E07}"/>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839685" y="4641737"/>
            <a:ext cx="272755" cy="271024"/>
          </a:xfrm>
          <a:prstGeom prst="ellipse">
            <a:avLst/>
          </a:prstGeom>
          <a:scene3d>
            <a:camera prst="orthographicFront"/>
            <a:lightRig rig="threePt" dir="t"/>
          </a:scene3d>
          <a:sp3d>
            <a:bevelT w="101600" h="50800" prst="softRound"/>
          </a:sp3d>
        </p:spPr>
      </p:pic>
      <p:pic>
        <p:nvPicPr>
          <p:cNvPr id="208" name="Picture 207">
            <a:extLst>
              <a:ext uri="{FF2B5EF4-FFF2-40B4-BE49-F238E27FC236}">
                <a16:creationId xmlns:a16="http://schemas.microsoft.com/office/drawing/2014/main" id="{60E1D4BB-A113-46B3-8338-E24A700E66C9}"/>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933197" y="4924237"/>
            <a:ext cx="201314" cy="200036"/>
          </a:xfrm>
          <a:prstGeom prst="ellipse">
            <a:avLst/>
          </a:prstGeom>
          <a:scene3d>
            <a:camera prst="orthographicFront"/>
            <a:lightRig rig="threePt" dir="t"/>
          </a:scene3d>
          <a:sp3d>
            <a:bevelT w="101600" h="50800" prst="softRound"/>
          </a:sp3d>
        </p:spPr>
      </p:pic>
      <p:pic>
        <p:nvPicPr>
          <p:cNvPr id="209" name="Picture 208">
            <a:extLst>
              <a:ext uri="{FF2B5EF4-FFF2-40B4-BE49-F238E27FC236}">
                <a16:creationId xmlns:a16="http://schemas.microsoft.com/office/drawing/2014/main" id="{F28162F9-5A0E-4B4B-A4C6-891716E6B638}"/>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728388" y="4864724"/>
            <a:ext cx="272755" cy="271024"/>
          </a:xfrm>
          <a:prstGeom prst="ellipse">
            <a:avLst/>
          </a:prstGeom>
          <a:scene3d>
            <a:camera prst="orthographicFront"/>
            <a:lightRig rig="threePt" dir="t"/>
          </a:scene3d>
          <a:sp3d>
            <a:bevelT w="101600" h="50800" prst="softRound"/>
          </a:sp3d>
        </p:spPr>
      </p:pic>
      <p:pic>
        <p:nvPicPr>
          <p:cNvPr id="210" name="Picture 209">
            <a:extLst>
              <a:ext uri="{FF2B5EF4-FFF2-40B4-BE49-F238E27FC236}">
                <a16:creationId xmlns:a16="http://schemas.microsoft.com/office/drawing/2014/main" id="{62E6987D-1C8E-4E30-B4CB-414B61138CC5}"/>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030364" y="4813312"/>
            <a:ext cx="239629" cy="238108"/>
          </a:xfrm>
          <a:prstGeom prst="ellipse">
            <a:avLst/>
          </a:prstGeom>
          <a:scene3d>
            <a:camera prst="orthographicFront"/>
            <a:lightRig rig="threePt" dir="t"/>
          </a:scene3d>
          <a:sp3d>
            <a:bevelT w="101600" h="50800" prst="softRound"/>
          </a:sp3d>
        </p:spPr>
      </p:pic>
      <p:pic>
        <p:nvPicPr>
          <p:cNvPr id="211" name="Picture 210">
            <a:extLst>
              <a:ext uri="{FF2B5EF4-FFF2-40B4-BE49-F238E27FC236}">
                <a16:creationId xmlns:a16="http://schemas.microsoft.com/office/drawing/2014/main" id="{E8DC2DD5-4357-4D59-8D49-5362CBF144EF}"/>
              </a:ext>
            </a:extLst>
          </p:cNvPr>
          <p:cNvPicPr>
            <a:picLocks noChangeAspect="1"/>
          </p:cNvPicPr>
          <p:nvPr/>
        </p:nvPicPr>
        <p:blipFill rotWithShape="1">
          <a:blip r:embed="rId8" cstate="print">
            <a:alphaModFix amt="70000"/>
            <a:extLst>
              <a:ext uri="{28A0092B-C50C-407E-A947-70E740481C1C}">
                <a14:useLocalDpi xmlns:a14="http://schemas.microsoft.com/office/drawing/2010/main"/>
              </a:ext>
            </a:extLst>
          </a:blip>
          <a:srcRect l="47255" t="85519" r="46895" b="7833"/>
          <a:stretch/>
        </p:blipFill>
        <p:spPr>
          <a:xfrm>
            <a:off x="5498006" y="4262124"/>
            <a:ext cx="201314" cy="200036"/>
          </a:xfrm>
          <a:prstGeom prst="ellipse">
            <a:avLst/>
          </a:prstGeom>
          <a:scene3d>
            <a:camera prst="orthographicFront"/>
            <a:lightRig rig="threePt" dir="t"/>
          </a:scene3d>
          <a:sp3d>
            <a:bevelT w="101600" h="50800" prst="softRound"/>
          </a:sp3d>
        </p:spPr>
      </p:pic>
      <p:pic>
        <p:nvPicPr>
          <p:cNvPr id="212" name="Picture 211">
            <a:extLst>
              <a:ext uri="{FF2B5EF4-FFF2-40B4-BE49-F238E27FC236}">
                <a16:creationId xmlns:a16="http://schemas.microsoft.com/office/drawing/2014/main" id="{A5C58DC1-0383-4924-8D06-6A72B45FEBB6}"/>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335366" y="4948202"/>
            <a:ext cx="153471" cy="152497"/>
          </a:xfrm>
          <a:prstGeom prst="ellipse">
            <a:avLst/>
          </a:prstGeom>
          <a:scene3d>
            <a:camera prst="orthographicFront"/>
            <a:lightRig rig="threePt" dir="t"/>
          </a:scene3d>
          <a:sp3d>
            <a:bevelT w="101600" h="50800" prst="softRound"/>
          </a:sp3d>
        </p:spPr>
      </p:pic>
      <p:pic>
        <p:nvPicPr>
          <p:cNvPr id="213" name="Picture 212">
            <a:extLst>
              <a:ext uri="{FF2B5EF4-FFF2-40B4-BE49-F238E27FC236}">
                <a16:creationId xmlns:a16="http://schemas.microsoft.com/office/drawing/2014/main" id="{5AB03F4A-97EB-4343-BC7D-0A430004B8B0}"/>
              </a:ext>
            </a:extLst>
          </p:cNvPr>
          <p:cNvPicPr>
            <a:picLocks noChangeAspect="1"/>
          </p:cNvPicPr>
          <p:nvPr/>
        </p:nvPicPr>
        <p:blipFill rotWithShape="1">
          <a:blip r:embed="rId9" cstate="print">
            <a:duotone>
              <a:schemeClr val="accent4">
                <a:shade val="45000"/>
                <a:satMod val="135000"/>
              </a:schemeClr>
              <a:prstClr val="white"/>
            </a:duotone>
            <a:alphaModFix/>
            <a:extLst>
              <a:ext uri="{BEBA8EAE-BF5A-486C-A8C5-ECC9F3942E4B}">
                <a14:imgProps xmlns:a14="http://schemas.microsoft.com/office/drawing/2010/main">
                  <a14:imgLayer r:embed="rId7">
                    <a14:imgEffect>
                      <a14:artisticFilmGrain grainSize="50"/>
                    </a14:imgEffect>
                  </a14:imgLayer>
                </a14:imgProps>
              </a:ext>
              <a:ext uri="{28A0092B-C50C-407E-A947-70E740481C1C}">
                <a14:useLocalDpi xmlns:a14="http://schemas.microsoft.com/office/drawing/2010/main"/>
              </a:ext>
            </a:extLst>
          </a:blip>
          <a:srcRect l="47255" t="85519" r="46895" b="7833"/>
          <a:stretch/>
        </p:blipFill>
        <p:spPr>
          <a:xfrm rot="20802808">
            <a:off x="4589643" y="2181612"/>
            <a:ext cx="1899679" cy="1569096"/>
          </a:xfrm>
          <a:prstGeom prst="ellipse">
            <a:avLst/>
          </a:prstGeom>
        </p:spPr>
      </p:pic>
      <p:pic>
        <p:nvPicPr>
          <p:cNvPr id="214" name="Picture 213">
            <a:extLst>
              <a:ext uri="{FF2B5EF4-FFF2-40B4-BE49-F238E27FC236}">
                <a16:creationId xmlns:a16="http://schemas.microsoft.com/office/drawing/2014/main" id="{2ADEB29C-9369-4739-A5C2-5341022488B2}"/>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6193527" y="3386436"/>
            <a:ext cx="191491" cy="190276"/>
          </a:xfrm>
          <a:prstGeom prst="ellipse">
            <a:avLst/>
          </a:prstGeom>
          <a:scene3d>
            <a:camera prst="orthographicFront"/>
            <a:lightRig rig="threePt" dir="t"/>
          </a:scene3d>
          <a:sp3d>
            <a:bevelT w="101600" h="50800" prst="softRound"/>
          </a:sp3d>
        </p:spPr>
      </p:pic>
      <p:pic>
        <p:nvPicPr>
          <p:cNvPr id="215" name="Picture 214">
            <a:extLst>
              <a:ext uri="{FF2B5EF4-FFF2-40B4-BE49-F238E27FC236}">
                <a16:creationId xmlns:a16="http://schemas.microsoft.com/office/drawing/2014/main" id="{9E643942-E02D-4382-BD2D-35FD76F2EE0D}"/>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6082589" y="3484388"/>
            <a:ext cx="283924" cy="282122"/>
          </a:xfrm>
          <a:prstGeom prst="ellipse">
            <a:avLst/>
          </a:prstGeom>
          <a:scene3d>
            <a:camera prst="orthographicFront"/>
            <a:lightRig rig="threePt" dir="t"/>
          </a:scene3d>
          <a:sp3d>
            <a:bevelT w="101600" h="50800" prst="softRound"/>
          </a:sp3d>
        </p:spPr>
      </p:pic>
      <p:pic>
        <p:nvPicPr>
          <p:cNvPr id="216" name="Picture 215">
            <a:extLst>
              <a:ext uri="{FF2B5EF4-FFF2-40B4-BE49-F238E27FC236}">
                <a16:creationId xmlns:a16="http://schemas.microsoft.com/office/drawing/2014/main" id="{680433D4-74B8-4963-871A-2B7C361FB2D6}"/>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478876" y="2738195"/>
            <a:ext cx="191491" cy="190276"/>
          </a:xfrm>
          <a:prstGeom prst="ellipse">
            <a:avLst/>
          </a:prstGeom>
          <a:scene3d>
            <a:camera prst="orthographicFront"/>
            <a:lightRig rig="threePt" dir="t"/>
          </a:scene3d>
          <a:sp3d>
            <a:bevelT w="101600" h="50800" prst="softRound"/>
          </a:sp3d>
        </p:spPr>
      </p:pic>
      <p:pic>
        <p:nvPicPr>
          <p:cNvPr id="217" name="Picture 216">
            <a:extLst>
              <a:ext uri="{FF2B5EF4-FFF2-40B4-BE49-F238E27FC236}">
                <a16:creationId xmlns:a16="http://schemas.microsoft.com/office/drawing/2014/main" id="{3B364418-C22D-4BCF-B83B-7C69E026057C}"/>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790847" y="3537375"/>
            <a:ext cx="283924" cy="282122"/>
          </a:xfrm>
          <a:prstGeom prst="ellipse">
            <a:avLst/>
          </a:prstGeom>
          <a:scene3d>
            <a:camera prst="orthographicFront"/>
            <a:lightRig rig="threePt" dir="t"/>
          </a:scene3d>
          <a:sp3d>
            <a:bevelT w="101600" h="50800" prst="softRound"/>
          </a:sp3d>
        </p:spPr>
      </p:pic>
      <p:pic>
        <p:nvPicPr>
          <p:cNvPr id="218" name="Picture 217">
            <a:extLst>
              <a:ext uri="{FF2B5EF4-FFF2-40B4-BE49-F238E27FC236}">
                <a16:creationId xmlns:a16="http://schemas.microsoft.com/office/drawing/2014/main" id="{46CFC376-86B0-48EC-917C-E05677038649}"/>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339457" y="3417904"/>
            <a:ext cx="283924" cy="282122"/>
          </a:xfrm>
          <a:prstGeom prst="ellipse">
            <a:avLst/>
          </a:prstGeom>
          <a:scene3d>
            <a:camera prst="orthographicFront"/>
            <a:lightRig rig="threePt" dir="t"/>
          </a:scene3d>
          <a:sp3d>
            <a:bevelT w="101600" h="50800" prst="softRound"/>
          </a:sp3d>
        </p:spPr>
      </p:pic>
      <p:pic>
        <p:nvPicPr>
          <p:cNvPr id="219" name="Picture 218">
            <a:extLst>
              <a:ext uri="{FF2B5EF4-FFF2-40B4-BE49-F238E27FC236}">
                <a16:creationId xmlns:a16="http://schemas.microsoft.com/office/drawing/2014/main" id="{09C1DE32-881A-46B6-A48A-4CD661AB462B}"/>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420426" y="3475737"/>
            <a:ext cx="321414" cy="319374"/>
          </a:xfrm>
          <a:prstGeom prst="ellipse">
            <a:avLst/>
          </a:prstGeom>
          <a:scene3d>
            <a:camera prst="orthographicFront"/>
            <a:lightRig rig="threePt" dir="t"/>
          </a:scene3d>
          <a:sp3d>
            <a:bevelT w="101600" h="50800" prst="softRound"/>
          </a:sp3d>
        </p:spPr>
      </p:pic>
      <p:pic>
        <p:nvPicPr>
          <p:cNvPr id="220" name="Picture 219">
            <a:extLst>
              <a:ext uri="{FF2B5EF4-FFF2-40B4-BE49-F238E27FC236}">
                <a16:creationId xmlns:a16="http://schemas.microsoft.com/office/drawing/2014/main" id="{CFDC5956-54BA-4421-9195-2AE58AC7198F}"/>
              </a:ext>
            </a:extLst>
          </p:cNvPr>
          <p:cNvPicPr>
            <a:picLocks noChangeAspect="1"/>
          </p:cNvPicPr>
          <p:nvPr/>
        </p:nvPicPr>
        <p:blipFill rotWithShape="1">
          <a:blip r:embed="rId8" cstate="print">
            <a:duotone>
              <a:schemeClr val="accent4">
                <a:shade val="45000"/>
                <a:satMod val="135000"/>
              </a:schemeClr>
              <a:prstClr val="white"/>
            </a:duotone>
            <a:alphaModFix amt="70000"/>
            <a:extLst>
              <a:ext uri="{28A0092B-C50C-407E-A947-70E740481C1C}">
                <a14:useLocalDpi xmlns:a14="http://schemas.microsoft.com/office/drawing/2010/main"/>
              </a:ext>
            </a:extLst>
          </a:blip>
          <a:srcRect l="47255" t="85519" r="46895" b="7833"/>
          <a:stretch/>
        </p:blipFill>
        <p:spPr>
          <a:xfrm rot="18718564">
            <a:off x="5749748" y="3955015"/>
            <a:ext cx="1599825" cy="1186317"/>
          </a:xfrm>
          <a:prstGeom prst="ellipse">
            <a:avLst/>
          </a:prstGeom>
          <a:scene3d>
            <a:camera prst="orthographicFront"/>
            <a:lightRig rig="threePt" dir="t"/>
          </a:scene3d>
          <a:sp3d>
            <a:bevelT w="127000" h="88900" prst="softRound"/>
          </a:sp3d>
        </p:spPr>
      </p:pic>
      <p:pic>
        <p:nvPicPr>
          <p:cNvPr id="221" name="Picture 220">
            <a:extLst>
              <a:ext uri="{FF2B5EF4-FFF2-40B4-BE49-F238E27FC236}">
                <a16:creationId xmlns:a16="http://schemas.microsoft.com/office/drawing/2014/main" id="{94C00F6B-6D97-417A-906D-C16C6118F17B}"/>
              </a:ext>
            </a:extLst>
          </p:cNvPr>
          <p:cNvPicPr>
            <a:picLocks noChangeAspect="1"/>
          </p:cNvPicPr>
          <p:nvPr/>
        </p:nvPicPr>
        <p:blipFill rotWithShape="1">
          <a:blip r:embed="rId8" cstate="print">
            <a:alphaModFix amt="70000"/>
            <a:duotone>
              <a:schemeClr val="accent4">
                <a:shade val="45000"/>
                <a:satMod val="135000"/>
              </a:schemeClr>
              <a:prstClr val="white"/>
            </a:duotone>
            <a:extLst>
              <a:ext uri="{28A0092B-C50C-407E-A947-70E740481C1C}">
                <a14:useLocalDpi xmlns:a14="http://schemas.microsoft.com/office/drawing/2010/main"/>
              </a:ext>
            </a:extLst>
          </a:blip>
          <a:srcRect l="47255" t="85519" r="46895" b="7833"/>
          <a:stretch/>
        </p:blipFill>
        <p:spPr>
          <a:xfrm rot="20802808">
            <a:off x="4590322" y="2171169"/>
            <a:ext cx="1899679" cy="1569096"/>
          </a:xfrm>
          <a:prstGeom prst="ellipse">
            <a:avLst/>
          </a:prstGeom>
          <a:scene3d>
            <a:camera prst="orthographicFront"/>
            <a:lightRig rig="threePt" dir="t"/>
          </a:scene3d>
          <a:sp3d>
            <a:bevelT w="127000" h="88900" prst="softRound"/>
          </a:sp3d>
        </p:spPr>
      </p:pic>
      <p:pic>
        <p:nvPicPr>
          <p:cNvPr id="222" name="Picture 221">
            <a:extLst>
              <a:ext uri="{FF2B5EF4-FFF2-40B4-BE49-F238E27FC236}">
                <a16:creationId xmlns:a16="http://schemas.microsoft.com/office/drawing/2014/main" id="{1533DFE3-EA0C-45D2-B3F1-0BD5465EB3FE}"/>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555761" y="3086258"/>
            <a:ext cx="283924" cy="282122"/>
          </a:xfrm>
          <a:prstGeom prst="ellipse">
            <a:avLst/>
          </a:prstGeom>
          <a:scene3d>
            <a:camera prst="orthographicFront"/>
            <a:lightRig rig="threePt" dir="t"/>
          </a:scene3d>
          <a:sp3d>
            <a:bevelT w="101600" h="50800" prst="softRound"/>
          </a:sp3d>
        </p:spPr>
      </p:pic>
      <p:pic>
        <p:nvPicPr>
          <p:cNvPr id="223" name="Picture 222">
            <a:extLst>
              <a:ext uri="{FF2B5EF4-FFF2-40B4-BE49-F238E27FC236}">
                <a16:creationId xmlns:a16="http://schemas.microsoft.com/office/drawing/2014/main" id="{A9C5D197-1B30-4684-B70B-595BA9DE2217}"/>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6030401" y="3952808"/>
            <a:ext cx="215187" cy="213822"/>
          </a:xfrm>
          <a:prstGeom prst="ellipse">
            <a:avLst/>
          </a:prstGeom>
          <a:scene3d>
            <a:camera prst="orthographicFront"/>
            <a:lightRig rig="threePt" dir="t"/>
          </a:scene3d>
          <a:sp3d>
            <a:bevelT w="101600" h="50800" prst="softRound"/>
          </a:sp3d>
        </p:spPr>
      </p:pic>
      <p:pic>
        <p:nvPicPr>
          <p:cNvPr id="224" name="Picture 223">
            <a:extLst>
              <a:ext uri="{FF2B5EF4-FFF2-40B4-BE49-F238E27FC236}">
                <a16:creationId xmlns:a16="http://schemas.microsoft.com/office/drawing/2014/main" id="{ADD11FB6-0B19-4DAB-9C43-5CFDF04B9098}"/>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6241436" y="5224195"/>
            <a:ext cx="263006" cy="261337"/>
          </a:xfrm>
          <a:prstGeom prst="ellipse">
            <a:avLst/>
          </a:prstGeom>
          <a:scene3d>
            <a:camera prst="orthographicFront"/>
            <a:lightRig rig="threePt" dir="t"/>
          </a:scene3d>
          <a:sp3d>
            <a:bevelT w="101600" h="50800" prst="softRound"/>
          </a:sp3d>
        </p:spPr>
      </p:pic>
      <p:pic>
        <p:nvPicPr>
          <p:cNvPr id="233" name="Picture 232">
            <a:extLst>
              <a:ext uri="{FF2B5EF4-FFF2-40B4-BE49-F238E27FC236}">
                <a16:creationId xmlns:a16="http://schemas.microsoft.com/office/drawing/2014/main" id="{D16ED096-B18E-4922-8E88-26305D2FCAD2}"/>
              </a:ext>
            </a:extLst>
          </p:cNvPr>
          <p:cNvPicPr>
            <a:picLocks noChangeAspect="1"/>
          </p:cNvPicPr>
          <p:nvPr/>
        </p:nvPicPr>
        <p:blipFill>
          <a:blip r:embed="rId10" cstate="print">
            <a:alphaModFix amt="85000"/>
            <a:extLst>
              <a:ext uri="{BEBA8EAE-BF5A-486C-A8C5-ECC9F3942E4B}">
                <a14:imgProps xmlns:a14="http://schemas.microsoft.com/office/drawing/2010/main">
                  <a14:imgLayer r:embed="rId11">
                    <a14:imgEffect>
                      <a14:saturation sat="400000"/>
                    </a14:imgEffect>
                  </a14:imgLayer>
                </a14:imgProps>
              </a:ext>
              <a:ext uri="{28A0092B-C50C-407E-A947-70E740481C1C}">
                <a14:useLocalDpi xmlns:a14="http://schemas.microsoft.com/office/drawing/2010/main" val="0"/>
              </a:ext>
            </a:extLst>
          </a:blip>
          <a:stretch>
            <a:fillRect/>
          </a:stretch>
        </p:blipFill>
        <p:spPr>
          <a:xfrm rot="1237338" flipH="1">
            <a:off x="6354454" y="3303767"/>
            <a:ext cx="1220271" cy="588306"/>
          </a:xfrm>
          <a:prstGeom prst="rect">
            <a:avLst/>
          </a:prstGeom>
        </p:spPr>
      </p:pic>
      <p:pic>
        <p:nvPicPr>
          <p:cNvPr id="234" name="Picture 233">
            <a:extLst>
              <a:ext uri="{FF2B5EF4-FFF2-40B4-BE49-F238E27FC236}">
                <a16:creationId xmlns:a16="http://schemas.microsoft.com/office/drawing/2014/main" id="{65260E14-A24D-4851-93B1-9FABE941434E}"/>
              </a:ext>
            </a:extLst>
          </p:cNvPr>
          <p:cNvPicPr>
            <a:picLocks noChangeAspect="1"/>
          </p:cNvPicPr>
          <p:nvPr/>
        </p:nvPicPr>
        <p:blipFill rotWithShape="1">
          <a:blip r:embed="rId8" cstate="print">
            <a:alphaModFix amt="85000"/>
            <a:duotone>
              <a:schemeClr val="accent5">
                <a:shade val="45000"/>
                <a:satMod val="135000"/>
              </a:schemeClr>
              <a:prstClr val="white"/>
            </a:duotone>
            <a:extLst>
              <a:ext uri="{28A0092B-C50C-407E-A947-70E740481C1C}">
                <a14:useLocalDpi xmlns:a14="http://schemas.microsoft.com/office/drawing/2010/main"/>
              </a:ext>
            </a:extLst>
          </a:blip>
          <a:srcRect l="47255" t="85519" r="46895" b="7833"/>
          <a:stretch/>
        </p:blipFill>
        <p:spPr>
          <a:xfrm>
            <a:off x="7286422" y="3787669"/>
            <a:ext cx="301692" cy="299778"/>
          </a:xfrm>
          <a:prstGeom prst="ellipse">
            <a:avLst/>
          </a:prstGeom>
          <a:scene3d>
            <a:camera prst="orthographicFront"/>
            <a:lightRig rig="threePt" dir="t"/>
          </a:scene3d>
          <a:sp3d>
            <a:bevelT w="101600" h="50800" prst="softRound"/>
          </a:sp3d>
        </p:spPr>
      </p:pic>
      <p:pic>
        <p:nvPicPr>
          <p:cNvPr id="235" name="Picture 234">
            <a:extLst>
              <a:ext uri="{FF2B5EF4-FFF2-40B4-BE49-F238E27FC236}">
                <a16:creationId xmlns:a16="http://schemas.microsoft.com/office/drawing/2014/main" id="{5C67A6C6-997F-4848-8227-FC746E978B90}"/>
              </a:ext>
            </a:extLst>
          </p:cNvPr>
          <p:cNvPicPr>
            <a:picLocks noChangeAspect="1"/>
          </p:cNvPicPr>
          <p:nvPr/>
        </p:nvPicPr>
        <p:blipFill rotWithShape="1">
          <a:blip r:embed="rId8" cstate="print">
            <a:alphaModFix amt="85000"/>
            <a:duotone>
              <a:schemeClr val="accent5">
                <a:shade val="45000"/>
                <a:satMod val="135000"/>
              </a:schemeClr>
              <a:prstClr val="white"/>
            </a:duotone>
            <a:extLst>
              <a:ext uri="{28A0092B-C50C-407E-A947-70E740481C1C}">
                <a14:useLocalDpi xmlns:a14="http://schemas.microsoft.com/office/drawing/2010/main"/>
              </a:ext>
            </a:extLst>
          </a:blip>
          <a:srcRect l="47255" t="85519" r="46895" b="7833"/>
          <a:stretch/>
        </p:blipFill>
        <p:spPr>
          <a:xfrm>
            <a:off x="7526472" y="4041197"/>
            <a:ext cx="223393" cy="221976"/>
          </a:xfrm>
          <a:prstGeom prst="ellipse">
            <a:avLst/>
          </a:prstGeom>
          <a:scene3d>
            <a:camera prst="orthographicFront"/>
            <a:lightRig rig="threePt" dir="t"/>
          </a:scene3d>
          <a:sp3d>
            <a:bevelT w="101600" h="50800" prst="softRound"/>
          </a:sp3d>
        </p:spPr>
      </p:pic>
      <p:grpSp>
        <p:nvGrpSpPr>
          <p:cNvPr id="237" name="Group 236">
            <a:extLst>
              <a:ext uri="{FF2B5EF4-FFF2-40B4-BE49-F238E27FC236}">
                <a16:creationId xmlns:a16="http://schemas.microsoft.com/office/drawing/2014/main" id="{5332E4B7-2FE8-4480-9925-626026D829BA}"/>
              </a:ext>
            </a:extLst>
          </p:cNvPr>
          <p:cNvGrpSpPr/>
          <p:nvPr/>
        </p:nvGrpSpPr>
        <p:grpSpPr>
          <a:xfrm>
            <a:off x="6755975" y="5237703"/>
            <a:ext cx="301692" cy="299778"/>
            <a:chOff x="6755975" y="5028153"/>
            <a:chExt cx="301692" cy="299778"/>
          </a:xfrm>
        </p:grpSpPr>
        <p:pic>
          <p:nvPicPr>
            <p:cNvPr id="236" name="Picture 235">
              <a:extLst>
                <a:ext uri="{FF2B5EF4-FFF2-40B4-BE49-F238E27FC236}">
                  <a16:creationId xmlns:a16="http://schemas.microsoft.com/office/drawing/2014/main" id="{3E46F603-CEA4-4CC0-BD97-80282CDC2933}"/>
                </a:ext>
              </a:extLst>
            </p:cNvPr>
            <p:cNvPicPr>
              <a:picLocks noChangeAspect="1"/>
            </p:cNvPicPr>
            <p:nvPr/>
          </p:nvPicPr>
          <p:blipFill rotWithShape="1">
            <a:blip r:embed="rId8" cstate="print">
              <a:alphaModFix amt="85000"/>
              <a:duotone>
                <a:schemeClr val="accent6">
                  <a:shade val="45000"/>
                  <a:satMod val="135000"/>
                </a:schemeClr>
                <a:prstClr val="white"/>
              </a:duotone>
              <a:extLst>
                <a:ext uri="{28A0092B-C50C-407E-A947-70E740481C1C}">
                  <a14:useLocalDpi xmlns:a14="http://schemas.microsoft.com/office/drawing/2010/main"/>
                </a:ext>
              </a:extLst>
            </a:blip>
            <a:srcRect l="47255" t="85519" r="46895" b="7833"/>
            <a:stretch/>
          </p:blipFill>
          <p:spPr>
            <a:xfrm>
              <a:off x="6755975" y="5028153"/>
              <a:ext cx="301692" cy="299778"/>
            </a:xfrm>
            <a:prstGeom prst="ellipse">
              <a:avLst/>
            </a:prstGeom>
            <a:scene3d>
              <a:camera prst="orthographicFront"/>
              <a:lightRig rig="threePt" dir="t"/>
            </a:scene3d>
            <a:sp3d>
              <a:bevelT w="101600" h="50800" prst="softRound"/>
            </a:sp3d>
          </p:spPr>
        </p:pic>
        <p:pic>
          <p:nvPicPr>
            <p:cNvPr id="232" name="Picture 231">
              <a:extLst>
                <a:ext uri="{FF2B5EF4-FFF2-40B4-BE49-F238E27FC236}">
                  <a16:creationId xmlns:a16="http://schemas.microsoft.com/office/drawing/2014/main" id="{A058CACE-E5E2-4587-82B3-C74E4B999140}"/>
                </a:ext>
              </a:extLst>
            </p:cNvPr>
            <p:cNvPicPr>
              <a:picLocks noChangeAspect="1"/>
            </p:cNvPicPr>
            <p:nvPr/>
          </p:nvPicPr>
          <p:blipFill>
            <a:blip r:embed="rId12"/>
            <a:stretch>
              <a:fillRect/>
            </a:stretch>
          </p:blipFill>
          <p:spPr>
            <a:xfrm>
              <a:off x="6837226" y="5111684"/>
              <a:ext cx="139189" cy="132715"/>
            </a:xfrm>
            <a:prstGeom prst="ellipse">
              <a:avLst/>
            </a:prstGeom>
          </p:spPr>
        </p:pic>
      </p:grpSp>
      <p:grpSp>
        <p:nvGrpSpPr>
          <p:cNvPr id="239" name="Group 238">
            <a:extLst>
              <a:ext uri="{FF2B5EF4-FFF2-40B4-BE49-F238E27FC236}">
                <a16:creationId xmlns:a16="http://schemas.microsoft.com/office/drawing/2014/main" id="{0A6959FB-85DA-4087-B84B-7DD85D3919EC}"/>
              </a:ext>
            </a:extLst>
          </p:cNvPr>
          <p:cNvGrpSpPr/>
          <p:nvPr/>
        </p:nvGrpSpPr>
        <p:grpSpPr>
          <a:xfrm>
            <a:off x="6568977" y="5597381"/>
            <a:ext cx="214908" cy="213545"/>
            <a:chOff x="6755975" y="5028153"/>
            <a:chExt cx="301692" cy="299778"/>
          </a:xfrm>
        </p:grpSpPr>
        <p:pic>
          <p:nvPicPr>
            <p:cNvPr id="240" name="Picture 239">
              <a:extLst>
                <a:ext uri="{FF2B5EF4-FFF2-40B4-BE49-F238E27FC236}">
                  <a16:creationId xmlns:a16="http://schemas.microsoft.com/office/drawing/2014/main" id="{117C8AFC-10D2-400E-A39F-468EB505444E}"/>
                </a:ext>
              </a:extLst>
            </p:cNvPr>
            <p:cNvPicPr>
              <a:picLocks noChangeAspect="1"/>
            </p:cNvPicPr>
            <p:nvPr/>
          </p:nvPicPr>
          <p:blipFill rotWithShape="1">
            <a:blip r:embed="rId8" cstate="print">
              <a:alphaModFix amt="85000"/>
              <a:duotone>
                <a:schemeClr val="accent6">
                  <a:shade val="45000"/>
                  <a:satMod val="135000"/>
                </a:schemeClr>
                <a:prstClr val="white"/>
              </a:duotone>
              <a:extLst>
                <a:ext uri="{28A0092B-C50C-407E-A947-70E740481C1C}">
                  <a14:useLocalDpi xmlns:a14="http://schemas.microsoft.com/office/drawing/2010/main"/>
                </a:ext>
              </a:extLst>
            </a:blip>
            <a:srcRect l="47255" t="85519" r="46895" b="7833"/>
            <a:stretch/>
          </p:blipFill>
          <p:spPr>
            <a:xfrm>
              <a:off x="6755975" y="5028153"/>
              <a:ext cx="301692" cy="299778"/>
            </a:xfrm>
            <a:prstGeom prst="ellipse">
              <a:avLst/>
            </a:prstGeom>
            <a:scene3d>
              <a:camera prst="orthographicFront"/>
              <a:lightRig rig="threePt" dir="t"/>
            </a:scene3d>
            <a:sp3d>
              <a:bevelT w="101600" h="50800" prst="softRound"/>
            </a:sp3d>
          </p:spPr>
        </p:pic>
        <p:pic>
          <p:nvPicPr>
            <p:cNvPr id="241" name="Picture 240">
              <a:extLst>
                <a:ext uri="{FF2B5EF4-FFF2-40B4-BE49-F238E27FC236}">
                  <a16:creationId xmlns:a16="http://schemas.microsoft.com/office/drawing/2014/main" id="{FC6FAE5B-FB84-4251-99B6-22B9BEBDA29D}"/>
                </a:ext>
              </a:extLst>
            </p:cNvPr>
            <p:cNvPicPr>
              <a:picLocks noChangeAspect="1"/>
            </p:cNvPicPr>
            <p:nvPr/>
          </p:nvPicPr>
          <p:blipFill>
            <a:blip r:embed="rId12"/>
            <a:stretch>
              <a:fillRect/>
            </a:stretch>
          </p:blipFill>
          <p:spPr>
            <a:xfrm>
              <a:off x="6837226" y="5111684"/>
              <a:ext cx="139189" cy="132715"/>
            </a:xfrm>
            <a:prstGeom prst="ellipse">
              <a:avLst/>
            </a:prstGeom>
          </p:spPr>
        </p:pic>
      </p:grpSp>
      <p:grpSp>
        <p:nvGrpSpPr>
          <p:cNvPr id="242" name="Group 241">
            <a:extLst>
              <a:ext uri="{FF2B5EF4-FFF2-40B4-BE49-F238E27FC236}">
                <a16:creationId xmlns:a16="http://schemas.microsoft.com/office/drawing/2014/main" id="{0A7815B7-CFCB-4038-B9F0-D5774DC4C0AB}"/>
              </a:ext>
            </a:extLst>
          </p:cNvPr>
          <p:cNvGrpSpPr/>
          <p:nvPr/>
        </p:nvGrpSpPr>
        <p:grpSpPr>
          <a:xfrm>
            <a:off x="6316537" y="5643971"/>
            <a:ext cx="214908" cy="213545"/>
            <a:chOff x="6755975" y="5028153"/>
            <a:chExt cx="301692" cy="299778"/>
          </a:xfrm>
        </p:grpSpPr>
        <p:pic>
          <p:nvPicPr>
            <p:cNvPr id="243" name="Picture 242">
              <a:extLst>
                <a:ext uri="{FF2B5EF4-FFF2-40B4-BE49-F238E27FC236}">
                  <a16:creationId xmlns:a16="http://schemas.microsoft.com/office/drawing/2014/main" id="{E4C91666-566F-4CEE-806F-A0854601128E}"/>
                </a:ext>
              </a:extLst>
            </p:cNvPr>
            <p:cNvPicPr>
              <a:picLocks noChangeAspect="1"/>
            </p:cNvPicPr>
            <p:nvPr/>
          </p:nvPicPr>
          <p:blipFill rotWithShape="1">
            <a:blip r:embed="rId8" cstate="print">
              <a:alphaModFix amt="85000"/>
              <a:duotone>
                <a:schemeClr val="accent6">
                  <a:shade val="45000"/>
                  <a:satMod val="135000"/>
                </a:schemeClr>
                <a:prstClr val="white"/>
              </a:duotone>
              <a:extLst>
                <a:ext uri="{28A0092B-C50C-407E-A947-70E740481C1C}">
                  <a14:useLocalDpi xmlns:a14="http://schemas.microsoft.com/office/drawing/2010/main"/>
                </a:ext>
              </a:extLst>
            </a:blip>
            <a:srcRect l="47255" t="85519" r="46895" b="7833"/>
            <a:stretch/>
          </p:blipFill>
          <p:spPr>
            <a:xfrm>
              <a:off x="6755975" y="5028153"/>
              <a:ext cx="301692" cy="299778"/>
            </a:xfrm>
            <a:prstGeom prst="ellipse">
              <a:avLst/>
            </a:prstGeom>
            <a:scene3d>
              <a:camera prst="orthographicFront"/>
              <a:lightRig rig="threePt" dir="t"/>
            </a:scene3d>
            <a:sp3d>
              <a:bevelT w="101600" h="50800" prst="softRound"/>
            </a:sp3d>
          </p:spPr>
        </p:pic>
        <p:pic>
          <p:nvPicPr>
            <p:cNvPr id="244" name="Picture 243">
              <a:extLst>
                <a:ext uri="{FF2B5EF4-FFF2-40B4-BE49-F238E27FC236}">
                  <a16:creationId xmlns:a16="http://schemas.microsoft.com/office/drawing/2014/main" id="{6FF5FE56-9B94-4A65-A4B9-C2B7521B6006}"/>
                </a:ext>
              </a:extLst>
            </p:cNvPr>
            <p:cNvPicPr>
              <a:picLocks noChangeAspect="1"/>
            </p:cNvPicPr>
            <p:nvPr/>
          </p:nvPicPr>
          <p:blipFill>
            <a:blip r:embed="rId12"/>
            <a:stretch>
              <a:fillRect/>
            </a:stretch>
          </p:blipFill>
          <p:spPr>
            <a:xfrm>
              <a:off x="6837226" y="5111684"/>
              <a:ext cx="139189" cy="132715"/>
            </a:xfrm>
            <a:prstGeom prst="ellipse">
              <a:avLst/>
            </a:prstGeom>
          </p:spPr>
        </p:pic>
      </p:grpSp>
      <p:grpSp>
        <p:nvGrpSpPr>
          <p:cNvPr id="245" name="Group 244">
            <a:extLst>
              <a:ext uri="{FF2B5EF4-FFF2-40B4-BE49-F238E27FC236}">
                <a16:creationId xmlns:a16="http://schemas.microsoft.com/office/drawing/2014/main" id="{B5A378ED-FBAA-4C9D-B729-8500205222F8}"/>
              </a:ext>
            </a:extLst>
          </p:cNvPr>
          <p:cNvGrpSpPr/>
          <p:nvPr/>
        </p:nvGrpSpPr>
        <p:grpSpPr>
          <a:xfrm>
            <a:off x="7084254" y="5134014"/>
            <a:ext cx="214908" cy="213545"/>
            <a:chOff x="6755975" y="5028153"/>
            <a:chExt cx="301692" cy="299778"/>
          </a:xfrm>
        </p:grpSpPr>
        <p:pic>
          <p:nvPicPr>
            <p:cNvPr id="246" name="Picture 245">
              <a:extLst>
                <a:ext uri="{FF2B5EF4-FFF2-40B4-BE49-F238E27FC236}">
                  <a16:creationId xmlns:a16="http://schemas.microsoft.com/office/drawing/2014/main" id="{D4DE4CE1-8FD1-49B8-AFEE-AFA5A825EDB7}"/>
                </a:ext>
              </a:extLst>
            </p:cNvPr>
            <p:cNvPicPr>
              <a:picLocks noChangeAspect="1"/>
            </p:cNvPicPr>
            <p:nvPr/>
          </p:nvPicPr>
          <p:blipFill rotWithShape="1">
            <a:blip r:embed="rId8" cstate="print">
              <a:alphaModFix amt="85000"/>
              <a:duotone>
                <a:schemeClr val="accent6">
                  <a:shade val="45000"/>
                  <a:satMod val="135000"/>
                </a:schemeClr>
                <a:prstClr val="white"/>
              </a:duotone>
              <a:extLst>
                <a:ext uri="{28A0092B-C50C-407E-A947-70E740481C1C}">
                  <a14:useLocalDpi xmlns:a14="http://schemas.microsoft.com/office/drawing/2010/main"/>
                </a:ext>
              </a:extLst>
            </a:blip>
            <a:srcRect l="47255" t="85519" r="46895" b="7833"/>
            <a:stretch/>
          </p:blipFill>
          <p:spPr>
            <a:xfrm>
              <a:off x="6755975" y="5028153"/>
              <a:ext cx="301692" cy="299778"/>
            </a:xfrm>
            <a:prstGeom prst="ellipse">
              <a:avLst/>
            </a:prstGeom>
            <a:scene3d>
              <a:camera prst="orthographicFront"/>
              <a:lightRig rig="threePt" dir="t"/>
            </a:scene3d>
            <a:sp3d>
              <a:bevelT w="101600" h="50800" prst="softRound"/>
            </a:sp3d>
          </p:spPr>
        </p:pic>
        <p:pic>
          <p:nvPicPr>
            <p:cNvPr id="247" name="Picture 246">
              <a:extLst>
                <a:ext uri="{FF2B5EF4-FFF2-40B4-BE49-F238E27FC236}">
                  <a16:creationId xmlns:a16="http://schemas.microsoft.com/office/drawing/2014/main" id="{51E934C7-041A-4C51-B4D9-C905E469B036}"/>
                </a:ext>
              </a:extLst>
            </p:cNvPr>
            <p:cNvPicPr>
              <a:picLocks noChangeAspect="1"/>
            </p:cNvPicPr>
            <p:nvPr/>
          </p:nvPicPr>
          <p:blipFill>
            <a:blip r:embed="rId12"/>
            <a:stretch>
              <a:fillRect/>
            </a:stretch>
          </p:blipFill>
          <p:spPr>
            <a:xfrm>
              <a:off x="6837226" y="5111684"/>
              <a:ext cx="139189" cy="132715"/>
            </a:xfrm>
            <a:prstGeom prst="ellipse">
              <a:avLst/>
            </a:prstGeom>
          </p:spPr>
        </p:pic>
      </p:grpSp>
      <p:pic>
        <p:nvPicPr>
          <p:cNvPr id="248" name="Picture 247">
            <a:extLst>
              <a:ext uri="{FF2B5EF4-FFF2-40B4-BE49-F238E27FC236}">
                <a16:creationId xmlns:a16="http://schemas.microsoft.com/office/drawing/2014/main" id="{D6EED6B3-6E14-4414-B93A-3F9EE7843041}"/>
              </a:ext>
            </a:extLst>
          </p:cNvPr>
          <p:cNvPicPr>
            <a:picLocks noChangeAspect="1"/>
          </p:cNvPicPr>
          <p:nvPr/>
        </p:nvPicPr>
        <p:blipFill rotWithShape="1">
          <a:blip r:embed="rId13" cstate="print">
            <a:alphaModFix amt="70000"/>
            <a:extLst>
              <a:ext uri="{28A0092B-C50C-407E-A947-70E740481C1C}">
                <a14:useLocalDpi xmlns:a14="http://schemas.microsoft.com/office/drawing/2010/main" val="0"/>
              </a:ext>
            </a:extLst>
          </a:blip>
          <a:srcRect l="45471" t="44657" r="4953"/>
          <a:stretch/>
        </p:blipFill>
        <p:spPr>
          <a:xfrm rot="19284986">
            <a:off x="6518785" y="2944911"/>
            <a:ext cx="315293" cy="280488"/>
          </a:xfrm>
          <a:prstGeom prst="rect">
            <a:avLst/>
          </a:prstGeom>
        </p:spPr>
      </p:pic>
      <p:pic>
        <p:nvPicPr>
          <p:cNvPr id="249" name="Picture 248">
            <a:extLst>
              <a:ext uri="{FF2B5EF4-FFF2-40B4-BE49-F238E27FC236}">
                <a16:creationId xmlns:a16="http://schemas.microsoft.com/office/drawing/2014/main" id="{144584BC-52ED-42FF-B140-0BBD29825DE9}"/>
              </a:ext>
            </a:extLst>
          </p:cNvPr>
          <p:cNvPicPr>
            <a:picLocks noChangeAspect="1"/>
          </p:cNvPicPr>
          <p:nvPr/>
        </p:nvPicPr>
        <p:blipFill rotWithShape="1">
          <a:blip r:embed="rId13" cstate="print">
            <a:alphaModFix amt="70000"/>
            <a:extLst>
              <a:ext uri="{28A0092B-C50C-407E-A947-70E740481C1C}">
                <a14:useLocalDpi xmlns:a14="http://schemas.microsoft.com/office/drawing/2010/main" val="0"/>
              </a:ext>
            </a:extLst>
          </a:blip>
          <a:srcRect l="45471" t="44657" r="4953"/>
          <a:stretch/>
        </p:blipFill>
        <p:spPr>
          <a:xfrm rot="397050">
            <a:off x="7272995" y="4294590"/>
            <a:ext cx="315293" cy="280488"/>
          </a:xfrm>
          <a:prstGeom prst="rect">
            <a:avLst/>
          </a:prstGeom>
        </p:spPr>
      </p:pic>
      <p:pic>
        <p:nvPicPr>
          <p:cNvPr id="250" name="Picture 249">
            <a:extLst>
              <a:ext uri="{FF2B5EF4-FFF2-40B4-BE49-F238E27FC236}">
                <a16:creationId xmlns:a16="http://schemas.microsoft.com/office/drawing/2014/main" id="{EC7E2FBD-AC13-4803-B4AC-5BBF06923B9B}"/>
              </a:ext>
            </a:extLst>
          </p:cNvPr>
          <p:cNvPicPr>
            <a:picLocks noChangeAspect="1"/>
          </p:cNvPicPr>
          <p:nvPr/>
        </p:nvPicPr>
        <p:blipFill rotWithShape="1">
          <a:blip r:embed="rId13" cstate="print">
            <a:alphaModFix amt="70000"/>
            <a:extLst>
              <a:ext uri="{28A0092B-C50C-407E-A947-70E740481C1C}">
                <a14:useLocalDpi xmlns:a14="http://schemas.microsoft.com/office/drawing/2010/main" val="0"/>
              </a:ext>
            </a:extLst>
          </a:blip>
          <a:srcRect l="45471" t="44657" r="4953"/>
          <a:stretch/>
        </p:blipFill>
        <p:spPr>
          <a:xfrm rot="397050">
            <a:off x="6536791" y="2542395"/>
            <a:ext cx="315293" cy="280488"/>
          </a:xfrm>
          <a:prstGeom prst="rect">
            <a:avLst/>
          </a:prstGeom>
        </p:spPr>
      </p:pic>
      <p:sp>
        <p:nvSpPr>
          <p:cNvPr id="6" name="TextBox 5">
            <a:extLst>
              <a:ext uri="{FF2B5EF4-FFF2-40B4-BE49-F238E27FC236}">
                <a16:creationId xmlns:a16="http://schemas.microsoft.com/office/drawing/2014/main" id="{4CA8B7C0-149A-48BB-A212-D6AAEF2FC23A}"/>
              </a:ext>
            </a:extLst>
          </p:cNvPr>
          <p:cNvSpPr txBox="1"/>
          <p:nvPr/>
        </p:nvSpPr>
        <p:spPr>
          <a:xfrm>
            <a:off x="5037141" y="2837736"/>
            <a:ext cx="1004486" cy="276999"/>
          </a:xfrm>
          <a:prstGeom prst="rect">
            <a:avLst/>
          </a:prstGeom>
          <a:noFill/>
        </p:spPr>
        <p:txBody>
          <a:bodyPr wrap="square" rtlCol="0">
            <a:spAutoFit/>
          </a:bodyPr>
          <a:lstStyle/>
          <a:p>
            <a:pPr algn="ctr">
              <a:buClr>
                <a:schemeClr val="accent1"/>
              </a:buClr>
            </a:pPr>
            <a:r>
              <a:rPr lang="en-US" sz="1200">
                <a:solidFill>
                  <a:schemeClr val="bg1"/>
                </a:solidFill>
              </a:rPr>
              <a:t>Nucleus</a:t>
            </a:r>
          </a:p>
        </p:txBody>
      </p:sp>
      <p:pic>
        <p:nvPicPr>
          <p:cNvPr id="82" name="Picture 81">
            <a:extLst>
              <a:ext uri="{FF2B5EF4-FFF2-40B4-BE49-F238E27FC236}">
                <a16:creationId xmlns:a16="http://schemas.microsoft.com/office/drawing/2014/main" id="{F3F3BBB4-2957-4E93-8247-0153522F7280}"/>
              </a:ext>
            </a:extLst>
          </p:cNvPr>
          <p:cNvPicPr>
            <a:picLocks noChangeAspect="1"/>
          </p:cNvPicPr>
          <p:nvPr/>
        </p:nvPicPr>
        <p:blipFill rotWithShape="1">
          <a:blip r:embed="rId14">
            <a:extLst>
              <a:ext uri="{28A0092B-C50C-407E-A947-70E740481C1C}">
                <a14:useLocalDpi xmlns:a14="http://schemas.microsoft.com/office/drawing/2010/main" val="0"/>
              </a:ext>
            </a:extLst>
          </a:blip>
          <a:srcRect l="9432" t="11574" r="9544" b="11282"/>
          <a:stretch/>
        </p:blipFill>
        <p:spPr>
          <a:xfrm>
            <a:off x="3409244" y="1573526"/>
            <a:ext cx="5000978" cy="5128899"/>
          </a:xfrm>
          <a:prstGeom prst="rect">
            <a:avLst/>
          </a:prstGeom>
          <a:effectLst>
            <a:outerShdw blurRad="152400" dist="76200" dir="2700000" algn="tl" rotWithShape="0">
              <a:prstClr val="black">
                <a:alpha val="40000"/>
              </a:prstClr>
            </a:outerShdw>
          </a:effectLst>
        </p:spPr>
      </p:pic>
      <p:pic>
        <p:nvPicPr>
          <p:cNvPr id="107" name="Picture 106">
            <a:extLst>
              <a:ext uri="{FF2B5EF4-FFF2-40B4-BE49-F238E27FC236}">
                <a16:creationId xmlns:a16="http://schemas.microsoft.com/office/drawing/2014/main" id="{4B2021C7-10F4-49D9-95E5-7BB0F2DAB1BD}"/>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3615012" y="1840119"/>
            <a:ext cx="4302870" cy="4389120"/>
          </a:xfrm>
          <a:prstGeom prst="rect">
            <a:avLst/>
          </a:prstGeom>
        </p:spPr>
      </p:pic>
    </p:spTree>
    <p:extLst>
      <p:ext uri="{BB962C8B-B14F-4D97-AF65-F5344CB8AC3E}">
        <p14:creationId xmlns:p14="http://schemas.microsoft.com/office/powerpoint/2010/main" val="195083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1C5AD-4508-465D-9D01-ED384D8F004B}"/>
              </a:ext>
            </a:extLst>
          </p:cNvPr>
          <p:cNvSpPr>
            <a:spLocks noGrp="1"/>
          </p:cNvSpPr>
          <p:nvPr>
            <p:ph type="title"/>
          </p:nvPr>
        </p:nvSpPr>
        <p:spPr/>
        <p:txBody>
          <a:bodyPr>
            <a:normAutofit/>
          </a:bodyPr>
          <a:lstStyle/>
          <a:p>
            <a:r>
              <a:rPr lang="en-US"/>
              <a:t>Eosinophils Interact With Their Environment Through Internal Contents and Many Surface Receptors</a:t>
            </a:r>
            <a:r>
              <a:rPr lang="en-US" baseline="30000"/>
              <a:t>1,2</a:t>
            </a:r>
            <a:endParaRPr lang="en-US"/>
          </a:p>
        </p:txBody>
      </p:sp>
      <p:sp>
        <p:nvSpPr>
          <p:cNvPr id="3" name="Slide Number Placeholder 2">
            <a:extLst>
              <a:ext uri="{FF2B5EF4-FFF2-40B4-BE49-F238E27FC236}">
                <a16:creationId xmlns:a16="http://schemas.microsoft.com/office/drawing/2014/main" id="{CB9B56FF-A19A-45B9-A063-BC0BCE4069E1}"/>
              </a:ext>
            </a:extLst>
          </p:cNvPr>
          <p:cNvSpPr>
            <a:spLocks noGrp="1"/>
          </p:cNvSpPr>
          <p:nvPr>
            <p:ph type="sldNum" sz="quarter" idx="12"/>
          </p:nvPr>
        </p:nvSpPr>
        <p:spPr/>
        <p:txBody>
          <a:bodyPr/>
          <a:lstStyle/>
          <a:p>
            <a:fld id="{CC7432E5-F8E0-41AE-9A6B-AD730338B005}" type="slidenum">
              <a:rPr lang="en-US" smtClean="0"/>
              <a:pPr/>
              <a:t>15</a:t>
            </a:fld>
            <a:endParaRPr lang="en-US"/>
          </a:p>
        </p:txBody>
      </p:sp>
      <p:sp>
        <p:nvSpPr>
          <p:cNvPr id="4" name="Text Placeholder 3">
            <a:extLst>
              <a:ext uri="{FF2B5EF4-FFF2-40B4-BE49-F238E27FC236}">
                <a16:creationId xmlns:a16="http://schemas.microsoft.com/office/drawing/2014/main" id="{06CEEE36-9B7E-47A4-882B-D2702050C223}"/>
              </a:ext>
            </a:extLst>
          </p:cNvPr>
          <p:cNvSpPr>
            <a:spLocks noGrp="1"/>
          </p:cNvSpPr>
          <p:nvPr>
            <p:ph type="body" sz="quarter" idx="13"/>
          </p:nvPr>
        </p:nvSpPr>
        <p:spPr>
          <a:xfrm>
            <a:off x="457200" y="6562130"/>
            <a:ext cx="10058400" cy="295870"/>
          </a:xfrm>
        </p:spPr>
        <p:txBody>
          <a:bodyPr/>
          <a:lstStyle/>
          <a:p>
            <a:r>
              <a:rPr lang="en-US" sz="800"/>
              <a:t>Abbreviations are defined in the speaker notes</a:t>
            </a:r>
            <a:r>
              <a:rPr lang="en-US"/>
              <a:t>.</a:t>
            </a:r>
          </a:p>
          <a:p>
            <a:r>
              <a:rPr lang="en-US" sz="700"/>
              <a:t>1. Rosenberg H, et al. </a:t>
            </a:r>
            <a:r>
              <a:rPr lang="en-US" sz="700" i="1"/>
              <a:t>Nat Rev Immunol. </a:t>
            </a:r>
            <a:r>
              <a:rPr lang="en-US" sz="700"/>
              <a:t>2013;13(1):9-22.  2. </a:t>
            </a:r>
            <a:r>
              <a:rPr lang="en-US" sz="700" err="1"/>
              <a:t>Diny</a:t>
            </a:r>
            <a:r>
              <a:rPr lang="en-US" sz="700"/>
              <a:t> NL, et al. </a:t>
            </a:r>
            <a:r>
              <a:rPr lang="en-US" sz="700" i="1"/>
              <a:t>Front Immunol. </a:t>
            </a:r>
            <a:r>
              <a:rPr lang="pt-BR" sz="700"/>
              <a:t>8:484. doi:10.3389/fimmu.2017.00484.</a:t>
            </a:r>
            <a:endParaRPr lang="en-US" sz="700"/>
          </a:p>
        </p:txBody>
      </p:sp>
      <p:pic>
        <p:nvPicPr>
          <p:cNvPr id="230" name="Picture 229">
            <a:extLst>
              <a:ext uri="{FF2B5EF4-FFF2-40B4-BE49-F238E27FC236}">
                <a16:creationId xmlns:a16="http://schemas.microsoft.com/office/drawing/2014/main" id="{03BEA9D1-B5BF-4FBC-AB9C-3E6F6B42E2C0}"/>
              </a:ext>
            </a:extLst>
          </p:cNvPr>
          <p:cNvPicPr>
            <a:picLocks noChangeAspect="1"/>
          </p:cNvPicPr>
          <p:nvPr/>
        </p:nvPicPr>
        <p:blipFill>
          <a:blip r:embed="rId3">
            <a:extLst>
              <a:ext uri="{BEBA8EAE-BF5A-486C-A8C5-ECC9F3942E4B}">
                <a14:imgProps xmlns:a14="http://schemas.microsoft.com/office/drawing/2010/main">
                  <a14:imgLayer r:embed="rId4">
                    <a14:imgEffect>
                      <a14:artisticFilmGrain grainSize="20"/>
                    </a14:imgEffect>
                  </a14:imgLayer>
                </a14:imgProps>
              </a:ext>
            </a:extLst>
          </a:blip>
          <a:stretch>
            <a:fillRect/>
          </a:stretch>
        </p:blipFill>
        <p:spPr>
          <a:xfrm>
            <a:off x="3624537" y="1836083"/>
            <a:ext cx="4359018" cy="4487045"/>
          </a:xfrm>
          <a:prstGeom prst="rect">
            <a:avLst/>
          </a:prstGeom>
        </p:spPr>
      </p:pic>
      <p:pic>
        <p:nvPicPr>
          <p:cNvPr id="226" name="Picture 225">
            <a:extLst>
              <a:ext uri="{FF2B5EF4-FFF2-40B4-BE49-F238E27FC236}">
                <a16:creationId xmlns:a16="http://schemas.microsoft.com/office/drawing/2014/main" id="{636C7804-EF2C-4066-8475-9CCC72E764F4}"/>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3624537" y="1841346"/>
            <a:ext cx="4293906" cy="4379976"/>
          </a:xfrm>
          <a:prstGeom prst="rect">
            <a:avLst/>
          </a:prstGeom>
        </p:spPr>
      </p:pic>
      <p:pic>
        <p:nvPicPr>
          <p:cNvPr id="177" name="Picture 176">
            <a:extLst>
              <a:ext uri="{FF2B5EF4-FFF2-40B4-BE49-F238E27FC236}">
                <a16:creationId xmlns:a16="http://schemas.microsoft.com/office/drawing/2014/main" id="{EB241611-4BBC-4CB7-AEDC-C1C1CF06F176}"/>
              </a:ext>
            </a:extLst>
          </p:cNvPr>
          <p:cNvPicPr>
            <a:picLocks noChangeAspect="1"/>
          </p:cNvPicPr>
          <p:nvPr/>
        </p:nvPicPr>
        <p:blipFill rotWithShape="1">
          <a:blip r:embed="rId6" cstate="print">
            <a:duotone>
              <a:schemeClr val="accent4">
                <a:shade val="45000"/>
                <a:satMod val="135000"/>
              </a:schemeClr>
              <a:prstClr val="white"/>
            </a:duotone>
            <a:alphaModFix/>
            <a:extLst>
              <a:ext uri="{BEBA8EAE-BF5A-486C-A8C5-ECC9F3942E4B}">
                <a14:imgProps xmlns:a14="http://schemas.microsoft.com/office/drawing/2010/main">
                  <a14:imgLayer r:embed="rId7">
                    <a14:imgEffect>
                      <a14:artisticFilmGrain/>
                    </a14:imgEffect>
                  </a14:imgLayer>
                </a14:imgProps>
              </a:ext>
              <a:ext uri="{28A0092B-C50C-407E-A947-70E740481C1C}">
                <a14:useLocalDpi xmlns:a14="http://schemas.microsoft.com/office/drawing/2010/main"/>
              </a:ext>
            </a:extLst>
          </a:blip>
          <a:srcRect l="47255" t="85519" r="46895" b="7833"/>
          <a:stretch/>
        </p:blipFill>
        <p:spPr>
          <a:xfrm rot="18718564">
            <a:off x="5752144" y="3955696"/>
            <a:ext cx="1599825" cy="1186317"/>
          </a:xfrm>
          <a:prstGeom prst="ellipse">
            <a:avLst/>
          </a:prstGeom>
        </p:spPr>
      </p:pic>
      <p:pic>
        <p:nvPicPr>
          <p:cNvPr id="178" name="Picture 177">
            <a:extLst>
              <a:ext uri="{FF2B5EF4-FFF2-40B4-BE49-F238E27FC236}">
                <a16:creationId xmlns:a16="http://schemas.microsoft.com/office/drawing/2014/main" id="{86014818-200B-455F-9E87-42BFF078EB8A}"/>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075398" y="3738908"/>
            <a:ext cx="269665" cy="267953"/>
          </a:xfrm>
          <a:prstGeom prst="ellipse">
            <a:avLst/>
          </a:prstGeom>
          <a:scene3d>
            <a:camera prst="orthographicFront"/>
            <a:lightRig rig="threePt" dir="t"/>
          </a:scene3d>
          <a:sp3d>
            <a:bevelT w="101600" h="50800" prst="softRound"/>
          </a:sp3d>
        </p:spPr>
      </p:pic>
      <p:pic>
        <p:nvPicPr>
          <p:cNvPr id="179" name="Picture 178">
            <a:extLst>
              <a:ext uri="{FF2B5EF4-FFF2-40B4-BE49-F238E27FC236}">
                <a16:creationId xmlns:a16="http://schemas.microsoft.com/office/drawing/2014/main" id="{E9F776F0-A485-4E79-9F8F-5B9DFE2183F6}"/>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3780184" y="3585209"/>
            <a:ext cx="331675" cy="329569"/>
          </a:xfrm>
          <a:prstGeom prst="ellipse">
            <a:avLst/>
          </a:prstGeom>
          <a:scene3d>
            <a:camera prst="orthographicFront"/>
            <a:lightRig rig="threePt" dir="t"/>
          </a:scene3d>
          <a:sp3d>
            <a:bevelT w="101600" h="50800" prst="softRound"/>
          </a:sp3d>
        </p:spPr>
      </p:pic>
      <p:pic>
        <p:nvPicPr>
          <p:cNvPr id="180" name="Picture 179">
            <a:extLst>
              <a:ext uri="{FF2B5EF4-FFF2-40B4-BE49-F238E27FC236}">
                <a16:creationId xmlns:a16="http://schemas.microsoft.com/office/drawing/2014/main" id="{6838E660-E7AB-4684-A7A0-FA23F77EDBE2}"/>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241642" y="2996759"/>
            <a:ext cx="321414" cy="319374"/>
          </a:xfrm>
          <a:prstGeom prst="ellipse">
            <a:avLst/>
          </a:prstGeom>
          <a:scene3d>
            <a:camera prst="orthographicFront"/>
            <a:lightRig rig="threePt" dir="t"/>
          </a:scene3d>
          <a:sp3d>
            <a:bevelT w="101600" h="50800" prst="softRound"/>
          </a:sp3d>
        </p:spPr>
      </p:pic>
      <p:pic>
        <p:nvPicPr>
          <p:cNvPr id="181" name="Picture 180">
            <a:extLst>
              <a:ext uri="{FF2B5EF4-FFF2-40B4-BE49-F238E27FC236}">
                <a16:creationId xmlns:a16="http://schemas.microsoft.com/office/drawing/2014/main" id="{27AFC0AC-CEBA-4407-BC6A-5F1C480871AB}"/>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455452" y="3880726"/>
            <a:ext cx="219972" cy="218576"/>
          </a:xfrm>
          <a:prstGeom prst="ellipse">
            <a:avLst/>
          </a:prstGeom>
          <a:scene3d>
            <a:camera prst="orthographicFront"/>
            <a:lightRig rig="threePt" dir="t"/>
          </a:scene3d>
          <a:sp3d>
            <a:bevelT w="101600" h="50800" prst="softRound"/>
          </a:sp3d>
        </p:spPr>
      </p:pic>
      <p:pic>
        <p:nvPicPr>
          <p:cNvPr id="182" name="Picture 181">
            <a:extLst>
              <a:ext uri="{FF2B5EF4-FFF2-40B4-BE49-F238E27FC236}">
                <a16:creationId xmlns:a16="http://schemas.microsoft.com/office/drawing/2014/main" id="{CB5EEFCA-33BF-4EB9-B5E7-87E41BE09315}"/>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396198" y="4090915"/>
            <a:ext cx="318823" cy="316800"/>
          </a:xfrm>
          <a:prstGeom prst="ellipse">
            <a:avLst/>
          </a:prstGeom>
          <a:scene3d>
            <a:camera prst="orthographicFront"/>
            <a:lightRig rig="threePt" dir="t"/>
          </a:scene3d>
          <a:sp3d>
            <a:bevelT w="101600" h="50800" prst="softRound"/>
          </a:sp3d>
        </p:spPr>
      </p:pic>
      <p:pic>
        <p:nvPicPr>
          <p:cNvPr id="183" name="Picture 182">
            <a:extLst>
              <a:ext uri="{FF2B5EF4-FFF2-40B4-BE49-F238E27FC236}">
                <a16:creationId xmlns:a16="http://schemas.microsoft.com/office/drawing/2014/main" id="{25F9BFFC-E9D9-4D82-9E03-92C0ECF74E04}"/>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3678434" y="4320982"/>
            <a:ext cx="309540" cy="307575"/>
          </a:xfrm>
          <a:prstGeom prst="ellipse">
            <a:avLst/>
          </a:prstGeom>
          <a:scene3d>
            <a:camera prst="orthographicFront"/>
            <a:lightRig rig="threePt" dir="t"/>
          </a:scene3d>
          <a:sp3d>
            <a:bevelT w="101600" h="50800" prst="softRound"/>
          </a:sp3d>
        </p:spPr>
      </p:pic>
      <p:pic>
        <p:nvPicPr>
          <p:cNvPr id="184" name="Picture 183">
            <a:extLst>
              <a:ext uri="{FF2B5EF4-FFF2-40B4-BE49-F238E27FC236}">
                <a16:creationId xmlns:a16="http://schemas.microsoft.com/office/drawing/2014/main" id="{00C7F26B-3A8A-4080-B65A-79DA3F53BFC7}"/>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348752" y="4542223"/>
            <a:ext cx="245995" cy="244434"/>
          </a:xfrm>
          <a:prstGeom prst="ellipse">
            <a:avLst/>
          </a:prstGeom>
          <a:scene3d>
            <a:camera prst="orthographicFront"/>
            <a:lightRig rig="threePt" dir="t"/>
          </a:scene3d>
          <a:sp3d>
            <a:bevelT w="101600" h="50800" prst="softRound"/>
          </a:sp3d>
        </p:spPr>
      </p:pic>
      <p:pic>
        <p:nvPicPr>
          <p:cNvPr id="185" name="Picture 184">
            <a:extLst>
              <a:ext uri="{FF2B5EF4-FFF2-40B4-BE49-F238E27FC236}">
                <a16:creationId xmlns:a16="http://schemas.microsoft.com/office/drawing/2014/main" id="{2C494EFA-7826-40ED-AB3C-F3EA47625B99}"/>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711199" y="5293047"/>
            <a:ext cx="245995" cy="244434"/>
          </a:xfrm>
          <a:prstGeom prst="ellipse">
            <a:avLst/>
          </a:prstGeom>
          <a:scene3d>
            <a:camera prst="orthographicFront"/>
            <a:lightRig rig="threePt" dir="t"/>
          </a:scene3d>
          <a:sp3d>
            <a:bevelT w="101600" h="50800" prst="softRound"/>
          </a:sp3d>
        </p:spPr>
      </p:pic>
      <p:pic>
        <p:nvPicPr>
          <p:cNvPr id="186" name="Picture 185">
            <a:extLst>
              <a:ext uri="{FF2B5EF4-FFF2-40B4-BE49-F238E27FC236}">
                <a16:creationId xmlns:a16="http://schemas.microsoft.com/office/drawing/2014/main" id="{3C0AFFCF-865F-45D2-BBFA-0FC570773916}"/>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933315" y="5226549"/>
            <a:ext cx="245995" cy="244434"/>
          </a:xfrm>
          <a:prstGeom prst="ellipse">
            <a:avLst/>
          </a:prstGeom>
          <a:scene3d>
            <a:camera prst="orthographicFront"/>
            <a:lightRig rig="threePt" dir="t"/>
          </a:scene3d>
          <a:sp3d>
            <a:bevelT w="101600" h="50800" prst="softRound"/>
          </a:sp3d>
        </p:spPr>
      </p:pic>
      <p:pic>
        <p:nvPicPr>
          <p:cNvPr id="187" name="Picture 186">
            <a:extLst>
              <a:ext uri="{FF2B5EF4-FFF2-40B4-BE49-F238E27FC236}">
                <a16:creationId xmlns:a16="http://schemas.microsoft.com/office/drawing/2014/main" id="{2F6ED8A6-21DC-4543-BF3E-60FA78F16726}"/>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089337" y="5409700"/>
            <a:ext cx="295750" cy="293873"/>
          </a:xfrm>
          <a:prstGeom prst="ellipse">
            <a:avLst/>
          </a:prstGeom>
          <a:scene3d>
            <a:camera prst="orthographicFront"/>
            <a:lightRig rig="threePt" dir="t"/>
          </a:scene3d>
          <a:sp3d>
            <a:bevelT w="101600" h="50800" prst="softRound"/>
          </a:sp3d>
        </p:spPr>
      </p:pic>
      <p:pic>
        <p:nvPicPr>
          <p:cNvPr id="188" name="Picture 187">
            <a:extLst>
              <a:ext uri="{FF2B5EF4-FFF2-40B4-BE49-F238E27FC236}">
                <a16:creationId xmlns:a16="http://schemas.microsoft.com/office/drawing/2014/main" id="{A2D862A5-8533-4C63-936E-9F07BBB558D8}"/>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816227" y="5662573"/>
            <a:ext cx="271321" cy="269599"/>
          </a:xfrm>
          <a:prstGeom prst="ellipse">
            <a:avLst/>
          </a:prstGeom>
          <a:scene3d>
            <a:camera prst="orthographicFront"/>
            <a:lightRig rig="threePt" dir="t"/>
          </a:scene3d>
          <a:sp3d>
            <a:bevelT w="101600" h="50800" prst="softRound"/>
          </a:sp3d>
        </p:spPr>
      </p:pic>
      <p:pic>
        <p:nvPicPr>
          <p:cNvPr id="189" name="Picture 188">
            <a:extLst>
              <a:ext uri="{FF2B5EF4-FFF2-40B4-BE49-F238E27FC236}">
                <a16:creationId xmlns:a16="http://schemas.microsoft.com/office/drawing/2014/main" id="{4F59E631-C917-4BE7-885B-42715D89F96A}"/>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468509" y="5866867"/>
            <a:ext cx="244071" cy="242522"/>
          </a:xfrm>
          <a:prstGeom prst="ellipse">
            <a:avLst/>
          </a:prstGeom>
          <a:scene3d>
            <a:camera prst="orthographicFront"/>
            <a:lightRig rig="threePt" dir="t"/>
          </a:scene3d>
          <a:sp3d>
            <a:bevelT w="101600" h="50800" prst="softRound"/>
          </a:sp3d>
        </p:spPr>
      </p:pic>
      <p:pic>
        <p:nvPicPr>
          <p:cNvPr id="190" name="Picture 189">
            <a:extLst>
              <a:ext uri="{FF2B5EF4-FFF2-40B4-BE49-F238E27FC236}">
                <a16:creationId xmlns:a16="http://schemas.microsoft.com/office/drawing/2014/main" id="{47C922ED-502D-429D-B5E3-915189252784}"/>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615913" y="5598113"/>
            <a:ext cx="297239" cy="295353"/>
          </a:xfrm>
          <a:prstGeom prst="ellipse">
            <a:avLst/>
          </a:prstGeom>
          <a:scene3d>
            <a:camera prst="orthographicFront"/>
            <a:lightRig rig="threePt" dir="t"/>
          </a:scene3d>
          <a:sp3d>
            <a:bevelT w="101600" h="50800" prst="softRound"/>
          </a:sp3d>
        </p:spPr>
      </p:pic>
      <p:pic>
        <p:nvPicPr>
          <p:cNvPr id="191" name="Picture 190">
            <a:extLst>
              <a:ext uri="{FF2B5EF4-FFF2-40B4-BE49-F238E27FC236}">
                <a16:creationId xmlns:a16="http://schemas.microsoft.com/office/drawing/2014/main" id="{2D609883-DCA2-4FA1-8209-1EC1240DA214}"/>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723313" y="5042454"/>
            <a:ext cx="297239" cy="295353"/>
          </a:xfrm>
          <a:prstGeom prst="ellipse">
            <a:avLst/>
          </a:prstGeom>
          <a:scene3d>
            <a:camera prst="orthographicFront"/>
            <a:lightRig rig="threePt" dir="t"/>
          </a:scene3d>
          <a:sp3d>
            <a:bevelT w="101600" h="50800" prst="softRound"/>
          </a:sp3d>
        </p:spPr>
      </p:pic>
      <p:pic>
        <p:nvPicPr>
          <p:cNvPr id="192" name="Picture 191">
            <a:extLst>
              <a:ext uri="{FF2B5EF4-FFF2-40B4-BE49-F238E27FC236}">
                <a16:creationId xmlns:a16="http://schemas.microsoft.com/office/drawing/2014/main" id="{9835220F-011D-4E0F-A9FF-41C89F05221E}"/>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483630" y="5048871"/>
            <a:ext cx="263006" cy="261337"/>
          </a:xfrm>
          <a:prstGeom prst="ellipse">
            <a:avLst/>
          </a:prstGeom>
          <a:scene3d>
            <a:camera prst="orthographicFront"/>
            <a:lightRig rig="threePt" dir="t"/>
          </a:scene3d>
          <a:sp3d>
            <a:bevelT w="101600" h="50800" prst="softRound"/>
          </a:sp3d>
        </p:spPr>
      </p:pic>
      <p:pic>
        <p:nvPicPr>
          <p:cNvPr id="193" name="Picture 192">
            <a:extLst>
              <a:ext uri="{FF2B5EF4-FFF2-40B4-BE49-F238E27FC236}">
                <a16:creationId xmlns:a16="http://schemas.microsoft.com/office/drawing/2014/main" id="{A96647C2-9A12-492B-B8FC-95699A7C67BB}"/>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994046" y="5375267"/>
            <a:ext cx="263006" cy="261337"/>
          </a:xfrm>
          <a:prstGeom prst="ellipse">
            <a:avLst/>
          </a:prstGeom>
          <a:scene3d>
            <a:camera prst="orthographicFront"/>
            <a:lightRig rig="threePt" dir="t"/>
          </a:scene3d>
          <a:sp3d>
            <a:bevelT w="101600" h="50800" prst="softRound"/>
          </a:sp3d>
        </p:spPr>
      </p:pic>
      <p:pic>
        <p:nvPicPr>
          <p:cNvPr id="194" name="Picture 193">
            <a:extLst>
              <a:ext uri="{FF2B5EF4-FFF2-40B4-BE49-F238E27FC236}">
                <a16:creationId xmlns:a16="http://schemas.microsoft.com/office/drawing/2014/main" id="{8E1C7E69-8DB5-473A-BB5A-CB2DF4AF5B95}"/>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762050" y="5310556"/>
            <a:ext cx="348941" cy="346727"/>
          </a:xfrm>
          <a:prstGeom prst="ellipse">
            <a:avLst/>
          </a:prstGeom>
          <a:scene3d>
            <a:camera prst="orthographicFront"/>
            <a:lightRig rig="threePt" dir="t"/>
          </a:scene3d>
          <a:sp3d>
            <a:bevelT w="101600" h="50800" prst="softRound"/>
          </a:sp3d>
        </p:spPr>
      </p:pic>
      <p:pic>
        <p:nvPicPr>
          <p:cNvPr id="195" name="Picture 194">
            <a:extLst>
              <a:ext uri="{FF2B5EF4-FFF2-40B4-BE49-F238E27FC236}">
                <a16:creationId xmlns:a16="http://schemas.microsoft.com/office/drawing/2014/main" id="{A393DC6C-DF8B-47EC-B61C-3FCB8157622B}"/>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729344" y="4019820"/>
            <a:ext cx="326847" cy="324773"/>
          </a:xfrm>
          <a:prstGeom prst="ellipse">
            <a:avLst/>
          </a:prstGeom>
          <a:scene3d>
            <a:camera prst="orthographicFront"/>
            <a:lightRig rig="threePt" dir="t"/>
          </a:scene3d>
          <a:sp3d>
            <a:bevelT w="101600" h="50800" prst="softRound"/>
          </a:sp3d>
        </p:spPr>
      </p:pic>
      <p:pic>
        <p:nvPicPr>
          <p:cNvPr id="196" name="Picture 195">
            <a:extLst>
              <a:ext uri="{FF2B5EF4-FFF2-40B4-BE49-F238E27FC236}">
                <a16:creationId xmlns:a16="http://schemas.microsoft.com/office/drawing/2014/main" id="{26F9D9E6-E2DF-4941-A653-71C38B77F2AB}"/>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060240" y="4072384"/>
            <a:ext cx="343864" cy="341682"/>
          </a:xfrm>
          <a:prstGeom prst="ellipse">
            <a:avLst/>
          </a:prstGeom>
          <a:scene3d>
            <a:camera prst="orthographicFront"/>
            <a:lightRig rig="threePt" dir="t"/>
          </a:scene3d>
          <a:sp3d>
            <a:bevelT w="101600" h="50800" prst="softRound"/>
          </a:sp3d>
        </p:spPr>
      </p:pic>
      <p:pic>
        <p:nvPicPr>
          <p:cNvPr id="197" name="Picture 196">
            <a:extLst>
              <a:ext uri="{FF2B5EF4-FFF2-40B4-BE49-F238E27FC236}">
                <a16:creationId xmlns:a16="http://schemas.microsoft.com/office/drawing/2014/main" id="{EA9C689E-18EB-4AC9-8BB5-9994496CAF7F}"/>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822685" y="4190240"/>
            <a:ext cx="301692" cy="299778"/>
          </a:xfrm>
          <a:prstGeom prst="ellipse">
            <a:avLst/>
          </a:prstGeom>
          <a:scene3d>
            <a:camera prst="orthographicFront"/>
            <a:lightRig rig="threePt" dir="t"/>
          </a:scene3d>
          <a:sp3d>
            <a:bevelT w="101600" h="50800" prst="softRound"/>
          </a:sp3d>
        </p:spPr>
      </p:pic>
      <p:pic>
        <p:nvPicPr>
          <p:cNvPr id="198" name="Picture 197">
            <a:extLst>
              <a:ext uri="{FF2B5EF4-FFF2-40B4-BE49-F238E27FC236}">
                <a16:creationId xmlns:a16="http://schemas.microsoft.com/office/drawing/2014/main" id="{B80559EC-6900-4FDB-AF4A-0FA40E28AE63}"/>
              </a:ext>
            </a:extLst>
          </p:cNvPr>
          <p:cNvPicPr>
            <a:picLocks noChangeAspect="1"/>
          </p:cNvPicPr>
          <p:nvPr/>
        </p:nvPicPr>
        <p:blipFill rotWithShape="1">
          <a:blip r:embed="rId8" cstate="print">
            <a:alphaModFix amt="70000"/>
            <a:extLst>
              <a:ext uri="{28A0092B-C50C-407E-A947-70E740481C1C}">
                <a14:useLocalDpi xmlns:a14="http://schemas.microsoft.com/office/drawing/2010/main"/>
              </a:ext>
            </a:extLst>
          </a:blip>
          <a:srcRect l="47255" t="85519" r="46895" b="7833"/>
          <a:stretch/>
        </p:blipFill>
        <p:spPr>
          <a:xfrm>
            <a:off x="5175459" y="4457490"/>
            <a:ext cx="301692" cy="299778"/>
          </a:xfrm>
          <a:prstGeom prst="ellipse">
            <a:avLst/>
          </a:prstGeom>
          <a:scene3d>
            <a:camera prst="orthographicFront"/>
            <a:lightRig rig="threePt" dir="t"/>
          </a:scene3d>
          <a:sp3d>
            <a:bevelT w="101600" h="50800" prst="softRound"/>
          </a:sp3d>
        </p:spPr>
      </p:pic>
      <p:pic>
        <p:nvPicPr>
          <p:cNvPr id="199" name="Picture 198">
            <a:extLst>
              <a:ext uri="{FF2B5EF4-FFF2-40B4-BE49-F238E27FC236}">
                <a16:creationId xmlns:a16="http://schemas.microsoft.com/office/drawing/2014/main" id="{99709F92-D633-4FC7-9D84-0DB332F1A6ED}"/>
              </a:ext>
            </a:extLst>
          </p:cNvPr>
          <p:cNvPicPr>
            <a:picLocks noChangeAspect="1"/>
          </p:cNvPicPr>
          <p:nvPr/>
        </p:nvPicPr>
        <p:blipFill rotWithShape="1">
          <a:blip r:embed="rId8" cstate="print">
            <a:alphaModFix amt="70000"/>
            <a:extLst>
              <a:ext uri="{28A0092B-C50C-407E-A947-70E740481C1C}">
                <a14:useLocalDpi xmlns:a14="http://schemas.microsoft.com/office/drawing/2010/main"/>
              </a:ext>
            </a:extLst>
          </a:blip>
          <a:srcRect l="47255" t="85519" r="46895" b="7833"/>
          <a:stretch/>
        </p:blipFill>
        <p:spPr>
          <a:xfrm>
            <a:off x="5385492" y="4623334"/>
            <a:ext cx="223499" cy="222081"/>
          </a:xfrm>
          <a:prstGeom prst="ellipse">
            <a:avLst/>
          </a:prstGeom>
          <a:scene3d>
            <a:camera prst="orthographicFront"/>
            <a:lightRig rig="threePt" dir="t"/>
          </a:scene3d>
          <a:sp3d>
            <a:bevelT w="101600" h="50800" prst="softRound"/>
          </a:sp3d>
        </p:spPr>
      </p:pic>
      <p:pic>
        <p:nvPicPr>
          <p:cNvPr id="200" name="Picture 199">
            <a:extLst>
              <a:ext uri="{FF2B5EF4-FFF2-40B4-BE49-F238E27FC236}">
                <a16:creationId xmlns:a16="http://schemas.microsoft.com/office/drawing/2014/main" id="{F4C89DE0-7EDE-4BBD-A63D-293024A8A709}"/>
              </a:ext>
            </a:extLst>
          </p:cNvPr>
          <p:cNvPicPr>
            <a:picLocks noChangeAspect="1"/>
          </p:cNvPicPr>
          <p:nvPr/>
        </p:nvPicPr>
        <p:blipFill rotWithShape="1">
          <a:blip r:embed="rId8" cstate="print">
            <a:alphaModFix amt="70000"/>
            <a:extLst>
              <a:ext uri="{28A0092B-C50C-407E-A947-70E740481C1C}">
                <a14:useLocalDpi xmlns:a14="http://schemas.microsoft.com/office/drawing/2010/main"/>
              </a:ext>
            </a:extLst>
          </a:blip>
          <a:srcRect l="47255" t="85519" r="46895" b="7833"/>
          <a:stretch/>
        </p:blipFill>
        <p:spPr>
          <a:xfrm>
            <a:off x="5598333" y="4482040"/>
            <a:ext cx="329922" cy="327829"/>
          </a:xfrm>
          <a:prstGeom prst="ellipse">
            <a:avLst/>
          </a:prstGeom>
          <a:scene3d>
            <a:camera prst="orthographicFront"/>
            <a:lightRig rig="threePt" dir="t"/>
          </a:scene3d>
          <a:sp3d>
            <a:bevelT w="101600" h="50800" prst="softRound"/>
          </a:sp3d>
        </p:spPr>
      </p:pic>
      <p:pic>
        <p:nvPicPr>
          <p:cNvPr id="201" name="Picture 200">
            <a:extLst>
              <a:ext uri="{FF2B5EF4-FFF2-40B4-BE49-F238E27FC236}">
                <a16:creationId xmlns:a16="http://schemas.microsoft.com/office/drawing/2014/main" id="{16BE47CA-C1CB-424C-A7CE-D02BAEFDAA16}"/>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722502" y="4062517"/>
            <a:ext cx="338175" cy="336030"/>
          </a:xfrm>
          <a:prstGeom prst="ellipse">
            <a:avLst/>
          </a:prstGeom>
          <a:scene3d>
            <a:camera prst="orthographicFront"/>
            <a:lightRig rig="threePt" dir="t"/>
          </a:scene3d>
          <a:sp3d>
            <a:bevelT w="101600" h="50800" prst="softRound"/>
          </a:sp3d>
        </p:spPr>
      </p:pic>
      <p:pic>
        <p:nvPicPr>
          <p:cNvPr id="202" name="Picture 201">
            <a:extLst>
              <a:ext uri="{FF2B5EF4-FFF2-40B4-BE49-F238E27FC236}">
                <a16:creationId xmlns:a16="http://schemas.microsoft.com/office/drawing/2014/main" id="{4BA259C0-B4AC-4737-8525-5D264BAAFC9D}"/>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731119" y="3868092"/>
            <a:ext cx="236542" cy="235041"/>
          </a:xfrm>
          <a:prstGeom prst="ellipse">
            <a:avLst/>
          </a:prstGeom>
          <a:scene3d>
            <a:camera prst="orthographicFront"/>
            <a:lightRig rig="threePt" dir="t"/>
          </a:scene3d>
          <a:sp3d>
            <a:bevelT w="101600" h="50800" prst="softRound"/>
          </a:sp3d>
        </p:spPr>
      </p:pic>
      <p:pic>
        <p:nvPicPr>
          <p:cNvPr id="203" name="Picture 202">
            <a:extLst>
              <a:ext uri="{FF2B5EF4-FFF2-40B4-BE49-F238E27FC236}">
                <a16:creationId xmlns:a16="http://schemas.microsoft.com/office/drawing/2014/main" id="{2D317D03-67ED-4BC3-9A0D-02282168591D}"/>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935483" y="3726315"/>
            <a:ext cx="376763" cy="374373"/>
          </a:xfrm>
          <a:prstGeom prst="ellipse">
            <a:avLst/>
          </a:prstGeom>
          <a:scene3d>
            <a:camera prst="orthographicFront"/>
            <a:lightRig rig="threePt" dir="t"/>
          </a:scene3d>
          <a:sp3d>
            <a:bevelT w="101600" h="50800" prst="softRound"/>
          </a:sp3d>
        </p:spPr>
      </p:pic>
      <p:pic>
        <p:nvPicPr>
          <p:cNvPr id="204" name="Picture 203">
            <a:extLst>
              <a:ext uri="{FF2B5EF4-FFF2-40B4-BE49-F238E27FC236}">
                <a16:creationId xmlns:a16="http://schemas.microsoft.com/office/drawing/2014/main" id="{E503893F-713C-4390-960C-37CCB4D6E870}"/>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410659" y="3902968"/>
            <a:ext cx="226762" cy="225323"/>
          </a:xfrm>
          <a:prstGeom prst="ellipse">
            <a:avLst/>
          </a:prstGeom>
          <a:scene3d>
            <a:camera prst="orthographicFront"/>
            <a:lightRig rig="threePt" dir="t"/>
          </a:scene3d>
          <a:sp3d>
            <a:bevelT w="101600" h="50800" prst="softRound"/>
          </a:sp3d>
        </p:spPr>
      </p:pic>
      <p:pic>
        <p:nvPicPr>
          <p:cNvPr id="205" name="Picture 204">
            <a:extLst>
              <a:ext uri="{FF2B5EF4-FFF2-40B4-BE49-F238E27FC236}">
                <a16:creationId xmlns:a16="http://schemas.microsoft.com/office/drawing/2014/main" id="{63BDC753-D3C7-412B-96F6-AD7FE0C20FCF}"/>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169903" y="3705167"/>
            <a:ext cx="338175" cy="336030"/>
          </a:xfrm>
          <a:prstGeom prst="ellipse">
            <a:avLst/>
          </a:prstGeom>
          <a:scene3d>
            <a:camera prst="orthographicFront"/>
            <a:lightRig rig="threePt" dir="t"/>
          </a:scene3d>
          <a:sp3d>
            <a:bevelT w="101600" h="50800" prst="softRound"/>
          </a:sp3d>
        </p:spPr>
      </p:pic>
      <p:pic>
        <p:nvPicPr>
          <p:cNvPr id="206" name="Picture 205">
            <a:extLst>
              <a:ext uri="{FF2B5EF4-FFF2-40B4-BE49-F238E27FC236}">
                <a16:creationId xmlns:a16="http://schemas.microsoft.com/office/drawing/2014/main" id="{7EDDFAE1-9FED-46D6-8198-D4E730D68D3D}"/>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538438" y="4660377"/>
            <a:ext cx="272755" cy="271024"/>
          </a:xfrm>
          <a:prstGeom prst="ellipse">
            <a:avLst/>
          </a:prstGeom>
          <a:scene3d>
            <a:camera prst="orthographicFront"/>
            <a:lightRig rig="threePt" dir="t"/>
          </a:scene3d>
          <a:sp3d>
            <a:bevelT w="101600" h="50800" prst="softRound"/>
          </a:sp3d>
        </p:spPr>
      </p:pic>
      <p:pic>
        <p:nvPicPr>
          <p:cNvPr id="207" name="Picture 206">
            <a:extLst>
              <a:ext uri="{FF2B5EF4-FFF2-40B4-BE49-F238E27FC236}">
                <a16:creationId xmlns:a16="http://schemas.microsoft.com/office/drawing/2014/main" id="{07874DF6-6AEA-454E-A263-347C86785E07}"/>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839685" y="4641737"/>
            <a:ext cx="272755" cy="271024"/>
          </a:xfrm>
          <a:prstGeom prst="ellipse">
            <a:avLst/>
          </a:prstGeom>
          <a:scene3d>
            <a:camera prst="orthographicFront"/>
            <a:lightRig rig="threePt" dir="t"/>
          </a:scene3d>
          <a:sp3d>
            <a:bevelT w="101600" h="50800" prst="softRound"/>
          </a:sp3d>
        </p:spPr>
      </p:pic>
      <p:pic>
        <p:nvPicPr>
          <p:cNvPr id="208" name="Picture 207">
            <a:extLst>
              <a:ext uri="{FF2B5EF4-FFF2-40B4-BE49-F238E27FC236}">
                <a16:creationId xmlns:a16="http://schemas.microsoft.com/office/drawing/2014/main" id="{60E1D4BB-A113-46B3-8338-E24A700E66C9}"/>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933197" y="4924237"/>
            <a:ext cx="201314" cy="200036"/>
          </a:xfrm>
          <a:prstGeom prst="ellipse">
            <a:avLst/>
          </a:prstGeom>
          <a:scene3d>
            <a:camera prst="orthographicFront"/>
            <a:lightRig rig="threePt" dir="t"/>
          </a:scene3d>
          <a:sp3d>
            <a:bevelT w="101600" h="50800" prst="softRound"/>
          </a:sp3d>
        </p:spPr>
      </p:pic>
      <p:pic>
        <p:nvPicPr>
          <p:cNvPr id="209" name="Picture 208">
            <a:extLst>
              <a:ext uri="{FF2B5EF4-FFF2-40B4-BE49-F238E27FC236}">
                <a16:creationId xmlns:a16="http://schemas.microsoft.com/office/drawing/2014/main" id="{F28162F9-5A0E-4B4B-A4C6-891716E6B638}"/>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728388" y="4864724"/>
            <a:ext cx="272755" cy="271024"/>
          </a:xfrm>
          <a:prstGeom prst="ellipse">
            <a:avLst/>
          </a:prstGeom>
          <a:scene3d>
            <a:camera prst="orthographicFront"/>
            <a:lightRig rig="threePt" dir="t"/>
          </a:scene3d>
          <a:sp3d>
            <a:bevelT w="101600" h="50800" prst="softRound"/>
          </a:sp3d>
        </p:spPr>
      </p:pic>
      <p:pic>
        <p:nvPicPr>
          <p:cNvPr id="210" name="Picture 209">
            <a:extLst>
              <a:ext uri="{FF2B5EF4-FFF2-40B4-BE49-F238E27FC236}">
                <a16:creationId xmlns:a16="http://schemas.microsoft.com/office/drawing/2014/main" id="{62E6987D-1C8E-4E30-B4CB-414B61138CC5}"/>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030364" y="4813312"/>
            <a:ext cx="239629" cy="238108"/>
          </a:xfrm>
          <a:prstGeom prst="ellipse">
            <a:avLst/>
          </a:prstGeom>
          <a:scene3d>
            <a:camera prst="orthographicFront"/>
            <a:lightRig rig="threePt" dir="t"/>
          </a:scene3d>
          <a:sp3d>
            <a:bevelT w="101600" h="50800" prst="softRound"/>
          </a:sp3d>
        </p:spPr>
      </p:pic>
      <p:pic>
        <p:nvPicPr>
          <p:cNvPr id="211" name="Picture 210">
            <a:extLst>
              <a:ext uri="{FF2B5EF4-FFF2-40B4-BE49-F238E27FC236}">
                <a16:creationId xmlns:a16="http://schemas.microsoft.com/office/drawing/2014/main" id="{E8DC2DD5-4357-4D59-8D49-5362CBF144EF}"/>
              </a:ext>
            </a:extLst>
          </p:cNvPr>
          <p:cNvPicPr>
            <a:picLocks noChangeAspect="1"/>
          </p:cNvPicPr>
          <p:nvPr/>
        </p:nvPicPr>
        <p:blipFill rotWithShape="1">
          <a:blip r:embed="rId8" cstate="print">
            <a:alphaModFix amt="70000"/>
            <a:extLst>
              <a:ext uri="{28A0092B-C50C-407E-A947-70E740481C1C}">
                <a14:useLocalDpi xmlns:a14="http://schemas.microsoft.com/office/drawing/2010/main"/>
              </a:ext>
            </a:extLst>
          </a:blip>
          <a:srcRect l="47255" t="85519" r="46895" b="7833"/>
          <a:stretch/>
        </p:blipFill>
        <p:spPr>
          <a:xfrm>
            <a:off x="5498006" y="4262124"/>
            <a:ext cx="201314" cy="200036"/>
          </a:xfrm>
          <a:prstGeom prst="ellipse">
            <a:avLst/>
          </a:prstGeom>
          <a:scene3d>
            <a:camera prst="orthographicFront"/>
            <a:lightRig rig="threePt" dir="t"/>
          </a:scene3d>
          <a:sp3d>
            <a:bevelT w="101600" h="50800" prst="softRound"/>
          </a:sp3d>
        </p:spPr>
      </p:pic>
      <p:pic>
        <p:nvPicPr>
          <p:cNvPr id="212" name="Picture 211">
            <a:extLst>
              <a:ext uri="{FF2B5EF4-FFF2-40B4-BE49-F238E27FC236}">
                <a16:creationId xmlns:a16="http://schemas.microsoft.com/office/drawing/2014/main" id="{A5C58DC1-0383-4924-8D06-6A72B45FEBB6}"/>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5335366" y="4948202"/>
            <a:ext cx="153471" cy="152497"/>
          </a:xfrm>
          <a:prstGeom prst="ellipse">
            <a:avLst/>
          </a:prstGeom>
          <a:scene3d>
            <a:camera prst="orthographicFront"/>
            <a:lightRig rig="threePt" dir="t"/>
          </a:scene3d>
          <a:sp3d>
            <a:bevelT w="101600" h="50800" prst="softRound"/>
          </a:sp3d>
        </p:spPr>
      </p:pic>
      <p:pic>
        <p:nvPicPr>
          <p:cNvPr id="213" name="Picture 212">
            <a:extLst>
              <a:ext uri="{FF2B5EF4-FFF2-40B4-BE49-F238E27FC236}">
                <a16:creationId xmlns:a16="http://schemas.microsoft.com/office/drawing/2014/main" id="{5AB03F4A-97EB-4343-BC7D-0A430004B8B0}"/>
              </a:ext>
            </a:extLst>
          </p:cNvPr>
          <p:cNvPicPr>
            <a:picLocks noChangeAspect="1"/>
          </p:cNvPicPr>
          <p:nvPr/>
        </p:nvPicPr>
        <p:blipFill rotWithShape="1">
          <a:blip r:embed="rId9" cstate="print">
            <a:duotone>
              <a:schemeClr val="accent4">
                <a:shade val="45000"/>
                <a:satMod val="135000"/>
              </a:schemeClr>
              <a:prstClr val="white"/>
            </a:duotone>
            <a:alphaModFix/>
            <a:extLst>
              <a:ext uri="{BEBA8EAE-BF5A-486C-A8C5-ECC9F3942E4B}">
                <a14:imgProps xmlns:a14="http://schemas.microsoft.com/office/drawing/2010/main">
                  <a14:imgLayer r:embed="rId7">
                    <a14:imgEffect>
                      <a14:artisticFilmGrain grainSize="50"/>
                    </a14:imgEffect>
                  </a14:imgLayer>
                </a14:imgProps>
              </a:ext>
              <a:ext uri="{28A0092B-C50C-407E-A947-70E740481C1C}">
                <a14:useLocalDpi xmlns:a14="http://schemas.microsoft.com/office/drawing/2010/main"/>
              </a:ext>
            </a:extLst>
          </a:blip>
          <a:srcRect l="47255" t="85519" r="46895" b="7833"/>
          <a:stretch/>
        </p:blipFill>
        <p:spPr>
          <a:xfrm rot="20802808">
            <a:off x="4589643" y="2181612"/>
            <a:ext cx="1899679" cy="1569096"/>
          </a:xfrm>
          <a:prstGeom prst="ellipse">
            <a:avLst/>
          </a:prstGeom>
        </p:spPr>
      </p:pic>
      <p:pic>
        <p:nvPicPr>
          <p:cNvPr id="214" name="Picture 213">
            <a:extLst>
              <a:ext uri="{FF2B5EF4-FFF2-40B4-BE49-F238E27FC236}">
                <a16:creationId xmlns:a16="http://schemas.microsoft.com/office/drawing/2014/main" id="{2ADEB29C-9369-4739-A5C2-5341022488B2}"/>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6193527" y="3386436"/>
            <a:ext cx="191491" cy="190276"/>
          </a:xfrm>
          <a:prstGeom prst="ellipse">
            <a:avLst/>
          </a:prstGeom>
          <a:scene3d>
            <a:camera prst="orthographicFront"/>
            <a:lightRig rig="threePt" dir="t"/>
          </a:scene3d>
          <a:sp3d>
            <a:bevelT w="101600" h="50800" prst="softRound"/>
          </a:sp3d>
        </p:spPr>
      </p:pic>
      <p:pic>
        <p:nvPicPr>
          <p:cNvPr id="215" name="Picture 214">
            <a:extLst>
              <a:ext uri="{FF2B5EF4-FFF2-40B4-BE49-F238E27FC236}">
                <a16:creationId xmlns:a16="http://schemas.microsoft.com/office/drawing/2014/main" id="{9E643942-E02D-4382-BD2D-35FD76F2EE0D}"/>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6082589" y="3484388"/>
            <a:ext cx="283924" cy="282122"/>
          </a:xfrm>
          <a:prstGeom prst="ellipse">
            <a:avLst/>
          </a:prstGeom>
          <a:scene3d>
            <a:camera prst="orthographicFront"/>
            <a:lightRig rig="threePt" dir="t"/>
          </a:scene3d>
          <a:sp3d>
            <a:bevelT w="101600" h="50800" prst="softRound"/>
          </a:sp3d>
        </p:spPr>
      </p:pic>
      <p:pic>
        <p:nvPicPr>
          <p:cNvPr id="216" name="Picture 215">
            <a:extLst>
              <a:ext uri="{FF2B5EF4-FFF2-40B4-BE49-F238E27FC236}">
                <a16:creationId xmlns:a16="http://schemas.microsoft.com/office/drawing/2014/main" id="{680433D4-74B8-4963-871A-2B7C361FB2D6}"/>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478876" y="2738195"/>
            <a:ext cx="191491" cy="190276"/>
          </a:xfrm>
          <a:prstGeom prst="ellipse">
            <a:avLst/>
          </a:prstGeom>
          <a:scene3d>
            <a:camera prst="orthographicFront"/>
            <a:lightRig rig="threePt" dir="t"/>
          </a:scene3d>
          <a:sp3d>
            <a:bevelT w="101600" h="50800" prst="softRound"/>
          </a:sp3d>
        </p:spPr>
      </p:pic>
      <p:pic>
        <p:nvPicPr>
          <p:cNvPr id="217" name="Picture 216">
            <a:extLst>
              <a:ext uri="{FF2B5EF4-FFF2-40B4-BE49-F238E27FC236}">
                <a16:creationId xmlns:a16="http://schemas.microsoft.com/office/drawing/2014/main" id="{3B364418-C22D-4BCF-B83B-7C69E026057C}"/>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790847" y="3537375"/>
            <a:ext cx="283924" cy="282122"/>
          </a:xfrm>
          <a:prstGeom prst="ellipse">
            <a:avLst/>
          </a:prstGeom>
          <a:scene3d>
            <a:camera prst="orthographicFront"/>
            <a:lightRig rig="threePt" dir="t"/>
          </a:scene3d>
          <a:sp3d>
            <a:bevelT w="101600" h="50800" prst="softRound"/>
          </a:sp3d>
        </p:spPr>
      </p:pic>
      <p:pic>
        <p:nvPicPr>
          <p:cNvPr id="218" name="Picture 217">
            <a:extLst>
              <a:ext uri="{FF2B5EF4-FFF2-40B4-BE49-F238E27FC236}">
                <a16:creationId xmlns:a16="http://schemas.microsoft.com/office/drawing/2014/main" id="{46CFC376-86B0-48EC-917C-E05677038649}"/>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339457" y="3417904"/>
            <a:ext cx="283924" cy="282122"/>
          </a:xfrm>
          <a:prstGeom prst="ellipse">
            <a:avLst/>
          </a:prstGeom>
          <a:scene3d>
            <a:camera prst="orthographicFront"/>
            <a:lightRig rig="threePt" dir="t"/>
          </a:scene3d>
          <a:sp3d>
            <a:bevelT w="101600" h="50800" prst="softRound"/>
          </a:sp3d>
        </p:spPr>
      </p:pic>
      <p:pic>
        <p:nvPicPr>
          <p:cNvPr id="219" name="Picture 218">
            <a:extLst>
              <a:ext uri="{FF2B5EF4-FFF2-40B4-BE49-F238E27FC236}">
                <a16:creationId xmlns:a16="http://schemas.microsoft.com/office/drawing/2014/main" id="{09C1DE32-881A-46B6-A48A-4CD661AB462B}"/>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420426" y="3475737"/>
            <a:ext cx="321414" cy="319374"/>
          </a:xfrm>
          <a:prstGeom prst="ellipse">
            <a:avLst/>
          </a:prstGeom>
          <a:scene3d>
            <a:camera prst="orthographicFront"/>
            <a:lightRig rig="threePt" dir="t"/>
          </a:scene3d>
          <a:sp3d>
            <a:bevelT w="101600" h="50800" prst="softRound"/>
          </a:sp3d>
        </p:spPr>
      </p:pic>
      <p:pic>
        <p:nvPicPr>
          <p:cNvPr id="220" name="Picture 219">
            <a:extLst>
              <a:ext uri="{FF2B5EF4-FFF2-40B4-BE49-F238E27FC236}">
                <a16:creationId xmlns:a16="http://schemas.microsoft.com/office/drawing/2014/main" id="{CFDC5956-54BA-4421-9195-2AE58AC7198F}"/>
              </a:ext>
            </a:extLst>
          </p:cNvPr>
          <p:cNvPicPr>
            <a:picLocks noChangeAspect="1"/>
          </p:cNvPicPr>
          <p:nvPr/>
        </p:nvPicPr>
        <p:blipFill rotWithShape="1">
          <a:blip r:embed="rId8" cstate="print">
            <a:duotone>
              <a:schemeClr val="accent4">
                <a:shade val="45000"/>
                <a:satMod val="135000"/>
              </a:schemeClr>
              <a:prstClr val="white"/>
            </a:duotone>
            <a:alphaModFix amt="70000"/>
            <a:extLst>
              <a:ext uri="{28A0092B-C50C-407E-A947-70E740481C1C}">
                <a14:useLocalDpi xmlns:a14="http://schemas.microsoft.com/office/drawing/2010/main"/>
              </a:ext>
            </a:extLst>
          </a:blip>
          <a:srcRect l="47255" t="85519" r="46895" b="7833"/>
          <a:stretch/>
        </p:blipFill>
        <p:spPr>
          <a:xfrm rot="18718564">
            <a:off x="5749748" y="3955015"/>
            <a:ext cx="1599825" cy="1186317"/>
          </a:xfrm>
          <a:prstGeom prst="ellipse">
            <a:avLst/>
          </a:prstGeom>
          <a:scene3d>
            <a:camera prst="orthographicFront"/>
            <a:lightRig rig="threePt" dir="t"/>
          </a:scene3d>
          <a:sp3d>
            <a:bevelT w="127000" h="88900" prst="softRound"/>
          </a:sp3d>
        </p:spPr>
      </p:pic>
      <p:pic>
        <p:nvPicPr>
          <p:cNvPr id="221" name="Picture 220">
            <a:extLst>
              <a:ext uri="{FF2B5EF4-FFF2-40B4-BE49-F238E27FC236}">
                <a16:creationId xmlns:a16="http://schemas.microsoft.com/office/drawing/2014/main" id="{94C00F6B-6D97-417A-906D-C16C6118F17B}"/>
              </a:ext>
            </a:extLst>
          </p:cNvPr>
          <p:cNvPicPr>
            <a:picLocks noChangeAspect="1"/>
          </p:cNvPicPr>
          <p:nvPr/>
        </p:nvPicPr>
        <p:blipFill rotWithShape="1">
          <a:blip r:embed="rId8" cstate="print">
            <a:alphaModFix amt="70000"/>
            <a:duotone>
              <a:schemeClr val="accent4">
                <a:shade val="45000"/>
                <a:satMod val="135000"/>
              </a:schemeClr>
              <a:prstClr val="white"/>
            </a:duotone>
            <a:extLst>
              <a:ext uri="{28A0092B-C50C-407E-A947-70E740481C1C}">
                <a14:useLocalDpi xmlns:a14="http://schemas.microsoft.com/office/drawing/2010/main"/>
              </a:ext>
            </a:extLst>
          </a:blip>
          <a:srcRect l="47255" t="85519" r="46895" b="7833"/>
          <a:stretch/>
        </p:blipFill>
        <p:spPr>
          <a:xfrm rot="20802808">
            <a:off x="4590322" y="2171169"/>
            <a:ext cx="1899679" cy="1569096"/>
          </a:xfrm>
          <a:prstGeom prst="ellipse">
            <a:avLst/>
          </a:prstGeom>
          <a:scene3d>
            <a:camera prst="orthographicFront"/>
            <a:lightRig rig="threePt" dir="t"/>
          </a:scene3d>
          <a:sp3d>
            <a:bevelT w="127000" h="88900" prst="softRound"/>
          </a:sp3d>
        </p:spPr>
      </p:pic>
      <p:pic>
        <p:nvPicPr>
          <p:cNvPr id="222" name="Picture 221">
            <a:extLst>
              <a:ext uri="{FF2B5EF4-FFF2-40B4-BE49-F238E27FC236}">
                <a16:creationId xmlns:a16="http://schemas.microsoft.com/office/drawing/2014/main" id="{1533DFE3-EA0C-45D2-B3F1-0BD5465EB3FE}"/>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4555761" y="3086258"/>
            <a:ext cx="283924" cy="282122"/>
          </a:xfrm>
          <a:prstGeom prst="ellipse">
            <a:avLst/>
          </a:prstGeom>
          <a:scene3d>
            <a:camera prst="orthographicFront"/>
            <a:lightRig rig="threePt" dir="t"/>
          </a:scene3d>
          <a:sp3d>
            <a:bevelT w="101600" h="50800" prst="softRound"/>
          </a:sp3d>
        </p:spPr>
      </p:pic>
      <p:pic>
        <p:nvPicPr>
          <p:cNvPr id="223" name="Picture 222">
            <a:extLst>
              <a:ext uri="{FF2B5EF4-FFF2-40B4-BE49-F238E27FC236}">
                <a16:creationId xmlns:a16="http://schemas.microsoft.com/office/drawing/2014/main" id="{A9C5D197-1B30-4684-B70B-595BA9DE2217}"/>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6030401" y="3952808"/>
            <a:ext cx="215187" cy="213822"/>
          </a:xfrm>
          <a:prstGeom prst="ellipse">
            <a:avLst/>
          </a:prstGeom>
          <a:scene3d>
            <a:camera prst="orthographicFront"/>
            <a:lightRig rig="threePt" dir="t"/>
          </a:scene3d>
          <a:sp3d>
            <a:bevelT w="101600" h="50800" prst="softRound"/>
          </a:sp3d>
        </p:spPr>
      </p:pic>
      <p:pic>
        <p:nvPicPr>
          <p:cNvPr id="224" name="Picture 223">
            <a:extLst>
              <a:ext uri="{FF2B5EF4-FFF2-40B4-BE49-F238E27FC236}">
                <a16:creationId xmlns:a16="http://schemas.microsoft.com/office/drawing/2014/main" id="{ADD11FB6-0B19-4DAB-9C43-5CFDF04B9098}"/>
              </a:ext>
            </a:extLst>
          </p:cNvPr>
          <p:cNvPicPr>
            <a:picLocks noChangeAspect="1"/>
          </p:cNvPicPr>
          <p:nvPr/>
        </p:nvPicPr>
        <p:blipFill rotWithShape="1">
          <a:blip r:embed="rId8" cstate="print">
            <a:alphaModFix amt="85000"/>
            <a:extLst>
              <a:ext uri="{28A0092B-C50C-407E-A947-70E740481C1C}">
                <a14:useLocalDpi xmlns:a14="http://schemas.microsoft.com/office/drawing/2010/main"/>
              </a:ext>
            </a:extLst>
          </a:blip>
          <a:srcRect l="47255" t="85519" r="46895" b="7833"/>
          <a:stretch/>
        </p:blipFill>
        <p:spPr>
          <a:xfrm>
            <a:off x="6241436" y="5224195"/>
            <a:ext cx="263006" cy="261337"/>
          </a:xfrm>
          <a:prstGeom prst="ellipse">
            <a:avLst/>
          </a:prstGeom>
          <a:scene3d>
            <a:camera prst="orthographicFront"/>
            <a:lightRig rig="threePt" dir="t"/>
          </a:scene3d>
          <a:sp3d>
            <a:bevelT w="101600" h="50800" prst="softRound"/>
          </a:sp3d>
        </p:spPr>
      </p:pic>
      <p:pic>
        <p:nvPicPr>
          <p:cNvPr id="233" name="Picture 232">
            <a:extLst>
              <a:ext uri="{FF2B5EF4-FFF2-40B4-BE49-F238E27FC236}">
                <a16:creationId xmlns:a16="http://schemas.microsoft.com/office/drawing/2014/main" id="{D16ED096-B18E-4922-8E88-26305D2FCAD2}"/>
              </a:ext>
            </a:extLst>
          </p:cNvPr>
          <p:cNvPicPr>
            <a:picLocks noChangeAspect="1"/>
          </p:cNvPicPr>
          <p:nvPr/>
        </p:nvPicPr>
        <p:blipFill>
          <a:blip r:embed="rId10" cstate="print">
            <a:alphaModFix amt="85000"/>
            <a:extLst>
              <a:ext uri="{BEBA8EAE-BF5A-486C-A8C5-ECC9F3942E4B}">
                <a14:imgProps xmlns:a14="http://schemas.microsoft.com/office/drawing/2010/main">
                  <a14:imgLayer r:embed="rId11">
                    <a14:imgEffect>
                      <a14:saturation sat="400000"/>
                    </a14:imgEffect>
                  </a14:imgLayer>
                </a14:imgProps>
              </a:ext>
              <a:ext uri="{28A0092B-C50C-407E-A947-70E740481C1C}">
                <a14:useLocalDpi xmlns:a14="http://schemas.microsoft.com/office/drawing/2010/main" val="0"/>
              </a:ext>
            </a:extLst>
          </a:blip>
          <a:stretch>
            <a:fillRect/>
          </a:stretch>
        </p:blipFill>
        <p:spPr>
          <a:xfrm rot="1237338" flipH="1">
            <a:off x="6354454" y="3303767"/>
            <a:ext cx="1220271" cy="588306"/>
          </a:xfrm>
          <a:prstGeom prst="rect">
            <a:avLst/>
          </a:prstGeom>
        </p:spPr>
      </p:pic>
      <p:pic>
        <p:nvPicPr>
          <p:cNvPr id="234" name="Picture 233">
            <a:extLst>
              <a:ext uri="{FF2B5EF4-FFF2-40B4-BE49-F238E27FC236}">
                <a16:creationId xmlns:a16="http://schemas.microsoft.com/office/drawing/2014/main" id="{65260E14-A24D-4851-93B1-9FABE941434E}"/>
              </a:ext>
            </a:extLst>
          </p:cNvPr>
          <p:cNvPicPr>
            <a:picLocks noChangeAspect="1"/>
          </p:cNvPicPr>
          <p:nvPr/>
        </p:nvPicPr>
        <p:blipFill rotWithShape="1">
          <a:blip r:embed="rId8" cstate="print">
            <a:alphaModFix amt="85000"/>
            <a:duotone>
              <a:schemeClr val="accent5">
                <a:shade val="45000"/>
                <a:satMod val="135000"/>
              </a:schemeClr>
              <a:prstClr val="white"/>
            </a:duotone>
            <a:extLst>
              <a:ext uri="{28A0092B-C50C-407E-A947-70E740481C1C}">
                <a14:useLocalDpi xmlns:a14="http://schemas.microsoft.com/office/drawing/2010/main"/>
              </a:ext>
            </a:extLst>
          </a:blip>
          <a:srcRect l="47255" t="85519" r="46895" b="7833"/>
          <a:stretch/>
        </p:blipFill>
        <p:spPr>
          <a:xfrm>
            <a:off x="7286422" y="3787669"/>
            <a:ext cx="301692" cy="299778"/>
          </a:xfrm>
          <a:prstGeom prst="ellipse">
            <a:avLst/>
          </a:prstGeom>
          <a:scene3d>
            <a:camera prst="orthographicFront"/>
            <a:lightRig rig="threePt" dir="t"/>
          </a:scene3d>
          <a:sp3d>
            <a:bevelT w="101600" h="50800" prst="softRound"/>
          </a:sp3d>
        </p:spPr>
      </p:pic>
      <p:pic>
        <p:nvPicPr>
          <p:cNvPr id="235" name="Picture 234">
            <a:extLst>
              <a:ext uri="{FF2B5EF4-FFF2-40B4-BE49-F238E27FC236}">
                <a16:creationId xmlns:a16="http://schemas.microsoft.com/office/drawing/2014/main" id="{5C67A6C6-997F-4848-8227-FC746E978B90}"/>
              </a:ext>
            </a:extLst>
          </p:cNvPr>
          <p:cNvPicPr>
            <a:picLocks noChangeAspect="1"/>
          </p:cNvPicPr>
          <p:nvPr/>
        </p:nvPicPr>
        <p:blipFill rotWithShape="1">
          <a:blip r:embed="rId8" cstate="print">
            <a:alphaModFix amt="85000"/>
            <a:duotone>
              <a:schemeClr val="accent5">
                <a:shade val="45000"/>
                <a:satMod val="135000"/>
              </a:schemeClr>
              <a:prstClr val="white"/>
            </a:duotone>
            <a:extLst>
              <a:ext uri="{28A0092B-C50C-407E-A947-70E740481C1C}">
                <a14:useLocalDpi xmlns:a14="http://schemas.microsoft.com/office/drawing/2010/main"/>
              </a:ext>
            </a:extLst>
          </a:blip>
          <a:srcRect l="47255" t="85519" r="46895" b="7833"/>
          <a:stretch/>
        </p:blipFill>
        <p:spPr>
          <a:xfrm>
            <a:off x="7526472" y="4041197"/>
            <a:ext cx="223393" cy="221976"/>
          </a:xfrm>
          <a:prstGeom prst="ellipse">
            <a:avLst/>
          </a:prstGeom>
          <a:scene3d>
            <a:camera prst="orthographicFront"/>
            <a:lightRig rig="threePt" dir="t"/>
          </a:scene3d>
          <a:sp3d>
            <a:bevelT w="101600" h="50800" prst="softRound"/>
          </a:sp3d>
        </p:spPr>
      </p:pic>
      <p:grpSp>
        <p:nvGrpSpPr>
          <p:cNvPr id="237" name="Group 236">
            <a:extLst>
              <a:ext uri="{FF2B5EF4-FFF2-40B4-BE49-F238E27FC236}">
                <a16:creationId xmlns:a16="http://schemas.microsoft.com/office/drawing/2014/main" id="{5332E4B7-2FE8-4480-9925-626026D829BA}"/>
              </a:ext>
            </a:extLst>
          </p:cNvPr>
          <p:cNvGrpSpPr/>
          <p:nvPr/>
        </p:nvGrpSpPr>
        <p:grpSpPr>
          <a:xfrm>
            <a:off x="6755975" y="5237703"/>
            <a:ext cx="301692" cy="299778"/>
            <a:chOff x="6755975" y="5028153"/>
            <a:chExt cx="301692" cy="299778"/>
          </a:xfrm>
        </p:grpSpPr>
        <p:pic>
          <p:nvPicPr>
            <p:cNvPr id="236" name="Picture 235">
              <a:extLst>
                <a:ext uri="{FF2B5EF4-FFF2-40B4-BE49-F238E27FC236}">
                  <a16:creationId xmlns:a16="http://schemas.microsoft.com/office/drawing/2014/main" id="{3E46F603-CEA4-4CC0-BD97-80282CDC2933}"/>
                </a:ext>
              </a:extLst>
            </p:cNvPr>
            <p:cNvPicPr>
              <a:picLocks noChangeAspect="1"/>
            </p:cNvPicPr>
            <p:nvPr/>
          </p:nvPicPr>
          <p:blipFill rotWithShape="1">
            <a:blip r:embed="rId8" cstate="print">
              <a:alphaModFix amt="85000"/>
              <a:duotone>
                <a:schemeClr val="accent6">
                  <a:shade val="45000"/>
                  <a:satMod val="135000"/>
                </a:schemeClr>
                <a:prstClr val="white"/>
              </a:duotone>
              <a:extLst>
                <a:ext uri="{28A0092B-C50C-407E-A947-70E740481C1C}">
                  <a14:useLocalDpi xmlns:a14="http://schemas.microsoft.com/office/drawing/2010/main"/>
                </a:ext>
              </a:extLst>
            </a:blip>
            <a:srcRect l="47255" t="85519" r="46895" b="7833"/>
            <a:stretch/>
          </p:blipFill>
          <p:spPr>
            <a:xfrm>
              <a:off x="6755975" y="5028153"/>
              <a:ext cx="301692" cy="299778"/>
            </a:xfrm>
            <a:prstGeom prst="ellipse">
              <a:avLst/>
            </a:prstGeom>
            <a:scene3d>
              <a:camera prst="orthographicFront"/>
              <a:lightRig rig="threePt" dir="t"/>
            </a:scene3d>
            <a:sp3d>
              <a:bevelT w="101600" h="50800" prst="softRound"/>
            </a:sp3d>
          </p:spPr>
        </p:pic>
        <p:pic>
          <p:nvPicPr>
            <p:cNvPr id="232" name="Picture 231">
              <a:extLst>
                <a:ext uri="{FF2B5EF4-FFF2-40B4-BE49-F238E27FC236}">
                  <a16:creationId xmlns:a16="http://schemas.microsoft.com/office/drawing/2014/main" id="{A058CACE-E5E2-4587-82B3-C74E4B999140}"/>
                </a:ext>
              </a:extLst>
            </p:cNvPr>
            <p:cNvPicPr>
              <a:picLocks noChangeAspect="1"/>
            </p:cNvPicPr>
            <p:nvPr/>
          </p:nvPicPr>
          <p:blipFill>
            <a:blip r:embed="rId12"/>
            <a:stretch>
              <a:fillRect/>
            </a:stretch>
          </p:blipFill>
          <p:spPr>
            <a:xfrm>
              <a:off x="6837226" y="5111684"/>
              <a:ext cx="139189" cy="132715"/>
            </a:xfrm>
            <a:prstGeom prst="ellipse">
              <a:avLst/>
            </a:prstGeom>
          </p:spPr>
        </p:pic>
      </p:grpSp>
      <p:grpSp>
        <p:nvGrpSpPr>
          <p:cNvPr id="239" name="Group 238">
            <a:extLst>
              <a:ext uri="{FF2B5EF4-FFF2-40B4-BE49-F238E27FC236}">
                <a16:creationId xmlns:a16="http://schemas.microsoft.com/office/drawing/2014/main" id="{0A6959FB-85DA-4087-B84B-7DD85D3919EC}"/>
              </a:ext>
            </a:extLst>
          </p:cNvPr>
          <p:cNvGrpSpPr/>
          <p:nvPr/>
        </p:nvGrpSpPr>
        <p:grpSpPr>
          <a:xfrm>
            <a:off x="6568977" y="5597381"/>
            <a:ext cx="214908" cy="213545"/>
            <a:chOff x="6755975" y="5028153"/>
            <a:chExt cx="301692" cy="299778"/>
          </a:xfrm>
        </p:grpSpPr>
        <p:pic>
          <p:nvPicPr>
            <p:cNvPr id="240" name="Picture 239">
              <a:extLst>
                <a:ext uri="{FF2B5EF4-FFF2-40B4-BE49-F238E27FC236}">
                  <a16:creationId xmlns:a16="http://schemas.microsoft.com/office/drawing/2014/main" id="{117C8AFC-10D2-400E-A39F-468EB505444E}"/>
                </a:ext>
              </a:extLst>
            </p:cNvPr>
            <p:cNvPicPr>
              <a:picLocks noChangeAspect="1"/>
            </p:cNvPicPr>
            <p:nvPr/>
          </p:nvPicPr>
          <p:blipFill rotWithShape="1">
            <a:blip r:embed="rId8" cstate="print">
              <a:alphaModFix amt="85000"/>
              <a:duotone>
                <a:schemeClr val="accent6">
                  <a:shade val="45000"/>
                  <a:satMod val="135000"/>
                </a:schemeClr>
                <a:prstClr val="white"/>
              </a:duotone>
              <a:extLst>
                <a:ext uri="{28A0092B-C50C-407E-A947-70E740481C1C}">
                  <a14:useLocalDpi xmlns:a14="http://schemas.microsoft.com/office/drawing/2010/main"/>
                </a:ext>
              </a:extLst>
            </a:blip>
            <a:srcRect l="47255" t="85519" r="46895" b="7833"/>
            <a:stretch/>
          </p:blipFill>
          <p:spPr>
            <a:xfrm>
              <a:off x="6755975" y="5028153"/>
              <a:ext cx="301692" cy="299778"/>
            </a:xfrm>
            <a:prstGeom prst="ellipse">
              <a:avLst/>
            </a:prstGeom>
            <a:scene3d>
              <a:camera prst="orthographicFront"/>
              <a:lightRig rig="threePt" dir="t"/>
            </a:scene3d>
            <a:sp3d>
              <a:bevelT w="101600" h="50800" prst="softRound"/>
            </a:sp3d>
          </p:spPr>
        </p:pic>
        <p:pic>
          <p:nvPicPr>
            <p:cNvPr id="241" name="Picture 240">
              <a:extLst>
                <a:ext uri="{FF2B5EF4-FFF2-40B4-BE49-F238E27FC236}">
                  <a16:creationId xmlns:a16="http://schemas.microsoft.com/office/drawing/2014/main" id="{FC6FAE5B-FB84-4251-99B6-22B9BEBDA29D}"/>
                </a:ext>
              </a:extLst>
            </p:cNvPr>
            <p:cNvPicPr>
              <a:picLocks noChangeAspect="1"/>
            </p:cNvPicPr>
            <p:nvPr/>
          </p:nvPicPr>
          <p:blipFill>
            <a:blip r:embed="rId12"/>
            <a:stretch>
              <a:fillRect/>
            </a:stretch>
          </p:blipFill>
          <p:spPr>
            <a:xfrm>
              <a:off x="6837226" y="5111684"/>
              <a:ext cx="139189" cy="132715"/>
            </a:xfrm>
            <a:prstGeom prst="ellipse">
              <a:avLst/>
            </a:prstGeom>
          </p:spPr>
        </p:pic>
      </p:grpSp>
      <p:grpSp>
        <p:nvGrpSpPr>
          <p:cNvPr id="242" name="Group 241">
            <a:extLst>
              <a:ext uri="{FF2B5EF4-FFF2-40B4-BE49-F238E27FC236}">
                <a16:creationId xmlns:a16="http://schemas.microsoft.com/office/drawing/2014/main" id="{0A7815B7-CFCB-4038-B9F0-D5774DC4C0AB}"/>
              </a:ext>
            </a:extLst>
          </p:cNvPr>
          <p:cNvGrpSpPr/>
          <p:nvPr/>
        </p:nvGrpSpPr>
        <p:grpSpPr>
          <a:xfrm>
            <a:off x="6316537" y="5643971"/>
            <a:ext cx="214908" cy="213545"/>
            <a:chOff x="6755975" y="5028153"/>
            <a:chExt cx="301692" cy="299778"/>
          </a:xfrm>
        </p:grpSpPr>
        <p:pic>
          <p:nvPicPr>
            <p:cNvPr id="243" name="Picture 242">
              <a:extLst>
                <a:ext uri="{FF2B5EF4-FFF2-40B4-BE49-F238E27FC236}">
                  <a16:creationId xmlns:a16="http://schemas.microsoft.com/office/drawing/2014/main" id="{E4C91666-566F-4CEE-806F-A0854601128E}"/>
                </a:ext>
              </a:extLst>
            </p:cNvPr>
            <p:cNvPicPr>
              <a:picLocks noChangeAspect="1"/>
            </p:cNvPicPr>
            <p:nvPr/>
          </p:nvPicPr>
          <p:blipFill rotWithShape="1">
            <a:blip r:embed="rId8" cstate="print">
              <a:alphaModFix amt="85000"/>
              <a:duotone>
                <a:schemeClr val="accent6">
                  <a:shade val="45000"/>
                  <a:satMod val="135000"/>
                </a:schemeClr>
                <a:prstClr val="white"/>
              </a:duotone>
              <a:extLst>
                <a:ext uri="{28A0092B-C50C-407E-A947-70E740481C1C}">
                  <a14:useLocalDpi xmlns:a14="http://schemas.microsoft.com/office/drawing/2010/main"/>
                </a:ext>
              </a:extLst>
            </a:blip>
            <a:srcRect l="47255" t="85519" r="46895" b="7833"/>
            <a:stretch/>
          </p:blipFill>
          <p:spPr>
            <a:xfrm>
              <a:off x="6755975" y="5028153"/>
              <a:ext cx="301692" cy="299778"/>
            </a:xfrm>
            <a:prstGeom prst="ellipse">
              <a:avLst/>
            </a:prstGeom>
            <a:scene3d>
              <a:camera prst="orthographicFront"/>
              <a:lightRig rig="threePt" dir="t"/>
            </a:scene3d>
            <a:sp3d>
              <a:bevelT w="101600" h="50800" prst="softRound"/>
            </a:sp3d>
          </p:spPr>
        </p:pic>
        <p:pic>
          <p:nvPicPr>
            <p:cNvPr id="244" name="Picture 243">
              <a:extLst>
                <a:ext uri="{FF2B5EF4-FFF2-40B4-BE49-F238E27FC236}">
                  <a16:creationId xmlns:a16="http://schemas.microsoft.com/office/drawing/2014/main" id="{6FF5FE56-9B94-4A65-A4B9-C2B7521B6006}"/>
                </a:ext>
              </a:extLst>
            </p:cNvPr>
            <p:cNvPicPr>
              <a:picLocks noChangeAspect="1"/>
            </p:cNvPicPr>
            <p:nvPr/>
          </p:nvPicPr>
          <p:blipFill>
            <a:blip r:embed="rId12"/>
            <a:stretch>
              <a:fillRect/>
            </a:stretch>
          </p:blipFill>
          <p:spPr>
            <a:xfrm>
              <a:off x="6837226" y="5111684"/>
              <a:ext cx="139189" cy="132715"/>
            </a:xfrm>
            <a:prstGeom prst="ellipse">
              <a:avLst/>
            </a:prstGeom>
          </p:spPr>
        </p:pic>
      </p:grpSp>
      <p:grpSp>
        <p:nvGrpSpPr>
          <p:cNvPr id="245" name="Group 244">
            <a:extLst>
              <a:ext uri="{FF2B5EF4-FFF2-40B4-BE49-F238E27FC236}">
                <a16:creationId xmlns:a16="http://schemas.microsoft.com/office/drawing/2014/main" id="{B5A378ED-FBAA-4C9D-B729-8500205222F8}"/>
              </a:ext>
            </a:extLst>
          </p:cNvPr>
          <p:cNvGrpSpPr/>
          <p:nvPr/>
        </p:nvGrpSpPr>
        <p:grpSpPr>
          <a:xfrm>
            <a:off x="7084254" y="5134014"/>
            <a:ext cx="214908" cy="213545"/>
            <a:chOff x="6755975" y="5028153"/>
            <a:chExt cx="301692" cy="299778"/>
          </a:xfrm>
        </p:grpSpPr>
        <p:pic>
          <p:nvPicPr>
            <p:cNvPr id="246" name="Picture 245">
              <a:extLst>
                <a:ext uri="{FF2B5EF4-FFF2-40B4-BE49-F238E27FC236}">
                  <a16:creationId xmlns:a16="http://schemas.microsoft.com/office/drawing/2014/main" id="{D4DE4CE1-8FD1-49B8-AFEE-AFA5A825EDB7}"/>
                </a:ext>
              </a:extLst>
            </p:cNvPr>
            <p:cNvPicPr>
              <a:picLocks noChangeAspect="1"/>
            </p:cNvPicPr>
            <p:nvPr/>
          </p:nvPicPr>
          <p:blipFill rotWithShape="1">
            <a:blip r:embed="rId8" cstate="print">
              <a:alphaModFix amt="85000"/>
              <a:duotone>
                <a:schemeClr val="accent6">
                  <a:shade val="45000"/>
                  <a:satMod val="135000"/>
                </a:schemeClr>
                <a:prstClr val="white"/>
              </a:duotone>
              <a:extLst>
                <a:ext uri="{28A0092B-C50C-407E-A947-70E740481C1C}">
                  <a14:useLocalDpi xmlns:a14="http://schemas.microsoft.com/office/drawing/2010/main"/>
                </a:ext>
              </a:extLst>
            </a:blip>
            <a:srcRect l="47255" t="85519" r="46895" b="7833"/>
            <a:stretch/>
          </p:blipFill>
          <p:spPr>
            <a:xfrm>
              <a:off x="6755975" y="5028153"/>
              <a:ext cx="301692" cy="299778"/>
            </a:xfrm>
            <a:prstGeom prst="ellipse">
              <a:avLst/>
            </a:prstGeom>
            <a:scene3d>
              <a:camera prst="orthographicFront"/>
              <a:lightRig rig="threePt" dir="t"/>
            </a:scene3d>
            <a:sp3d>
              <a:bevelT w="101600" h="50800" prst="softRound"/>
            </a:sp3d>
          </p:spPr>
        </p:pic>
        <p:pic>
          <p:nvPicPr>
            <p:cNvPr id="247" name="Picture 246">
              <a:extLst>
                <a:ext uri="{FF2B5EF4-FFF2-40B4-BE49-F238E27FC236}">
                  <a16:creationId xmlns:a16="http://schemas.microsoft.com/office/drawing/2014/main" id="{51E934C7-041A-4C51-B4D9-C905E469B036}"/>
                </a:ext>
              </a:extLst>
            </p:cNvPr>
            <p:cNvPicPr>
              <a:picLocks noChangeAspect="1"/>
            </p:cNvPicPr>
            <p:nvPr/>
          </p:nvPicPr>
          <p:blipFill>
            <a:blip r:embed="rId12"/>
            <a:stretch>
              <a:fillRect/>
            </a:stretch>
          </p:blipFill>
          <p:spPr>
            <a:xfrm>
              <a:off x="6837226" y="5111684"/>
              <a:ext cx="139189" cy="132715"/>
            </a:xfrm>
            <a:prstGeom prst="ellipse">
              <a:avLst/>
            </a:prstGeom>
          </p:spPr>
        </p:pic>
      </p:grpSp>
      <p:pic>
        <p:nvPicPr>
          <p:cNvPr id="248" name="Picture 247">
            <a:extLst>
              <a:ext uri="{FF2B5EF4-FFF2-40B4-BE49-F238E27FC236}">
                <a16:creationId xmlns:a16="http://schemas.microsoft.com/office/drawing/2014/main" id="{D6EED6B3-6E14-4414-B93A-3F9EE7843041}"/>
              </a:ext>
            </a:extLst>
          </p:cNvPr>
          <p:cNvPicPr>
            <a:picLocks noChangeAspect="1"/>
          </p:cNvPicPr>
          <p:nvPr/>
        </p:nvPicPr>
        <p:blipFill rotWithShape="1">
          <a:blip r:embed="rId13" cstate="print">
            <a:alphaModFix amt="70000"/>
            <a:extLst>
              <a:ext uri="{28A0092B-C50C-407E-A947-70E740481C1C}">
                <a14:useLocalDpi xmlns:a14="http://schemas.microsoft.com/office/drawing/2010/main" val="0"/>
              </a:ext>
            </a:extLst>
          </a:blip>
          <a:srcRect l="45471" t="44657" r="4953"/>
          <a:stretch/>
        </p:blipFill>
        <p:spPr>
          <a:xfrm rot="19284986">
            <a:off x="6518785" y="2944911"/>
            <a:ext cx="315293" cy="280488"/>
          </a:xfrm>
          <a:prstGeom prst="rect">
            <a:avLst/>
          </a:prstGeom>
        </p:spPr>
      </p:pic>
      <p:pic>
        <p:nvPicPr>
          <p:cNvPr id="249" name="Picture 248">
            <a:extLst>
              <a:ext uri="{FF2B5EF4-FFF2-40B4-BE49-F238E27FC236}">
                <a16:creationId xmlns:a16="http://schemas.microsoft.com/office/drawing/2014/main" id="{144584BC-52ED-42FF-B140-0BBD29825DE9}"/>
              </a:ext>
            </a:extLst>
          </p:cNvPr>
          <p:cNvPicPr>
            <a:picLocks noChangeAspect="1"/>
          </p:cNvPicPr>
          <p:nvPr/>
        </p:nvPicPr>
        <p:blipFill rotWithShape="1">
          <a:blip r:embed="rId13" cstate="print">
            <a:alphaModFix amt="70000"/>
            <a:extLst>
              <a:ext uri="{28A0092B-C50C-407E-A947-70E740481C1C}">
                <a14:useLocalDpi xmlns:a14="http://schemas.microsoft.com/office/drawing/2010/main" val="0"/>
              </a:ext>
            </a:extLst>
          </a:blip>
          <a:srcRect l="45471" t="44657" r="4953"/>
          <a:stretch/>
        </p:blipFill>
        <p:spPr>
          <a:xfrm rot="397050">
            <a:off x="7272995" y="4294590"/>
            <a:ext cx="315293" cy="280488"/>
          </a:xfrm>
          <a:prstGeom prst="rect">
            <a:avLst/>
          </a:prstGeom>
        </p:spPr>
      </p:pic>
      <p:pic>
        <p:nvPicPr>
          <p:cNvPr id="250" name="Picture 249">
            <a:extLst>
              <a:ext uri="{FF2B5EF4-FFF2-40B4-BE49-F238E27FC236}">
                <a16:creationId xmlns:a16="http://schemas.microsoft.com/office/drawing/2014/main" id="{EC7E2FBD-AC13-4803-B4AC-5BBF06923B9B}"/>
              </a:ext>
            </a:extLst>
          </p:cNvPr>
          <p:cNvPicPr>
            <a:picLocks noChangeAspect="1"/>
          </p:cNvPicPr>
          <p:nvPr/>
        </p:nvPicPr>
        <p:blipFill rotWithShape="1">
          <a:blip r:embed="rId13" cstate="print">
            <a:alphaModFix amt="70000"/>
            <a:extLst>
              <a:ext uri="{28A0092B-C50C-407E-A947-70E740481C1C}">
                <a14:useLocalDpi xmlns:a14="http://schemas.microsoft.com/office/drawing/2010/main" val="0"/>
              </a:ext>
            </a:extLst>
          </a:blip>
          <a:srcRect l="45471" t="44657" r="4953"/>
          <a:stretch/>
        </p:blipFill>
        <p:spPr>
          <a:xfrm rot="397050">
            <a:off x="6536791" y="2542395"/>
            <a:ext cx="315293" cy="280488"/>
          </a:xfrm>
          <a:prstGeom prst="rect">
            <a:avLst/>
          </a:prstGeom>
        </p:spPr>
      </p:pic>
      <p:sp>
        <p:nvSpPr>
          <p:cNvPr id="6" name="TextBox 5">
            <a:extLst>
              <a:ext uri="{FF2B5EF4-FFF2-40B4-BE49-F238E27FC236}">
                <a16:creationId xmlns:a16="http://schemas.microsoft.com/office/drawing/2014/main" id="{4CA8B7C0-149A-48BB-A212-D6AAEF2FC23A}"/>
              </a:ext>
            </a:extLst>
          </p:cNvPr>
          <p:cNvSpPr txBox="1"/>
          <p:nvPr/>
        </p:nvSpPr>
        <p:spPr>
          <a:xfrm>
            <a:off x="5037141" y="2837736"/>
            <a:ext cx="1004486" cy="276999"/>
          </a:xfrm>
          <a:prstGeom prst="rect">
            <a:avLst/>
          </a:prstGeom>
          <a:noFill/>
        </p:spPr>
        <p:txBody>
          <a:bodyPr wrap="square" rtlCol="0">
            <a:spAutoFit/>
          </a:bodyPr>
          <a:lstStyle/>
          <a:p>
            <a:pPr algn="ctr">
              <a:buClr>
                <a:schemeClr val="accent1"/>
              </a:buClr>
            </a:pPr>
            <a:r>
              <a:rPr lang="en-US" sz="1200">
                <a:solidFill>
                  <a:schemeClr val="bg1"/>
                </a:solidFill>
              </a:rPr>
              <a:t>Nucleus</a:t>
            </a:r>
          </a:p>
        </p:txBody>
      </p:sp>
      <p:pic>
        <p:nvPicPr>
          <p:cNvPr id="82" name="Picture 81">
            <a:extLst>
              <a:ext uri="{FF2B5EF4-FFF2-40B4-BE49-F238E27FC236}">
                <a16:creationId xmlns:a16="http://schemas.microsoft.com/office/drawing/2014/main" id="{F3F3BBB4-2957-4E93-8247-0153522F7280}"/>
              </a:ext>
            </a:extLst>
          </p:cNvPr>
          <p:cNvPicPr>
            <a:picLocks noChangeAspect="1"/>
          </p:cNvPicPr>
          <p:nvPr/>
        </p:nvPicPr>
        <p:blipFill rotWithShape="1">
          <a:blip r:embed="rId14">
            <a:extLst>
              <a:ext uri="{28A0092B-C50C-407E-A947-70E740481C1C}">
                <a14:useLocalDpi xmlns:a14="http://schemas.microsoft.com/office/drawing/2010/main" val="0"/>
              </a:ext>
            </a:extLst>
          </a:blip>
          <a:srcRect l="9432" t="11574" r="9544" b="11282"/>
          <a:stretch/>
        </p:blipFill>
        <p:spPr>
          <a:xfrm>
            <a:off x="3409244" y="1573526"/>
            <a:ext cx="5000978" cy="5128899"/>
          </a:xfrm>
          <a:prstGeom prst="rect">
            <a:avLst/>
          </a:prstGeom>
          <a:effectLst>
            <a:outerShdw blurRad="152400" dist="76200" dir="2700000" algn="tl" rotWithShape="0">
              <a:prstClr val="black">
                <a:alpha val="40000"/>
              </a:prstClr>
            </a:outerShdw>
          </a:effectLst>
        </p:spPr>
      </p:pic>
      <p:grpSp>
        <p:nvGrpSpPr>
          <p:cNvPr id="21" name="Group 20">
            <a:extLst>
              <a:ext uri="{FF2B5EF4-FFF2-40B4-BE49-F238E27FC236}">
                <a16:creationId xmlns:a16="http://schemas.microsoft.com/office/drawing/2014/main" id="{115B6DA4-CD86-40ED-862D-A472ED312E23}"/>
              </a:ext>
            </a:extLst>
          </p:cNvPr>
          <p:cNvGrpSpPr/>
          <p:nvPr/>
        </p:nvGrpSpPr>
        <p:grpSpPr>
          <a:xfrm>
            <a:off x="651870" y="1346322"/>
            <a:ext cx="10710396" cy="4967986"/>
            <a:chOff x="651870" y="1346322"/>
            <a:chExt cx="10710396" cy="4967986"/>
          </a:xfrm>
        </p:grpSpPr>
        <p:sp>
          <p:nvSpPr>
            <p:cNvPr id="19" name="Rectangle 18">
              <a:extLst>
                <a:ext uri="{FF2B5EF4-FFF2-40B4-BE49-F238E27FC236}">
                  <a16:creationId xmlns:a16="http://schemas.microsoft.com/office/drawing/2014/main" id="{5BDA457D-BF37-4F60-9A03-4308C191719B}"/>
                </a:ext>
              </a:extLst>
            </p:cNvPr>
            <p:cNvSpPr/>
            <p:nvPr/>
          </p:nvSpPr>
          <p:spPr>
            <a:xfrm>
              <a:off x="657509" y="1346322"/>
              <a:ext cx="2397901" cy="313932"/>
            </a:xfrm>
            <a:prstGeom prst="rect">
              <a:avLst/>
            </a:prstGeom>
          </p:spPr>
          <p:txBody>
            <a:bodyPr wrap="none">
              <a:spAutoFit/>
            </a:bodyPr>
            <a:lstStyle/>
            <a:p>
              <a:pPr>
                <a:lnSpc>
                  <a:spcPct val="90000"/>
                </a:lnSpc>
                <a:spcAft>
                  <a:spcPts val="200"/>
                </a:spcAft>
                <a:buClr>
                  <a:schemeClr val="accent1"/>
                </a:buClr>
              </a:pPr>
              <a:r>
                <a:rPr lang="en-US" sz="1600" b="1"/>
                <a:t>INTERNAL CONTENTS</a:t>
              </a:r>
            </a:p>
          </p:txBody>
        </p:sp>
        <p:grpSp>
          <p:nvGrpSpPr>
            <p:cNvPr id="20" name="Group 19">
              <a:extLst>
                <a:ext uri="{FF2B5EF4-FFF2-40B4-BE49-F238E27FC236}">
                  <a16:creationId xmlns:a16="http://schemas.microsoft.com/office/drawing/2014/main" id="{8909E922-A6A7-4476-B5AC-C348CB9AAD97}"/>
                </a:ext>
              </a:extLst>
            </p:cNvPr>
            <p:cNvGrpSpPr/>
            <p:nvPr/>
          </p:nvGrpSpPr>
          <p:grpSpPr>
            <a:xfrm>
              <a:off x="651870" y="1346322"/>
              <a:ext cx="10710396" cy="4967986"/>
              <a:chOff x="651870" y="1346322"/>
              <a:chExt cx="10710396" cy="4967986"/>
            </a:xfrm>
          </p:grpSpPr>
          <p:sp>
            <p:nvSpPr>
              <p:cNvPr id="75" name="TextBox 74">
                <a:extLst>
                  <a:ext uri="{FF2B5EF4-FFF2-40B4-BE49-F238E27FC236}">
                    <a16:creationId xmlns:a16="http://schemas.microsoft.com/office/drawing/2014/main" id="{9A87518C-6152-4F5C-B401-56CE05159DF5}"/>
                  </a:ext>
                </a:extLst>
              </p:cNvPr>
              <p:cNvSpPr txBox="1"/>
              <p:nvPr/>
            </p:nvSpPr>
            <p:spPr>
              <a:xfrm>
                <a:off x="651870" y="2040255"/>
                <a:ext cx="2660904" cy="1501950"/>
              </a:xfrm>
              <a:prstGeom prst="rect">
                <a:avLst/>
              </a:prstGeom>
              <a:noFill/>
            </p:spPr>
            <p:txBody>
              <a:bodyPr wrap="square" rtlCol="0" anchor="ctr">
                <a:spAutoFit/>
              </a:bodyPr>
              <a:lstStyle/>
              <a:p>
                <a:pPr>
                  <a:lnSpc>
                    <a:spcPct val="90000"/>
                  </a:lnSpc>
                  <a:spcAft>
                    <a:spcPts val="600"/>
                  </a:spcAft>
                  <a:buClr>
                    <a:schemeClr val="accent1"/>
                  </a:buClr>
                </a:pPr>
                <a:r>
                  <a:rPr lang="en-US" sz="1200" b="1">
                    <a:solidFill>
                      <a:schemeClr val="accent5">
                        <a:lumMod val="75000"/>
                      </a:schemeClr>
                    </a:solidFill>
                  </a:rPr>
                  <a:t>Lipid bodies</a:t>
                </a:r>
              </a:p>
              <a:p>
                <a:pPr marL="60325" indent="-60325">
                  <a:lnSpc>
                    <a:spcPct val="90000"/>
                  </a:lnSpc>
                  <a:spcAft>
                    <a:spcPts val="600"/>
                  </a:spcAft>
                  <a:buClr>
                    <a:schemeClr val="tx1"/>
                  </a:buClr>
                  <a:buFont typeface="Arial" panose="020B0604020202020204" pitchFamily="34" charset="0"/>
                  <a:buChar char="•"/>
                </a:pPr>
                <a:r>
                  <a:rPr lang="en-US" sz="1050"/>
                  <a:t>Leukotrienes </a:t>
                </a:r>
              </a:p>
              <a:p>
                <a:pPr marL="60325" indent="-60325">
                  <a:lnSpc>
                    <a:spcPct val="90000"/>
                  </a:lnSpc>
                  <a:spcAft>
                    <a:spcPts val="600"/>
                  </a:spcAft>
                  <a:buClr>
                    <a:schemeClr val="tx1"/>
                  </a:buClr>
                  <a:buFont typeface="Arial" panose="020B0604020202020204" pitchFamily="34" charset="0"/>
                  <a:buChar char="•"/>
                </a:pPr>
                <a:r>
                  <a:rPr lang="en-US" sz="1050"/>
                  <a:t>Thromboxane</a:t>
                </a:r>
              </a:p>
              <a:p>
                <a:pPr marL="60325" indent="-60325">
                  <a:lnSpc>
                    <a:spcPct val="90000"/>
                  </a:lnSpc>
                  <a:spcAft>
                    <a:spcPts val="600"/>
                  </a:spcAft>
                  <a:buClr>
                    <a:schemeClr val="tx1"/>
                  </a:buClr>
                  <a:buFont typeface="Arial" panose="020B0604020202020204" pitchFamily="34" charset="0"/>
                  <a:buChar char="•"/>
                </a:pPr>
                <a:r>
                  <a:rPr lang="en-US" sz="1050"/>
                  <a:t>Prostaglandins </a:t>
                </a:r>
              </a:p>
              <a:p>
                <a:pPr marL="60325" indent="-60325">
                  <a:lnSpc>
                    <a:spcPct val="90000"/>
                  </a:lnSpc>
                  <a:spcAft>
                    <a:spcPts val="600"/>
                  </a:spcAft>
                  <a:buClr>
                    <a:schemeClr val="tx1"/>
                  </a:buClr>
                  <a:buFont typeface="Arial" panose="020B0604020202020204" pitchFamily="34" charset="0"/>
                  <a:buChar char="•"/>
                </a:pPr>
                <a:r>
                  <a:rPr lang="en-US" sz="1050"/>
                  <a:t>15-hydroxyeicosatetraenoic acid</a:t>
                </a:r>
              </a:p>
              <a:p>
                <a:pPr marL="60325" indent="-60325">
                  <a:lnSpc>
                    <a:spcPct val="90000"/>
                  </a:lnSpc>
                  <a:spcAft>
                    <a:spcPts val="600"/>
                  </a:spcAft>
                  <a:buClr>
                    <a:schemeClr val="tx1"/>
                  </a:buClr>
                  <a:buFont typeface="Arial" panose="020B0604020202020204" pitchFamily="34" charset="0"/>
                  <a:buChar char="•"/>
                </a:pPr>
                <a:r>
                  <a:rPr lang="en-US" sz="1050"/>
                  <a:t>Platelet-activating factor</a:t>
                </a:r>
              </a:p>
            </p:txBody>
          </p:sp>
          <p:sp>
            <p:nvSpPr>
              <p:cNvPr id="76" name="TextBox 75">
                <a:extLst>
                  <a:ext uri="{FF2B5EF4-FFF2-40B4-BE49-F238E27FC236}">
                    <a16:creationId xmlns:a16="http://schemas.microsoft.com/office/drawing/2014/main" id="{3BA5B298-094E-4F85-9A42-AD55E63E11EF}"/>
                  </a:ext>
                </a:extLst>
              </p:cNvPr>
              <p:cNvSpPr txBox="1"/>
              <p:nvPr/>
            </p:nvSpPr>
            <p:spPr>
              <a:xfrm>
                <a:off x="651870" y="1725787"/>
                <a:ext cx="1891799" cy="258532"/>
              </a:xfrm>
              <a:prstGeom prst="rect">
                <a:avLst/>
              </a:prstGeom>
              <a:noFill/>
            </p:spPr>
            <p:txBody>
              <a:bodyPr wrap="square" rtlCol="0" anchor="ctr">
                <a:spAutoFit/>
              </a:bodyPr>
              <a:lstStyle/>
              <a:p>
                <a:pPr>
                  <a:lnSpc>
                    <a:spcPct val="90000"/>
                  </a:lnSpc>
                  <a:spcAft>
                    <a:spcPts val="200"/>
                  </a:spcAft>
                  <a:buClr>
                    <a:schemeClr val="accent1"/>
                  </a:buClr>
                </a:pPr>
                <a:r>
                  <a:rPr lang="en-US" sz="1200" b="1">
                    <a:solidFill>
                      <a:srgbClr val="906981"/>
                    </a:solidFill>
                  </a:rPr>
                  <a:t>Mitochondria</a:t>
                </a:r>
              </a:p>
            </p:txBody>
          </p:sp>
          <p:sp>
            <p:nvSpPr>
              <p:cNvPr id="77" name="TextBox 76">
                <a:extLst>
                  <a:ext uri="{FF2B5EF4-FFF2-40B4-BE49-F238E27FC236}">
                    <a16:creationId xmlns:a16="http://schemas.microsoft.com/office/drawing/2014/main" id="{51F38B1B-80B3-48CA-AFFB-1353258FF39D}"/>
                  </a:ext>
                </a:extLst>
              </p:cNvPr>
              <p:cNvSpPr txBox="1"/>
              <p:nvPr/>
            </p:nvSpPr>
            <p:spPr>
              <a:xfrm>
                <a:off x="651870" y="3598141"/>
                <a:ext cx="1891799" cy="258532"/>
              </a:xfrm>
              <a:prstGeom prst="rect">
                <a:avLst/>
              </a:prstGeom>
              <a:noFill/>
            </p:spPr>
            <p:txBody>
              <a:bodyPr wrap="square" rtlCol="0" anchor="ctr">
                <a:spAutoFit/>
              </a:bodyPr>
              <a:lstStyle/>
              <a:p>
                <a:pPr>
                  <a:lnSpc>
                    <a:spcPct val="90000"/>
                  </a:lnSpc>
                  <a:spcAft>
                    <a:spcPts val="200"/>
                  </a:spcAft>
                  <a:buClr>
                    <a:schemeClr val="accent1"/>
                  </a:buClr>
                </a:pPr>
                <a:r>
                  <a:rPr lang="en-US" sz="1200" b="1">
                    <a:solidFill>
                      <a:schemeClr val="accent6"/>
                    </a:solidFill>
                  </a:rPr>
                  <a:t>Golgi apparatus</a:t>
                </a:r>
              </a:p>
            </p:txBody>
          </p:sp>
          <p:sp>
            <p:nvSpPr>
              <p:cNvPr id="78" name="TextBox 77">
                <a:extLst>
                  <a:ext uri="{FF2B5EF4-FFF2-40B4-BE49-F238E27FC236}">
                    <a16:creationId xmlns:a16="http://schemas.microsoft.com/office/drawing/2014/main" id="{9F212069-53CA-465D-95F2-26723591DE8B}"/>
                  </a:ext>
                </a:extLst>
              </p:cNvPr>
              <p:cNvSpPr txBox="1"/>
              <p:nvPr/>
            </p:nvSpPr>
            <p:spPr>
              <a:xfrm>
                <a:off x="651870" y="3912609"/>
                <a:ext cx="2741841" cy="1952073"/>
              </a:xfrm>
              <a:prstGeom prst="rect">
                <a:avLst/>
              </a:prstGeom>
              <a:noFill/>
            </p:spPr>
            <p:txBody>
              <a:bodyPr wrap="square" rIns="45720" rtlCol="0" anchor="ctr">
                <a:spAutoFit/>
              </a:bodyPr>
              <a:lstStyle/>
              <a:p>
                <a:pPr>
                  <a:lnSpc>
                    <a:spcPct val="90000"/>
                  </a:lnSpc>
                  <a:spcAft>
                    <a:spcPts val="600"/>
                  </a:spcAft>
                  <a:buClr>
                    <a:schemeClr val="accent1"/>
                  </a:buClr>
                </a:pPr>
                <a:r>
                  <a:rPr lang="en-US" sz="1200" b="1">
                    <a:solidFill>
                      <a:srgbClr val="B21F29"/>
                    </a:solidFill>
                  </a:rPr>
                  <a:t>Granules</a:t>
                </a:r>
              </a:p>
              <a:p>
                <a:pPr marL="60325" indent="-60325">
                  <a:lnSpc>
                    <a:spcPct val="90000"/>
                  </a:lnSpc>
                  <a:spcAft>
                    <a:spcPts val="600"/>
                  </a:spcAft>
                  <a:buClr>
                    <a:schemeClr val="tx1"/>
                  </a:buClr>
                  <a:buFont typeface="Arial" panose="020B0604020202020204" pitchFamily="34" charset="0"/>
                  <a:buChar char="•"/>
                </a:pPr>
                <a:r>
                  <a:rPr lang="en-US" sz="1050"/>
                  <a:t>Cationic proteins: MBP, EPX, ECP, EDN</a:t>
                </a:r>
              </a:p>
              <a:p>
                <a:pPr marL="60325" indent="-60325">
                  <a:lnSpc>
                    <a:spcPct val="90000"/>
                  </a:lnSpc>
                  <a:spcAft>
                    <a:spcPts val="600"/>
                  </a:spcAft>
                  <a:buClr>
                    <a:schemeClr val="tx1"/>
                  </a:buClr>
                  <a:buFont typeface="Arial" panose="020B0604020202020204" pitchFamily="34" charset="0"/>
                  <a:buChar char="•"/>
                </a:pPr>
                <a:r>
                  <a:rPr lang="en-US" sz="1050"/>
                  <a:t>Cytokines: IL-2, IL-3, IL-4, IL-5, IL-6, IL-10, IL-12, IL-13, IFN</a:t>
                </a:r>
                <a:r>
                  <a:rPr lang="el-GR" sz="1050"/>
                  <a:t>γ</a:t>
                </a:r>
                <a:r>
                  <a:rPr lang="en-US" sz="1050"/>
                  <a:t>, GM-CSF, TGF</a:t>
                </a:r>
                <a:r>
                  <a:rPr lang="el-GR" sz="1050"/>
                  <a:t>β</a:t>
                </a:r>
                <a:r>
                  <a:rPr lang="en-US" sz="1050"/>
                  <a:t>, TNF</a:t>
                </a:r>
              </a:p>
              <a:p>
                <a:pPr marL="60325" indent="-60325">
                  <a:lnSpc>
                    <a:spcPct val="90000"/>
                  </a:lnSpc>
                  <a:spcAft>
                    <a:spcPts val="600"/>
                  </a:spcAft>
                  <a:buClr>
                    <a:schemeClr val="tx1"/>
                  </a:buClr>
                  <a:buFont typeface="Arial" panose="020B0604020202020204" pitchFamily="34" charset="0"/>
                  <a:buChar char="•"/>
                </a:pPr>
                <a:r>
                  <a:rPr lang="en-US" sz="1050"/>
                  <a:t>Growth factors: NGF, PDGF, SCF, VEGF, EGF, APRIL </a:t>
                </a:r>
              </a:p>
              <a:p>
                <a:pPr marL="60325" indent="-60325">
                  <a:lnSpc>
                    <a:spcPct val="90000"/>
                  </a:lnSpc>
                  <a:spcAft>
                    <a:spcPts val="600"/>
                  </a:spcAft>
                  <a:buClr>
                    <a:schemeClr val="tx1"/>
                  </a:buClr>
                  <a:buFont typeface="Arial" panose="020B0604020202020204" pitchFamily="34" charset="0"/>
                  <a:buChar char="•"/>
                </a:pPr>
                <a:r>
                  <a:rPr lang="en-US" sz="1050"/>
                  <a:t>Chemokines: CCL3, CCL5, CCL7, CCL8, CCL11, CCL13, CXCL1, CXCL10, CXCL12</a:t>
                </a:r>
              </a:p>
              <a:p>
                <a:pPr marL="60325" indent="-60325">
                  <a:lnSpc>
                    <a:spcPct val="90000"/>
                  </a:lnSpc>
                  <a:spcAft>
                    <a:spcPts val="600"/>
                  </a:spcAft>
                  <a:buClr>
                    <a:schemeClr val="tx1"/>
                  </a:buClr>
                  <a:buFont typeface="Arial" panose="020B0604020202020204" pitchFamily="34" charset="0"/>
                  <a:buChar char="•"/>
                </a:pPr>
                <a:r>
                  <a:rPr lang="en-US" sz="1050"/>
                  <a:t>Enzymes</a:t>
                </a:r>
              </a:p>
            </p:txBody>
          </p:sp>
          <p:sp>
            <p:nvSpPr>
              <p:cNvPr id="80" name="TextBox 79">
                <a:extLst>
                  <a:ext uri="{FF2B5EF4-FFF2-40B4-BE49-F238E27FC236}">
                    <a16:creationId xmlns:a16="http://schemas.microsoft.com/office/drawing/2014/main" id="{E51BCCF2-983B-48C3-BC4B-866CA2BCBB83}"/>
                  </a:ext>
                </a:extLst>
              </p:cNvPr>
              <p:cNvSpPr txBox="1"/>
              <p:nvPr/>
            </p:nvSpPr>
            <p:spPr>
              <a:xfrm>
                <a:off x="651870" y="5920618"/>
                <a:ext cx="1891799" cy="258532"/>
              </a:xfrm>
              <a:prstGeom prst="rect">
                <a:avLst/>
              </a:prstGeom>
              <a:noFill/>
            </p:spPr>
            <p:txBody>
              <a:bodyPr wrap="square" rtlCol="0" anchor="ctr">
                <a:spAutoFit/>
              </a:bodyPr>
              <a:lstStyle/>
              <a:p>
                <a:pPr>
                  <a:lnSpc>
                    <a:spcPct val="90000"/>
                  </a:lnSpc>
                  <a:spcAft>
                    <a:spcPts val="200"/>
                  </a:spcAft>
                  <a:buClr>
                    <a:schemeClr val="accent1"/>
                  </a:buClr>
                </a:pPr>
                <a:r>
                  <a:rPr lang="en-US" sz="1200" b="1">
                    <a:solidFill>
                      <a:schemeClr val="accent6"/>
                    </a:solidFill>
                  </a:rPr>
                  <a:t>Sombrero vesicles</a:t>
                </a:r>
              </a:p>
            </p:txBody>
          </p:sp>
          <p:sp>
            <p:nvSpPr>
              <p:cNvPr id="83" name="TextBox 82">
                <a:extLst>
                  <a:ext uri="{FF2B5EF4-FFF2-40B4-BE49-F238E27FC236}">
                    <a16:creationId xmlns:a16="http://schemas.microsoft.com/office/drawing/2014/main" id="{FFB04785-2D26-40D4-BD51-BC063A9D5B43}"/>
                  </a:ext>
                </a:extLst>
              </p:cNvPr>
              <p:cNvSpPr txBox="1"/>
              <p:nvPr/>
            </p:nvSpPr>
            <p:spPr>
              <a:xfrm>
                <a:off x="8701362" y="2913698"/>
                <a:ext cx="2660904" cy="771750"/>
              </a:xfrm>
              <a:prstGeom prst="rect">
                <a:avLst/>
              </a:prstGeom>
              <a:noFill/>
            </p:spPr>
            <p:txBody>
              <a:bodyPr wrap="square" rtlCol="0" anchor="ctr">
                <a:spAutoFit/>
              </a:bodyPr>
              <a:lstStyle/>
              <a:p>
                <a:pPr>
                  <a:lnSpc>
                    <a:spcPct val="90000"/>
                  </a:lnSpc>
                  <a:spcAft>
                    <a:spcPts val="600"/>
                  </a:spcAft>
                  <a:buClr>
                    <a:schemeClr val="accent1"/>
                  </a:buClr>
                </a:pPr>
                <a:r>
                  <a:rPr lang="en-US" sz="1200" b="1">
                    <a:solidFill>
                      <a:schemeClr val="accent2"/>
                    </a:solidFill>
                  </a:rPr>
                  <a:t>Chemokine receptors</a:t>
                </a:r>
              </a:p>
              <a:p>
                <a:pPr>
                  <a:lnSpc>
                    <a:spcPct val="90000"/>
                  </a:lnSpc>
                  <a:spcAft>
                    <a:spcPts val="600"/>
                  </a:spcAft>
                  <a:buClr>
                    <a:schemeClr val="tx1"/>
                  </a:buClr>
                </a:pPr>
                <a:r>
                  <a:rPr lang="en-US" sz="1050"/>
                  <a:t>CCR1, CCR3, CCR4, CCR5, CCR6, CCR8, CCR9, CXCR2, CXCR3, CXCR4, FPR1, C5aR, C3aR</a:t>
                </a:r>
              </a:p>
            </p:txBody>
          </p:sp>
          <p:sp>
            <p:nvSpPr>
              <p:cNvPr id="84" name="TextBox 83">
                <a:extLst>
                  <a:ext uri="{FF2B5EF4-FFF2-40B4-BE49-F238E27FC236}">
                    <a16:creationId xmlns:a16="http://schemas.microsoft.com/office/drawing/2014/main" id="{9423503B-B3CE-43ED-9FBA-1E945D830945}"/>
                  </a:ext>
                </a:extLst>
              </p:cNvPr>
              <p:cNvSpPr txBox="1"/>
              <p:nvPr/>
            </p:nvSpPr>
            <p:spPr>
              <a:xfrm>
                <a:off x="8701362" y="3789985"/>
                <a:ext cx="2660904" cy="480901"/>
              </a:xfrm>
              <a:prstGeom prst="rect">
                <a:avLst/>
              </a:prstGeom>
              <a:noFill/>
            </p:spPr>
            <p:txBody>
              <a:bodyPr wrap="square" rtlCol="0" anchor="ctr">
                <a:spAutoFit/>
              </a:bodyPr>
              <a:lstStyle/>
              <a:p>
                <a:pPr>
                  <a:lnSpc>
                    <a:spcPct val="90000"/>
                  </a:lnSpc>
                  <a:spcAft>
                    <a:spcPts val="600"/>
                  </a:spcAft>
                  <a:buClr>
                    <a:schemeClr val="accent1"/>
                  </a:buClr>
                </a:pPr>
                <a:r>
                  <a:rPr lang="en-US" sz="1200" b="1">
                    <a:solidFill>
                      <a:schemeClr val="accent2"/>
                    </a:solidFill>
                  </a:rPr>
                  <a:t>Fc receptors</a:t>
                </a:r>
              </a:p>
              <a:p>
                <a:pPr>
                  <a:lnSpc>
                    <a:spcPct val="90000"/>
                  </a:lnSpc>
                  <a:spcAft>
                    <a:spcPts val="600"/>
                  </a:spcAft>
                  <a:buClr>
                    <a:schemeClr val="tx1"/>
                  </a:buClr>
                </a:pPr>
                <a:r>
                  <a:rPr lang="en-US" sz="1050"/>
                  <a:t>Fc</a:t>
                </a:r>
                <a:r>
                  <a:rPr lang="el-GR" sz="1050"/>
                  <a:t>α</a:t>
                </a:r>
                <a:r>
                  <a:rPr lang="en-US" sz="1050"/>
                  <a:t>R, Fc</a:t>
                </a:r>
                <a:r>
                  <a:rPr lang="el-GR" sz="1050"/>
                  <a:t>γ</a:t>
                </a:r>
                <a:r>
                  <a:rPr lang="en-US" sz="1050"/>
                  <a:t>RI-III, </a:t>
                </a:r>
                <a:r>
                  <a:rPr lang="en-US" sz="1050" err="1"/>
                  <a:t>FcƐRI</a:t>
                </a:r>
                <a:r>
                  <a:rPr lang="en-US" sz="1050"/>
                  <a:t>-II</a:t>
                </a:r>
              </a:p>
            </p:txBody>
          </p:sp>
          <p:sp>
            <p:nvSpPr>
              <p:cNvPr id="86" name="TextBox 85">
                <a:extLst>
                  <a:ext uri="{FF2B5EF4-FFF2-40B4-BE49-F238E27FC236}">
                    <a16:creationId xmlns:a16="http://schemas.microsoft.com/office/drawing/2014/main" id="{C6698D6C-49FC-4F20-947A-4123587F272C}"/>
                  </a:ext>
                </a:extLst>
              </p:cNvPr>
              <p:cNvSpPr txBox="1"/>
              <p:nvPr/>
            </p:nvSpPr>
            <p:spPr>
              <a:xfrm>
                <a:off x="8701362" y="4375423"/>
                <a:ext cx="2660904" cy="917174"/>
              </a:xfrm>
              <a:prstGeom prst="rect">
                <a:avLst/>
              </a:prstGeom>
              <a:noFill/>
            </p:spPr>
            <p:txBody>
              <a:bodyPr wrap="square" rtlCol="0" anchor="t" anchorCtr="0">
                <a:spAutoFit/>
              </a:bodyPr>
              <a:lstStyle/>
              <a:p>
                <a:pPr>
                  <a:lnSpc>
                    <a:spcPct val="90000"/>
                  </a:lnSpc>
                  <a:spcAft>
                    <a:spcPts val="600"/>
                  </a:spcAft>
                  <a:buClr>
                    <a:schemeClr val="accent1"/>
                  </a:buClr>
                </a:pPr>
                <a:r>
                  <a:rPr lang="en-US" sz="1200" b="1">
                    <a:solidFill>
                      <a:schemeClr val="accent2"/>
                    </a:solidFill>
                  </a:rPr>
                  <a:t>Adhesion receptors</a:t>
                </a:r>
              </a:p>
              <a:p>
                <a:pPr>
                  <a:lnSpc>
                    <a:spcPct val="90000"/>
                  </a:lnSpc>
                  <a:spcAft>
                    <a:spcPts val="600"/>
                  </a:spcAft>
                  <a:buClr>
                    <a:schemeClr val="tx1"/>
                  </a:buClr>
                </a:pPr>
                <a:r>
                  <a:rPr lang="en-US" sz="1050"/>
                  <a:t>LFA1 (CD11a–CD18), CR3 (CD11b–CD18), CR4 (CD11c–CD18), VLA4 (CD49d–CD29), CD44, CD62L, PSGL1, CD34</a:t>
                </a:r>
              </a:p>
            </p:txBody>
          </p:sp>
          <p:sp>
            <p:nvSpPr>
              <p:cNvPr id="87" name="TextBox 86">
                <a:extLst>
                  <a:ext uri="{FF2B5EF4-FFF2-40B4-BE49-F238E27FC236}">
                    <a16:creationId xmlns:a16="http://schemas.microsoft.com/office/drawing/2014/main" id="{66CEDF34-5E86-47E3-A8AC-0269A371451E}"/>
                  </a:ext>
                </a:extLst>
              </p:cNvPr>
              <p:cNvSpPr txBox="1"/>
              <p:nvPr/>
            </p:nvSpPr>
            <p:spPr>
              <a:xfrm>
                <a:off x="8701362" y="5397134"/>
                <a:ext cx="2660904" cy="917174"/>
              </a:xfrm>
              <a:prstGeom prst="rect">
                <a:avLst/>
              </a:prstGeom>
              <a:noFill/>
            </p:spPr>
            <p:txBody>
              <a:bodyPr wrap="square" rtlCol="0" anchor="t" anchorCtr="0">
                <a:spAutoFit/>
              </a:bodyPr>
              <a:lstStyle/>
              <a:p>
                <a:pPr>
                  <a:lnSpc>
                    <a:spcPct val="90000"/>
                  </a:lnSpc>
                  <a:spcAft>
                    <a:spcPts val="600"/>
                  </a:spcAft>
                  <a:buClr>
                    <a:schemeClr val="accent1"/>
                  </a:buClr>
                </a:pPr>
                <a:r>
                  <a:rPr lang="en-US" sz="1200" b="1">
                    <a:solidFill>
                      <a:schemeClr val="accent2"/>
                    </a:solidFill>
                  </a:rPr>
                  <a:t>Receptors for lipid mediators</a:t>
                </a:r>
              </a:p>
              <a:p>
                <a:pPr>
                  <a:lnSpc>
                    <a:spcPct val="90000"/>
                  </a:lnSpc>
                  <a:spcAft>
                    <a:spcPts val="600"/>
                  </a:spcAft>
                  <a:buClr>
                    <a:schemeClr val="tx1"/>
                  </a:buClr>
                </a:pPr>
                <a:r>
                  <a:rPr lang="en-US" sz="1050"/>
                  <a:t>Platelet-activating factor receptor, prostaglandin D2 receptor 1,2, prostaglandin E2 receptor 2,4, leukotriene B4 receptor </a:t>
                </a:r>
              </a:p>
            </p:txBody>
          </p:sp>
          <p:sp>
            <p:nvSpPr>
              <p:cNvPr id="89" name="TextBox 88">
                <a:extLst>
                  <a:ext uri="{FF2B5EF4-FFF2-40B4-BE49-F238E27FC236}">
                    <a16:creationId xmlns:a16="http://schemas.microsoft.com/office/drawing/2014/main" id="{CA7E00B9-67BF-4B7A-B40A-0E2B8E54E440}"/>
                  </a:ext>
                </a:extLst>
              </p:cNvPr>
              <p:cNvSpPr txBox="1"/>
              <p:nvPr/>
            </p:nvSpPr>
            <p:spPr>
              <a:xfrm>
                <a:off x="8701362" y="1725787"/>
                <a:ext cx="2660904" cy="1083374"/>
              </a:xfrm>
              <a:prstGeom prst="rect">
                <a:avLst/>
              </a:prstGeom>
              <a:noFill/>
            </p:spPr>
            <p:txBody>
              <a:bodyPr wrap="square" rtlCol="0" anchor="t" anchorCtr="0">
                <a:spAutoFit/>
              </a:bodyPr>
              <a:lstStyle/>
              <a:p>
                <a:pPr>
                  <a:lnSpc>
                    <a:spcPct val="90000"/>
                  </a:lnSpc>
                  <a:spcAft>
                    <a:spcPts val="600"/>
                  </a:spcAft>
                  <a:buClr>
                    <a:schemeClr val="accent1"/>
                  </a:buClr>
                </a:pPr>
                <a:r>
                  <a:rPr lang="en-US" sz="1200" b="1">
                    <a:solidFill>
                      <a:schemeClr val="accent2"/>
                    </a:solidFill>
                  </a:rPr>
                  <a:t>Cytokine and growth factor receptors</a:t>
                </a:r>
              </a:p>
              <a:p>
                <a:pPr>
                  <a:lnSpc>
                    <a:spcPct val="90000"/>
                  </a:lnSpc>
                  <a:spcAft>
                    <a:spcPts val="600"/>
                  </a:spcAft>
                  <a:buClr>
                    <a:schemeClr val="tx1"/>
                  </a:buClr>
                </a:pPr>
                <a:r>
                  <a:rPr lang="it-IT" sz="1050"/>
                  <a:t>IL-2R, IL-3R, IL-4R, IL-5R, IL-9R, IL-10R, IL-13R, IL-17R, IL-23R, IL-27R, IL-31R, IL-33R, TSLPR, GM-CSFR, KIT, IFNγR, TGFβR</a:t>
                </a:r>
              </a:p>
            </p:txBody>
          </p:sp>
          <p:sp>
            <p:nvSpPr>
              <p:cNvPr id="9" name="Freeform: Shape 8">
                <a:extLst>
                  <a:ext uri="{FF2B5EF4-FFF2-40B4-BE49-F238E27FC236}">
                    <a16:creationId xmlns:a16="http://schemas.microsoft.com/office/drawing/2014/main" id="{003AFF2C-DCB9-43A3-A48C-2453FC133EA2}"/>
                  </a:ext>
                </a:extLst>
              </p:cNvPr>
              <p:cNvSpPr/>
              <p:nvPr/>
            </p:nvSpPr>
            <p:spPr>
              <a:xfrm>
                <a:off x="1743075" y="1857375"/>
                <a:ext cx="4933950" cy="1200150"/>
              </a:xfrm>
              <a:custGeom>
                <a:avLst/>
                <a:gdLst>
                  <a:gd name="connsiteX0" fmla="*/ 0 w 4933950"/>
                  <a:gd name="connsiteY0" fmla="*/ 0 h 1200150"/>
                  <a:gd name="connsiteX1" fmla="*/ 3733800 w 4933950"/>
                  <a:gd name="connsiteY1" fmla="*/ 0 h 1200150"/>
                  <a:gd name="connsiteX2" fmla="*/ 4933950 w 4933950"/>
                  <a:gd name="connsiteY2" fmla="*/ 1200150 h 1200150"/>
                </a:gdLst>
                <a:ahLst/>
                <a:cxnLst>
                  <a:cxn ang="0">
                    <a:pos x="connsiteX0" y="connsiteY0"/>
                  </a:cxn>
                  <a:cxn ang="0">
                    <a:pos x="connsiteX1" y="connsiteY1"/>
                  </a:cxn>
                  <a:cxn ang="0">
                    <a:pos x="connsiteX2" y="connsiteY2"/>
                  </a:cxn>
                </a:cxnLst>
                <a:rect l="l" t="t" r="r" b="b"/>
                <a:pathLst>
                  <a:path w="4933950" h="1200150">
                    <a:moveTo>
                      <a:pt x="0" y="0"/>
                    </a:moveTo>
                    <a:lnTo>
                      <a:pt x="3733800" y="0"/>
                    </a:lnTo>
                    <a:lnTo>
                      <a:pt x="4933950" y="1200150"/>
                    </a:lnTo>
                  </a:path>
                </a:pathLst>
              </a:custGeom>
              <a:noFill/>
              <a:ln>
                <a:solidFill>
                  <a:schemeClr val="tx1">
                    <a:lumMod val="65000"/>
                    <a:lumOff val="35000"/>
                  </a:schemeClr>
                </a:solidFill>
                <a:prstDash val="sysDash"/>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A35A7BF-0A80-4AAF-844B-8F888ED38F51}"/>
                  </a:ext>
                </a:extLst>
              </p:cNvPr>
              <p:cNvSpPr/>
              <p:nvPr/>
            </p:nvSpPr>
            <p:spPr>
              <a:xfrm>
                <a:off x="1685925" y="2247900"/>
                <a:ext cx="5762625" cy="1676400"/>
              </a:xfrm>
              <a:custGeom>
                <a:avLst/>
                <a:gdLst>
                  <a:gd name="connsiteX0" fmla="*/ 0 w 5762625"/>
                  <a:gd name="connsiteY0" fmla="*/ 0 h 1676400"/>
                  <a:gd name="connsiteX1" fmla="*/ 4086225 w 5762625"/>
                  <a:gd name="connsiteY1" fmla="*/ 0 h 1676400"/>
                  <a:gd name="connsiteX2" fmla="*/ 5762625 w 5762625"/>
                  <a:gd name="connsiteY2" fmla="*/ 1676400 h 1676400"/>
                </a:gdLst>
                <a:ahLst/>
                <a:cxnLst>
                  <a:cxn ang="0">
                    <a:pos x="connsiteX0" y="connsiteY0"/>
                  </a:cxn>
                  <a:cxn ang="0">
                    <a:pos x="connsiteX1" y="connsiteY1"/>
                  </a:cxn>
                  <a:cxn ang="0">
                    <a:pos x="connsiteX2" y="connsiteY2"/>
                  </a:cxn>
                </a:cxnLst>
                <a:rect l="l" t="t" r="r" b="b"/>
                <a:pathLst>
                  <a:path w="5762625" h="1676400">
                    <a:moveTo>
                      <a:pt x="0" y="0"/>
                    </a:moveTo>
                    <a:lnTo>
                      <a:pt x="4086225" y="0"/>
                    </a:lnTo>
                    <a:lnTo>
                      <a:pt x="5762625" y="1676400"/>
                    </a:lnTo>
                  </a:path>
                </a:pathLst>
              </a:custGeom>
              <a:noFill/>
              <a:ln>
                <a:solidFill>
                  <a:schemeClr val="tx1">
                    <a:lumMod val="65000"/>
                    <a:lumOff val="35000"/>
                  </a:schemeClr>
                </a:solidFill>
                <a:prstDash val="sysDash"/>
                <a:tailEnd type="ova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4" name="Straight Connector 13">
                <a:extLst>
                  <a:ext uri="{FF2B5EF4-FFF2-40B4-BE49-F238E27FC236}">
                    <a16:creationId xmlns:a16="http://schemas.microsoft.com/office/drawing/2014/main" id="{9EEA1657-FB40-4865-BDBA-F858604BE423}"/>
                  </a:ext>
                </a:extLst>
              </p:cNvPr>
              <p:cNvCxnSpPr>
                <a:cxnSpLocks/>
              </p:cNvCxnSpPr>
              <p:nvPr/>
            </p:nvCxnSpPr>
            <p:spPr>
              <a:xfrm>
                <a:off x="1982322" y="3723819"/>
                <a:ext cx="4981344" cy="0"/>
              </a:xfrm>
              <a:prstGeom prst="line">
                <a:avLst/>
              </a:prstGeom>
              <a:noFill/>
              <a:ln>
                <a:solidFill>
                  <a:schemeClr val="tx1">
                    <a:lumMod val="65000"/>
                    <a:lumOff val="35000"/>
                  </a:schemeClr>
                </a:solidFill>
                <a:prstDash val="sysDash"/>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98" name="Straight Connector 97">
                <a:extLst>
                  <a:ext uri="{FF2B5EF4-FFF2-40B4-BE49-F238E27FC236}">
                    <a16:creationId xmlns:a16="http://schemas.microsoft.com/office/drawing/2014/main" id="{318A112D-E845-4B4D-B33A-9EB08A7BB58F}"/>
                  </a:ext>
                </a:extLst>
              </p:cNvPr>
              <p:cNvCxnSpPr>
                <a:cxnSpLocks/>
              </p:cNvCxnSpPr>
              <p:nvPr/>
            </p:nvCxnSpPr>
            <p:spPr>
              <a:xfrm>
                <a:off x="1447800" y="4059263"/>
                <a:ext cx="3110323" cy="0"/>
              </a:xfrm>
              <a:prstGeom prst="line">
                <a:avLst/>
              </a:prstGeom>
              <a:noFill/>
              <a:ln>
                <a:solidFill>
                  <a:schemeClr val="tx1">
                    <a:lumMod val="65000"/>
                    <a:lumOff val="35000"/>
                  </a:schemeClr>
                </a:solidFill>
                <a:prstDash val="sysDash"/>
                <a:tailEnd type="oval"/>
              </a:ln>
            </p:spPr>
            <p:style>
              <a:lnRef idx="2">
                <a:schemeClr val="accent1">
                  <a:shade val="50000"/>
                </a:schemeClr>
              </a:lnRef>
              <a:fillRef idx="1">
                <a:schemeClr val="accent1"/>
              </a:fillRef>
              <a:effectRef idx="0">
                <a:schemeClr val="accent1"/>
              </a:effectRef>
              <a:fontRef idx="minor">
                <a:schemeClr val="lt1"/>
              </a:fontRef>
            </p:style>
          </p:cxnSp>
          <p:sp>
            <p:nvSpPr>
              <p:cNvPr id="18" name="Freeform: Shape 17">
                <a:extLst>
                  <a:ext uri="{FF2B5EF4-FFF2-40B4-BE49-F238E27FC236}">
                    <a16:creationId xmlns:a16="http://schemas.microsoft.com/office/drawing/2014/main" id="{B052D913-DA8F-447E-9B74-FCF059521F8A}"/>
                  </a:ext>
                </a:extLst>
              </p:cNvPr>
              <p:cNvSpPr/>
              <p:nvPr/>
            </p:nvSpPr>
            <p:spPr>
              <a:xfrm>
                <a:off x="2133600" y="5753100"/>
                <a:ext cx="4286250" cy="304800"/>
              </a:xfrm>
              <a:custGeom>
                <a:avLst/>
                <a:gdLst>
                  <a:gd name="connsiteX0" fmla="*/ 0 w 4286250"/>
                  <a:gd name="connsiteY0" fmla="*/ 304800 h 304800"/>
                  <a:gd name="connsiteX1" fmla="*/ 3981450 w 4286250"/>
                  <a:gd name="connsiteY1" fmla="*/ 304800 h 304800"/>
                  <a:gd name="connsiteX2" fmla="*/ 4286250 w 4286250"/>
                  <a:gd name="connsiteY2" fmla="*/ 0 h 304800"/>
                </a:gdLst>
                <a:ahLst/>
                <a:cxnLst>
                  <a:cxn ang="0">
                    <a:pos x="connsiteX0" y="connsiteY0"/>
                  </a:cxn>
                  <a:cxn ang="0">
                    <a:pos x="connsiteX1" y="connsiteY1"/>
                  </a:cxn>
                  <a:cxn ang="0">
                    <a:pos x="connsiteX2" y="connsiteY2"/>
                  </a:cxn>
                </a:cxnLst>
                <a:rect l="l" t="t" r="r" b="b"/>
                <a:pathLst>
                  <a:path w="4286250" h="304800">
                    <a:moveTo>
                      <a:pt x="0" y="304800"/>
                    </a:moveTo>
                    <a:lnTo>
                      <a:pt x="3981450" y="304800"/>
                    </a:lnTo>
                    <a:lnTo>
                      <a:pt x="4286250" y="0"/>
                    </a:lnTo>
                  </a:path>
                </a:pathLst>
              </a:custGeom>
              <a:noFill/>
              <a:ln>
                <a:solidFill>
                  <a:schemeClr val="tx1">
                    <a:lumMod val="65000"/>
                    <a:lumOff val="35000"/>
                  </a:schemeClr>
                </a:solidFill>
                <a:prstDash val="sysDash"/>
                <a:tailEnd type="ova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a:extLst>
                  <a:ext uri="{FF2B5EF4-FFF2-40B4-BE49-F238E27FC236}">
                    <a16:creationId xmlns:a16="http://schemas.microsoft.com/office/drawing/2014/main" id="{02063ACF-339F-4CE1-ADF2-F4744B4F5EED}"/>
                  </a:ext>
                </a:extLst>
              </p:cNvPr>
              <p:cNvSpPr/>
              <p:nvPr/>
            </p:nvSpPr>
            <p:spPr>
              <a:xfrm>
                <a:off x="8701362" y="1346322"/>
                <a:ext cx="2487540" cy="313932"/>
              </a:xfrm>
              <a:prstGeom prst="rect">
                <a:avLst/>
              </a:prstGeom>
            </p:spPr>
            <p:txBody>
              <a:bodyPr wrap="none">
                <a:spAutoFit/>
              </a:bodyPr>
              <a:lstStyle/>
              <a:p>
                <a:pPr>
                  <a:lnSpc>
                    <a:spcPct val="90000"/>
                  </a:lnSpc>
                  <a:spcAft>
                    <a:spcPts val="200"/>
                  </a:spcAft>
                  <a:buClr>
                    <a:schemeClr val="accent1"/>
                  </a:buClr>
                </a:pPr>
                <a:r>
                  <a:rPr lang="en-US" sz="1600" b="1"/>
                  <a:t>SURFACE RECEPTORS</a:t>
                </a:r>
              </a:p>
            </p:txBody>
          </p:sp>
        </p:grpSp>
      </p:grpSp>
      <p:grpSp>
        <p:nvGrpSpPr>
          <p:cNvPr id="94" name="Group 93">
            <a:extLst>
              <a:ext uri="{FF2B5EF4-FFF2-40B4-BE49-F238E27FC236}">
                <a16:creationId xmlns:a16="http://schemas.microsoft.com/office/drawing/2014/main" id="{BC15789D-714D-46D2-AB16-F2A026BC6E93}"/>
              </a:ext>
            </a:extLst>
          </p:cNvPr>
          <p:cNvGrpSpPr/>
          <p:nvPr/>
        </p:nvGrpSpPr>
        <p:grpSpPr>
          <a:xfrm>
            <a:off x="10851385" y="6085347"/>
            <a:ext cx="1276669" cy="274320"/>
            <a:chOff x="10862292" y="5848079"/>
            <a:chExt cx="1276669" cy="310896"/>
          </a:xfrm>
        </p:grpSpPr>
        <p:sp>
          <p:nvSpPr>
            <p:cNvPr id="95" name="Rectangle: Rounded Corners 94">
              <a:hlinkClick r:id="rId15" action="ppaction://hlinksldjump"/>
              <a:extLst>
                <a:ext uri="{FF2B5EF4-FFF2-40B4-BE49-F238E27FC236}">
                  <a16:creationId xmlns:a16="http://schemas.microsoft.com/office/drawing/2014/main" id="{E26643A0-6D21-4E7D-8B0D-252A07FAAB96}"/>
                </a:ext>
              </a:extLst>
            </p:cNvPr>
            <p:cNvSpPr/>
            <p:nvPr/>
          </p:nvSpPr>
          <p:spPr>
            <a:xfrm>
              <a:off x="10862292" y="5848079"/>
              <a:ext cx="1276669" cy="310896"/>
            </a:xfrm>
            <a:prstGeom prst="roundRect">
              <a:avLst>
                <a:gd name="adj" fmla="val 50000"/>
              </a:avLst>
            </a:prstGeom>
            <a:solidFill>
              <a:schemeClr val="bg1"/>
            </a:solidFill>
            <a:ln w="63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27432" tIns="0" rIns="0" bIns="0" rtlCol="0" anchor="ctr"/>
            <a:lstStyle/>
            <a:p>
              <a:r>
                <a:rPr lang="en-US" sz="800">
                  <a:solidFill>
                    <a:schemeClr val="tx2"/>
                  </a:solidFill>
                </a:rPr>
                <a:t>Return to presentation</a:t>
              </a:r>
            </a:p>
          </p:txBody>
        </p:sp>
        <p:sp>
          <p:nvSpPr>
            <p:cNvPr id="96" name="Freeform: Shape 95">
              <a:extLst>
                <a:ext uri="{FF2B5EF4-FFF2-40B4-BE49-F238E27FC236}">
                  <a16:creationId xmlns:a16="http://schemas.microsoft.com/office/drawing/2014/main" id="{5E911C19-3D2C-4460-AC01-1DA597BA5304}"/>
                </a:ext>
              </a:extLst>
            </p:cNvPr>
            <p:cNvSpPr/>
            <p:nvPr/>
          </p:nvSpPr>
          <p:spPr>
            <a:xfrm rot="5400000">
              <a:off x="11956091" y="5962813"/>
              <a:ext cx="162858" cy="81429"/>
            </a:xfrm>
            <a:custGeom>
              <a:avLst/>
              <a:gdLst>
                <a:gd name="connsiteX0" fmla="*/ 0 w 561976"/>
                <a:gd name="connsiteY0" fmla="*/ 280988 h 280988"/>
                <a:gd name="connsiteX1" fmla="*/ 280988 w 561976"/>
                <a:gd name="connsiteY1" fmla="*/ 0 h 280988"/>
                <a:gd name="connsiteX2" fmla="*/ 561976 w 561976"/>
                <a:gd name="connsiteY2" fmla="*/ 280988 h 280988"/>
              </a:gdLst>
              <a:ahLst/>
              <a:cxnLst>
                <a:cxn ang="0">
                  <a:pos x="connsiteX0" y="connsiteY0"/>
                </a:cxn>
                <a:cxn ang="0">
                  <a:pos x="connsiteX1" y="connsiteY1"/>
                </a:cxn>
                <a:cxn ang="0">
                  <a:pos x="connsiteX2" y="connsiteY2"/>
                </a:cxn>
              </a:cxnLst>
              <a:rect l="l" t="t" r="r" b="b"/>
              <a:pathLst>
                <a:path w="561976" h="280988">
                  <a:moveTo>
                    <a:pt x="0" y="280988"/>
                  </a:moveTo>
                  <a:lnTo>
                    <a:pt x="280988" y="0"/>
                  </a:lnTo>
                  <a:lnTo>
                    <a:pt x="561976" y="280988"/>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0302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Eosinophils are a Key Mediator of Airway Inflammation in Asthma</a:t>
            </a:r>
          </a:p>
        </p:txBody>
      </p:sp>
      <p:sp>
        <p:nvSpPr>
          <p:cNvPr id="2" name="Slide Number Placeholder 1"/>
          <p:cNvSpPr>
            <a:spLocks noGrp="1"/>
          </p:cNvSpPr>
          <p:nvPr>
            <p:ph type="sldNum" sz="quarter" idx="12"/>
          </p:nvPr>
        </p:nvSpPr>
        <p:spPr/>
        <p:txBody>
          <a:bodyPr/>
          <a:lstStyle/>
          <a:p>
            <a:fld id="{CC7432E5-F8E0-41AE-9A6B-AD730338B005}" type="slidenum">
              <a:rPr lang="en-US" smtClean="0"/>
              <a:t>16</a:t>
            </a:fld>
            <a:endParaRPr lang="en-US"/>
          </a:p>
        </p:txBody>
      </p:sp>
      <p:sp>
        <p:nvSpPr>
          <p:cNvPr id="7" name="Text Placeholder 6"/>
          <p:cNvSpPr>
            <a:spLocks noGrp="1"/>
          </p:cNvSpPr>
          <p:nvPr>
            <p:ph type="body" sz="quarter" idx="13"/>
          </p:nvPr>
        </p:nvSpPr>
        <p:spPr>
          <a:xfrm>
            <a:off x="457200" y="6492596"/>
            <a:ext cx="10058400" cy="365404"/>
          </a:xfrm>
        </p:spPr>
        <p:txBody>
          <a:bodyPr/>
          <a:lstStyle/>
          <a:p>
            <a:pPr>
              <a:lnSpc>
                <a:spcPct val="100000"/>
              </a:lnSpc>
            </a:pPr>
            <a:r>
              <a:rPr lang="en-US" sz="700"/>
              <a:t>1. Carr TF, et al. </a:t>
            </a:r>
            <a:r>
              <a:rPr lang="en-US" sz="700" i="1"/>
              <a:t>World Allergy Organ J. </a:t>
            </a:r>
            <a:r>
              <a:rPr lang="en-US" sz="700"/>
              <a:t>2016;9:21.  2. Douwes J, et al. </a:t>
            </a:r>
            <a:r>
              <a:rPr lang="en-US" sz="700" i="1"/>
              <a:t>Thorax. </a:t>
            </a:r>
            <a:r>
              <a:rPr lang="en-US" sz="700"/>
              <a:t>2002;57(7):643-648.  3. Tran TN, et al. </a:t>
            </a:r>
            <a:r>
              <a:rPr lang="en-US" sz="700" i="1"/>
              <a:t>Ann Allergy Asthma Immunol.</a:t>
            </a:r>
            <a:r>
              <a:rPr lang="en-US" sz="700"/>
              <a:t> 2016;116(1):37-42.  4. Wenzel S. </a:t>
            </a:r>
            <a:r>
              <a:rPr lang="en-US" sz="700" i="1"/>
              <a:t>Am J </a:t>
            </a:r>
            <a:r>
              <a:rPr lang="en-US" sz="700" i="1" err="1"/>
              <a:t>Respir</a:t>
            </a:r>
            <a:r>
              <a:rPr lang="en-US" sz="700" i="1"/>
              <a:t> </a:t>
            </a:r>
            <a:r>
              <a:rPr lang="en-US" sz="700" i="1" err="1"/>
              <a:t>Crit</a:t>
            </a:r>
            <a:r>
              <a:rPr lang="en-US" sz="700" i="1"/>
              <a:t> Care Med. </a:t>
            </a:r>
            <a:r>
              <a:rPr lang="en-US" sz="700"/>
              <a:t>2005;172(2):149-160.  5. Trivedi SG, Lloyd CM. </a:t>
            </a:r>
            <a:r>
              <a:rPr lang="en-US" sz="700" i="1"/>
              <a:t>Cell Mol Life Sci. </a:t>
            </a:r>
            <a:r>
              <a:rPr lang="en-US" sz="700"/>
              <a:t>2007;64(10):1269-1289.  6. de Groot JC, et al. </a:t>
            </a:r>
            <a:r>
              <a:rPr lang="en-US" sz="700" i="1"/>
              <a:t>ERJ Open Res. </a:t>
            </a:r>
            <a:r>
              <a:rPr lang="en-US" sz="700"/>
              <a:t>2015;1:1-11.  7. Walford HH, et al. </a:t>
            </a:r>
            <a:r>
              <a:rPr lang="en-GB" altLang="en-US" sz="700" i="1"/>
              <a:t>J Asthma Allergy</a:t>
            </a:r>
            <a:r>
              <a:rPr lang="en-GB" altLang="en-US" sz="700"/>
              <a:t>. 2014;7;53-65.</a:t>
            </a:r>
          </a:p>
        </p:txBody>
      </p:sp>
      <p:grpSp>
        <p:nvGrpSpPr>
          <p:cNvPr id="18" name="Group 17">
            <a:extLst>
              <a:ext uri="{FF2B5EF4-FFF2-40B4-BE49-F238E27FC236}">
                <a16:creationId xmlns:a16="http://schemas.microsoft.com/office/drawing/2014/main" id="{BE466B64-8D59-4886-8477-D629CE22F5D4}"/>
              </a:ext>
            </a:extLst>
          </p:cNvPr>
          <p:cNvGrpSpPr/>
          <p:nvPr/>
        </p:nvGrpSpPr>
        <p:grpSpPr>
          <a:xfrm>
            <a:off x="442514" y="2981719"/>
            <a:ext cx="7641918" cy="625484"/>
            <a:chOff x="511566" y="1250411"/>
            <a:chExt cx="5529247" cy="625484"/>
          </a:xfrm>
          <a:solidFill>
            <a:schemeClr val="accent1"/>
          </a:solidFill>
        </p:grpSpPr>
        <p:sp>
          <p:nvSpPr>
            <p:cNvPr id="25" name="Rectangle 24">
              <a:extLst>
                <a:ext uri="{FF2B5EF4-FFF2-40B4-BE49-F238E27FC236}">
                  <a16:creationId xmlns:a16="http://schemas.microsoft.com/office/drawing/2014/main" id="{5BE285D5-C134-4248-892E-1400FB88938B}"/>
                </a:ext>
              </a:extLst>
            </p:cNvPr>
            <p:cNvSpPr/>
            <p:nvPr/>
          </p:nvSpPr>
          <p:spPr>
            <a:xfrm>
              <a:off x="818573" y="1250411"/>
              <a:ext cx="5222240" cy="625205"/>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TextBox 25">
              <a:extLst>
                <a:ext uri="{FF2B5EF4-FFF2-40B4-BE49-F238E27FC236}">
                  <a16:creationId xmlns:a16="http://schemas.microsoft.com/office/drawing/2014/main" id="{8BE97561-CCDD-478D-ADFA-6CD002F63451}"/>
                </a:ext>
              </a:extLst>
            </p:cNvPr>
            <p:cNvSpPr txBox="1"/>
            <p:nvPr/>
          </p:nvSpPr>
          <p:spPr>
            <a:xfrm>
              <a:off x="511566" y="1250690"/>
              <a:ext cx="5222240" cy="62520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96257" tIns="35560" rIns="35560" bIns="35560" numCol="1" spcCol="1270" anchor="ctr" anchorCtr="0">
              <a:noAutofit/>
            </a:bodyPr>
            <a:lstStyle/>
            <a:p>
              <a:pPr defTabSz="622300">
                <a:lnSpc>
                  <a:spcPct val="90000"/>
                </a:lnSpc>
                <a:spcBef>
                  <a:spcPct val="0"/>
                </a:spcBef>
                <a:spcAft>
                  <a:spcPct val="35000"/>
                </a:spcAft>
              </a:pPr>
              <a:r>
                <a:rPr lang="en-US" sz="1600"/>
                <a:t>One-half to two-thirds of patients with severe asthma have </a:t>
              </a:r>
              <a:br>
                <a:rPr lang="en-US" sz="1600"/>
              </a:br>
              <a:r>
                <a:rPr lang="en-US" sz="1600"/>
                <a:t>persistent large airway tissue eosinophils</a:t>
              </a:r>
              <a:r>
                <a:rPr lang="en-US" sz="1600" baseline="30000"/>
                <a:t>4</a:t>
              </a:r>
              <a:endParaRPr lang="en-US" sz="1600"/>
            </a:p>
          </p:txBody>
        </p:sp>
      </p:grpSp>
      <p:grpSp>
        <p:nvGrpSpPr>
          <p:cNvPr id="19" name="Group 18">
            <a:extLst>
              <a:ext uri="{FF2B5EF4-FFF2-40B4-BE49-F238E27FC236}">
                <a16:creationId xmlns:a16="http://schemas.microsoft.com/office/drawing/2014/main" id="{9118659D-E314-4808-8BAB-D7B64798AA6E}"/>
              </a:ext>
            </a:extLst>
          </p:cNvPr>
          <p:cNvGrpSpPr/>
          <p:nvPr/>
        </p:nvGrpSpPr>
        <p:grpSpPr>
          <a:xfrm>
            <a:off x="433888" y="3919690"/>
            <a:ext cx="7761468" cy="625484"/>
            <a:chOff x="504533" y="2188382"/>
            <a:chExt cx="5536280" cy="625484"/>
          </a:xfrm>
          <a:solidFill>
            <a:schemeClr val="accent1"/>
          </a:solidFill>
        </p:grpSpPr>
        <p:sp>
          <p:nvSpPr>
            <p:cNvPr id="23" name="Rectangle 22">
              <a:extLst>
                <a:ext uri="{FF2B5EF4-FFF2-40B4-BE49-F238E27FC236}">
                  <a16:creationId xmlns:a16="http://schemas.microsoft.com/office/drawing/2014/main" id="{6AD7118F-F30C-4CA9-8988-8E6AF55A3E5D}"/>
                </a:ext>
              </a:extLst>
            </p:cNvPr>
            <p:cNvSpPr/>
            <p:nvPr/>
          </p:nvSpPr>
          <p:spPr>
            <a:xfrm>
              <a:off x="818573" y="2188382"/>
              <a:ext cx="5222240" cy="625205"/>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id="{D9A67750-1370-4AC1-9A35-0595372B7D11}"/>
                </a:ext>
              </a:extLst>
            </p:cNvPr>
            <p:cNvSpPr txBox="1"/>
            <p:nvPr/>
          </p:nvSpPr>
          <p:spPr>
            <a:xfrm>
              <a:off x="504533" y="2188661"/>
              <a:ext cx="5325360" cy="62520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96257" tIns="35560" rIns="35560" bIns="35560" numCol="1" spcCol="1270" anchor="ctr" anchorCtr="0">
              <a:noAutofit/>
            </a:bodyPr>
            <a:lstStyle/>
            <a:p>
              <a:pPr defTabSz="622300">
                <a:lnSpc>
                  <a:spcPct val="90000"/>
                </a:lnSpc>
                <a:spcBef>
                  <a:spcPct val="0"/>
                </a:spcBef>
                <a:spcAft>
                  <a:spcPct val="35000"/>
                </a:spcAft>
              </a:pPr>
              <a:r>
                <a:rPr lang="en-US" sz="1600"/>
                <a:t>Eosinophils contribute to airway obstruction and inflammation </a:t>
              </a:r>
              <a:br>
                <a:rPr lang="en-US" sz="1600"/>
              </a:br>
              <a:r>
                <a:rPr lang="en-US" sz="1600"/>
                <a:t>and can cause progressive airway damage</a:t>
              </a:r>
              <a:r>
                <a:rPr lang="en-US" sz="1600" baseline="30000"/>
                <a:t>5,6</a:t>
              </a:r>
              <a:endParaRPr lang="en-US" sz="1600"/>
            </a:p>
          </p:txBody>
        </p:sp>
      </p:grpSp>
      <p:grpSp>
        <p:nvGrpSpPr>
          <p:cNvPr id="20" name="Group 19">
            <a:extLst>
              <a:ext uri="{FF2B5EF4-FFF2-40B4-BE49-F238E27FC236}">
                <a16:creationId xmlns:a16="http://schemas.microsoft.com/office/drawing/2014/main" id="{75F6E355-8149-42E1-923E-DC2F88D5442A}"/>
              </a:ext>
            </a:extLst>
          </p:cNvPr>
          <p:cNvGrpSpPr/>
          <p:nvPr/>
        </p:nvGrpSpPr>
        <p:grpSpPr>
          <a:xfrm>
            <a:off x="433888" y="4857660"/>
            <a:ext cx="7866204" cy="625206"/>
            <a:chOff x="155391" y="3126352"/>
            <a:chExt cx="5885421" cy="625206"/>
          </a:xfrm>
          <a:solidFill>
            <a:schemeClr val="accent1"/>
          </a:solidFill>
        </p:grpSpPr>
        <p:sp>
          <p:nvSpPr>
            <p:cNvPr id="21" name="Rectangle 20">
              <a:extLst>
                <a:ext uri="{FF2B5EF4-FFF2-40B4-BE49-F238E27FC236}">
                  <a16:creationId xmlns:a16="http://schemas.microsoft.com/office/drawing/2014/main" id="{688C20B8-7C29-4819-BCC9-47A9E8CFCF6D}"/>
                </a:ext>
              </a:extLst>
            </p:cNvPr>
            <p:cNvSpPr/>
            <p:nvPr/>
          </p:nvSpPr>
          <p:spPr>
            <a:xfrm>
              <a:off x="460128" y="3126353"/>
              <a:ext cx="5580684" cy="625205"/>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TextBox 21">
              <a:extLst>
                <a:ext uri="{FF2B5EF4-FFF2-40B4-BE49-F238E27FC236}">
                  <a16:creationId xmlns:a16="http://schemas.microsoft.com/office/drawing/2014/main" id="{A068AAEA-E5A0-41C7-AC34-E8C429555B43}"/>
                </a:ext>
              </a:extLst>
            </p:cNvPr>
            <p:cNvSpPr txBox="1"/>
            <p:nvPr/>
          </p:nvSpPr>
          <p:spPr>
            <a:xfrm>
              <a:off x="155391" y="3126352"/>
              <a:ext cx="5720750" cy="62520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96257" tIns="35560" rIns="35560" bIns="35560" numCol="1" spcCol="1270" anchor="ctr" anchorCtr="0">
              <a:noAutofit/>
            </a:bodyPr>
            <a:lstStyle/>
            <a:p>
              <a:pPr defTabSz="622300">
                <a:lnSpc>
                  <a:spcPct val="90000"/>
                </a:lnSpc>
                <a:spcBef>
                  <a:spcPct val="0"/>
                </a:spcBef>
                <a:spcAft>
                  <a:spcPct val="35000"/>
                </a:spcAft>
              </a:pPr>
              <a:r>
                <a:rPr lang="en-US" sz="1600" dirty="0"/>
                <a:t>Eosinophils can provoke airway narrowing and tissue </a:t>
              </a:r>
              <a:br>
                <a:rPr lang="en-US" sz="1600" dirty="0"/>
              </a:br>
              <a:r>
                <a:rPr lang="en-US" sz="1600" dirty="0"/>
                <a:t>remodeling and are strongly associated with asthma severity</a:t>
              </a:r>
              <a:r>
                <a:rPr lang="en-US" sz="1600" baseline="30000" dirty="0"/>
                <a:t>1,5,7</a:t>
              </a:r>
              <a:endParaRPr lang="en-US" sz="1600" dirty="0"/>
            </a:p>
          </p:txBody>
        </p:sp>
      </p:grpSp>
      <p:grpSp>
        <p:nvGrpSpPr>
          <p:cNvPr id="33" name="Group 32">
            <a:extLst>
              <a:ext uri="{FF2B5EF4-FFF2-40B4-BE49-F238E27FC236}">
                <a16:creationId xmlns:a16="http://schemas.microsoft.com/office/drawing/2014/main" id="{34266466-CCF2-4BD7-906B-5956A0B5417D}"/>
              </a:ext>
            </a:extLst>
          </p:cNvPr>
          <p:cNvGrpSpPr/>
          <p:nvPr/>
        </p:nvGrpSpPr>
        <p:grpSpPr>
          <a:xfrm>
            <a:off x="433883" y="2043747"/>
            <a:ext cx="7761472" cy="625206"/>
            <a:chOff x="149634" y="3126352"/>
            <a:chExt cx="5891178" cy="625206"/>
          </a:xfrm>
          <a:solidFill>
            <a:schemeClr val="accent1"/>
          </a:solidFill>
        </p:grpSpPr>
        <p:sp>
          <p:nvSpPr>
            <p:cNvPr id="34" name="Rectangle 33">
              <a:extLst>
                <a:ext uri="{FF2B5EF4-FFF2-40B4-BE49-F238E27FC236}">
                  <a16:creationId xmlns:a16="http://schemas.microsoft.com/office/drawing/2014/main" id="{9F6930AB-6A6B-4379-944A-9E12B4ECF08E}"/>
                </a:ext>
              </a:extLst>
            </p:cNvPr>
            <p:cNvSpPr/>
            <p:nvPr/>
          </p:nvSpPr>
          <p:spPr>
            <a:xfrm>
              <a:off x="460128" y="3126353"/>
              <a:ext cx="5580684" cy="625205"/>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TextBox 34">
              <a:extLst>
                <a:ext uri="{FF2B5EF4-FFF2-40B4-BE49-F238E27FC236}">
                  <a16:creationId xmlns:a16="http://schemas.microsoft.com/office/drawing/2014/main" id="{1D65D001-0B17-48DE-8510-0413376B2753}"/>
                </a:ext>
              </a:extLst>
            </p:cNvPr>
            <p:cNvSpPr txBox="1"/>
            <p:nvPr/>
          </p:nvSpPr>
          <p:spPr>
            <a:xfrm>
              <a:off x="149634" y="3126352"/>
              <a:ext cx="5580684" cy="62520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96257" tIns="35560" rIns="35560" bIns="35560" numCol="1" spcCol="1270" anchor="ctr" anchorCtr="0">
              <a:noAutofit/>
            </a:bodyPr>
            <a:lstStyle/>
            <a:p>
              <a:pPr>
                <a:lnSpc>
                  <a:spcPct val="90000"/>
                </a:lnSpc>
                <a:spcBef>
                  <a:spcPts val="1200"/>
                </a:spcBef>
                <a:buClr>
                  <a:schemeClr val="accent1"/>
                </a:buClr>
              </a:pPr>
              <a:r>
                <a:rPr lang="en-US" sz="1600">
                  <a:solidFill>
                    <a:schemeClr val="bg1"/>
                  </a:solidFill>
                </a:rPr>
                <a:t>Depending on the definition, elevated eosinophil counts are </a:t>
              </a:r>
              <a:br>
                <a:rPr lang="en-US" sz="1600">
                  <a:solidFill>
                    <a:schemeClr val="bg1"/>
                  </a:solidFill>
                </a:rPr>
              </a:br>
              <a:r>
                <a:rPr lang="en-US" sz="1600">
                  <a:solidFill>
                    <a:schemeClr val="bg1"/>
                  </a:solidFill>
                </a:rPr>
                <a:t>observed in ~50-70% of asthma patients</a:t>
              </a:r>
              <a:r>
                <a:rPr lang="en-US" sz="1600" baseline="30000">
                  <a:solidFill>
                    <a:schemeClr val="bg1"/>
                  </a:solidFill>
                </a:rPr>
                <a:t>1-3</a:t>
              </a:r>
              <a:endParaRPr lang="en-US" sz="1600">
                <a:solidFill>
                  <a:schemeClr val="bg1"/>
                </a:solidFill>
              </a:endParaRPr>
            </a:p>
          </p:txBody>
        </p:sp>
      </p:grpSp>
      <p:pic>
        <p:nvPicPr>
          <p:cNvPr id="37" name="Picture 36">
            <a:extLst>
              <a:ext uri="{FF2B5EF4-FFF2-40B4-BE49-F238E27FC236}">
                <a16:creationId xmlns:a16="http://schemas.microsoft.com/office/drawing/2014/main" id="{57CC5324-ED98-428E-8ED8-B68C0B762176}"/>
              </a:ext>
            </a:extLst>
          </p:cNvPr>
          <p:cNvPicPr>
            <a:picLocks noChangeAspect="1"/>
          </p:cNvPicPr>
          <p:nvPr/>
        </p:nvPicPr>
        <p:blipFill rotWithShape="1">
          <a:blip r:embed="rId3"/>
          <a:srcRect t="6429" r="29235" b="7142"/>
          <a:stretch/>
        </p:blipFill>
        <p:spPr>
          <a:xfrm>
            <a:off x="6818329" y="1769943"/>
            <a:ext cx="2587267" cy="3981691"/>
          </a:xfrm>
          <a:prstGeom prst="rect">
            <a:avLst/>
          </a:prstGeom>
        </p:spPr>
      </p:pic>
      <p:pic>
        <p:nvPicPr>
          <p:cNvPr id="27" name="Picture 26">
            <a:extLst>
              <a:ext uri="{FF2B5EF4-FFF2-40B4-BE49-F238E27FC236}">
                <a16:creationId xmlns:a16="http://schemas.microsoft.com/office/drawing/2014/main" id="{4FC5E9BA-B7FD-4610-9E11-992C9003F87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6145" y="1554460"/>
            <a:ext cx="4817969" cy="4297700"/>
          </a:xfrm>
          <a:prstGeom prst="rect">
            <a:avLst/>
          </a:prstGeom>
        </p:spPr>
      </p:pic>
    </p:spTree>
    <p:extLst>
      <p:ext uri="{BB962C8B-B14F-4D97-AF65-F5344CB8AC3E}">
        <p14:creationId xmlns:p14="http://schemas.microsoft.com/office/powerpoint/2010/main" val="2687621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TextBox 437"/>
          <p:cNvSpPr txBox="1"/>
          <p:nvPr/>
        </p:nvSpPr>
        <p:spPr>
          <a:xfrm rot="16200000">
            <a:off x="-1361152" y="3485895"/>
            <a:ext cx="3388061" cy="184666"/>
          </a:xfrm>
          <a:prstGeom prst="rect">
            <a:avLst/>
          </a:prstGeom>
          <a:noFill/>
        </p:spPr>
        <p:txBody>
          <a:bodyPr wrap="square" lIns="0" tIns="0" rIns="0" bIns="0" rtlCol="0">
            <a:spAutoFit/>
          </a:bodyPr>
          <a:lstStyle>
            <a:defPPr>
              <a:defRPr lang="en-US"/>
            </a:defPPr>
            <a:lvl1pPr>
              <a:defRPr sz="1100" b="1">
                <a:solidFill>
                  <a:schemeClr val="accent1"/>
                </a:solidFill>
              </a:defRPr>
            </a:lvl1pPr>
          </a:lstStyle>
          <a:p>
            <a:pPr algn="ctr"/>
            <a:r>
              <a:rPr lang="en-US" sz="1200">
                <a:solidFill>
                  <a:schemeClr val="tx1"/>
                </a:solidFill>
              </a:rPr>
              <a:t>Peripheral Blood Eosinophils</a:t>
            </a:r>
          </a:p>
        </p:txBody>
      </p:sp>
      <p:graphicFrame>
        <p:nvGraphicFramePr>
          <p:cNvPr id="195" name="Table 194"/>
          <p:cNvGraphicFramePr>
            <a:graphicFrameLocks noGrp="1"/>
          </p:cNvGraphicFramePr>
          <p:nvPr>
            <p:extLst/>
          </p:nvPr>
        </p:nvGraphicFramePr>
        <p:xfrm>
          <a:off x="489859" y="2288775"/>
          <a:ext cx="3709063" cy="2690649"/>
        </p:xfrm>
        <a:graphic>
          <a:graphicData uri="http://schemas.openxmlformats.org/drawingml/2006/table">
            <a:tbl>
              <a:tblPr firstRow="1" bandRow="1">
                <a:tableStyleId>{2D5ABB26-0587-4C30-8999-92F81FD0307C}</a:tableStyleId>
              </a:tblPr>
              <a:tblGrid>
                <a:gridCol w="2564215">
                  <a:extLst>
                    <a:ext uri="{9D8B030D-6E8A-4147-A177-3AD203B41FA5}">
                      <a16:colId xmlns:a16="http://schemas.microsoft.com/office/drawing/2014/main" val="20000"/>
                    </a:ext>
                  </a:extLst>
                </a:gridCol>
                <a:gridCol w="997489">
                  <a:extLst>
                    <a:ext uri="{9D8B030D-6E8A-4147-A177-3AD203B41FA5}">
                      <a16:colId xmlns:a16="http://schemas.microsoft.com/office/drawing/2014/main" val="20001"/>
                    </a:ext>
                  </a:extLst>
                </a:gridCol>
                <a:gridCol w="147359">
                  <a:extLst>
                    <a:ext uri="{9D8B030D-6E8A-4147-A177-3AD203B41FA5}">
                      <a16:colId xmlns:a16="http://schemas.microsoft.com/office/drawing/2014/main" val="20002"/>
                    </a:ext>
                  </a:extLst>
                </a:gridCol>
              </a:tblGrid>
              <a:tr h="298961">
                <a:tc>
                  <a:txBody>
                    <a:bodyPr/>
                    <a:lstStyle/>
                    <a:p>
                      <a:pPr marL="0" marR="0" lvl="0" indent="0" algn="l" defTabSz="342900" rtl="0" eaLnBrk="1" fontAlgn="auto" latinLnBrk="0" hangingPunct="1">
                        <a:lnSpc>
                          <a:spcPct val="100000"/>
                        </a:lnSpc>
                        <a:spcBef>
                          <a:spcPts val="0"/>
                        </a:spcBef>
                        <a:spcAft>
                          <a:spcPts val="600"/>
                        </a:spcAft>
                        <a:buClrTx/>
                        <a:buSzTx/>
                        <a:buFontTx/>
                        <a:buNone/>
                        <a:tabLst/>
                        <a:defRPr/>
                      </a:pPr>
                      <a:r>
                        <a:rPr lang="en-US" sz="1100"/>
                        <a:t>&gt;1000 cells per µL (n=1,019)</a:t>
                      </a:r>
                    </a:p>
                  </a:txBody>
                  <a:tcPr marL="46505" marR="46505"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spcAft>
                          <a:spcPts val="600"/>
                        </a:spcAft>
                      </a:pPr>
                      <a:endParaRPr lang="en-US" sz="1100"/>
                    </a:p>
                  </a:txBody>
                  <a:tcPr marL="46505" marR="46505"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spcAft>
                          <a:spcPts val="600"/>
                        </a:spcAft>
                      </a:pPr>
                      <a:endParaRPr lang="en-US" sz="1100"/>
                    </a:p>
                  </a:txBody>
                  <a:tcPr marL="46505" marR="46505"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298961">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a:t>901–1000 cells per µL (n=1,019)</a:t>
                      </a:r>
                    </a:p>
                  </a:txBody>
                  <a:tcPr marL="46505" marR="46505"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spcAft>
                          <a:spcPts val="600"/>
                        </a:spcAft>
                      </a:pPr>
                      <a:endParaRPr lang="en-US" sz="1100"/>
                    </a:p>
                  </a:txBody>
                  <a:tcPr marL="46505" marR="46505"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spcAft>
                          <a:spcPts val="600"/>
                        </a:spcAft>
                      </a:pPr>
                      <a:endParaRPr lang="en-US" sz="1100"/>
                    </a:p>
                  </a:txBody>
                  <a:tcPr marL="46505" marR="46505"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r h="298961">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a:t>801–900 cells per µL (n=947)</a:t>
                      </a:r>
                    </a:p>
                  </a:txBody>
                  <a:tcPr marL="46505" marR="46505"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spcAft>
                          <a:spcPts val="600"/>
                        </a:spcAft>
                      </a:pPr>
                      <a:endParaRPr lang="en-US" sz="1100"/>
                    </a:p>
                  </a:txBody>
                  <a:tcPr marL="46505" marR="46505"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spcAft>
                          <a:spcPts val="600"/>
                        </a:spcAft>
                      </a:pPr>
                      <a:endParaRPr lang="en-US" sz="1100"/>
                    </a:p>
                  </a:txBody>
                  <a:tcPr marL="46505" marR="46505"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2"/>
                  </a:ext>
                </a:extLst>
              </a:tr>
              <a:tr h="298961">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a:t>701–800 cells per µL (n=1,631)</a:t>
                      </a:r>
                    </a:p>
                  </a:txBody>
                  <a:tcPr marL="46505" marR="46505"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spcAft>
                          <a:spcPts val="600"/>
                        </a:spcAft>
                      </a:pPr>
                      <a:endParaRPr lang="en-US" sz="1100"/>
                    </a:p>
                  </a:txBody>
                  <a:tcPr marL="46505" marR="46505"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spcAft>
                          <a:spcPts val="600"/>
                        </a:spcAft>
                      </a:pPr>
                      <a:endParaRPr lang="en-US" sz="1100"/>
                    </a:p>
                  </a:txBody>
                  <a:tcPr marL="46505" marR="46505"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r h="298961">
                <a:tc>
                  <a:txBody>
                    <a:bodyPr/>
                    <a:lstStyle/>
                    <a:p>
                      <a:pPr marL="0" marR="0" indent="0" algn="l" defTabSz="914400" rtl="0" eaLnBrk="1" fontAlgn="auto" latinLnBrk="0" hangingPunct="1">
                        <a:lnSpc>
                          <a:spcPct val="100000"/>
                        </a:lnSpc>
                        <a:spcBef>
                          <a:spcPts val="0"/>
                        </a:spcBef>
                        <a:spcAft>
                          <a:spcPts val="600"/>
                        </a:spcAft>
                        <a:buClrTx/>
                        <a:buSzTx/>
                        <a:buFontTx/>
                        <a:buNone/>
                        <a:tabLst/>
                        <a:defRPr/>
                      </a:pPr>
                      <a:r>
                        <a:rPr lang="en-US" sz="1100"/>
                        <a:t>601–700 cells per µL (n=2,726)</a:t>
                      </a:r>
                    </a:p>
                  </a:txBody>
                  <a:tcPr marL="46505" marR="46505"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spcAft>
                          <a:spcPts val="600"/>
                        </a:spcAft>
                      </a:pPr>
                      <a:endParaRPr lang="en-US" sz="1100"/>
                    </a:p>
                  </a:txBody>
                  <a:tcPr marL="46505" marR="46505"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spcAft>
                          <a:spcPts val="600"/>
                        </a:spcAft>
                      </a:pPr>
                      <a:endParaRPr lang="en-US" sz="1100"/>
                    </a:p>
                  </a:txBody>
                  <a:tcPr marL="46505" marR="46505"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4"/>
                  </a:ext>
                </a:extLst>
              </a:tr>
              <a:tr h="298961">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a:t>501–600 cells per µL (n=4,928)</a:t>
                      </a:r>
                    </a:p>
                  </a:txBody>
                  <a:tcPr marL="46505" marR="46505"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spcAft>
                          <a:spcPts val="600"/>
                        </a:spcAft>
                      </a:pPr>
                      <a:endParaRPr lang="en-US" sz="1100"/>
                    </a:p>
                  </a:txBody>
                  <a:tcPr marL="46505" marR="46505"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spcAft>
                          <a:spcPts val="600"/>
                        </a:spcAft>
                      </a:pPr>
                      <a:endParaRPr lang="en-US" sz="1100"/>
                    </a:p>
                  </a:txBody>
                  <a:tcPr marL="46505" marR="46505"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5"/>
                  </a:ext>
                </a:extLst>
              </a:tr>
              <a:tr h="298961">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a:t>401–500 cells per µL (n=8,659)</a:t>
                      </a:r>
                    </a:p>
                  </a:txBody>
                  <a:tcPr marL="46505" marR="46505"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spcAft>
                          <a:spcPts val="600"/>
                        </a:spcAft>
                      </a:pPr>
                      <a:endParaRPr lang="en-US" sz="1100"/>
                    </a:p>
                  </a:txBody>
                  <a:tcPr marL="46505" marR="46505"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spcAft>
                          <a:spcPts val="600"/>
                        </a:spcAft>
                      </a:pPr>
                      <a:endParaRPr lang="en-US" sz="1100"/>
                    </a:p>
                  </a:txBody>
                  <a:tcPr marL="46505" marR="46505"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6"/>
                  </a:ext>
                </a:extLst>
              </a:tr>
              <a:tr h="298961">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a:t>301–400 cells per µL (n=15,030)</a:t>
                      </a:r>
                    </a:p>
                  </a:txBody>
                  <a:tcPr marL="46505" marR="46505"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spcAft>
                          <a:spcPts val="600"/>
                        </a:spcAft>
                      </a:pPr>
                      <a:endParaRPr lang="en-US" sz="1100"/>
                    </a:p>
                  </a:txBody>
                  <a:tcPr marL="46505" marR="46505"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spcAft>
                          <a:spcPts val="600"/>
                        </a:spcAft>
                      </a:pPr>
                      <a:endParaRPr lang="en-US" sz="1100"/>
                    </a:p>
                  </a:txBody>
                  <a:tcPr marL="46505" marR="46505"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7"/>
                  </a:ext>
                </a:extLst>
              </a:tr>
              <a:tr h="298961">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a:t>201–300 cells per µL (n=25,882)</a:t>
                      </a:r>
                    </a:p>
                  </a:txBody>
                  <a:tcPr marL="46505" marR="46505"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spcAft>
                          <a:spcPts val="600"/>
                        </a:spcAft>
                      </a:pPr>
                      <a:endParaRPr lang="en-US" sz="1100"/>
                    </a:p>
                  </a:txBody>
                  <a:tcPr marL="46505" marR="46505"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spcAft>
                          <a:spcPts val="600"/>
                        </a:spcAft>
                      </a:pPr>
                      <a:endParaRPr lang="en-US" sz="1100"/>
                    </a:p>
                  </a:txBody>
                  <a:tcPr marL="46505" marR="46505"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2" name="TextBox 1"/>
          <p:cNvSpPr txBox="1"/>
          <p:nvPr/>
        </p:nvSpPr>
        <p:spPr>
          <a:xfrm>
            <a:off x="2506821" y="1608600"/>
            <a:ext cx="3048000" cy="225767"/>
          </a:xfrm>
          <a:prstGeom prst="rect">
            <a:avLst/>
          </a:prstGeom>
          <a:solidFill>
            <a:schemeClr val="bg1"/>
          </a:solidFill>
        </p:spPr>
        <p:txBody>
          <a:bodyPr wrap="square" lIns="0" tIns="0" rIns="0" bIns="0" rtlCol="0">
            <a:spAutoFit/>
          </a:bodyPr>
          <a:lstStyle/>
          <a:p>
            <a:pPr algn="ctr"/>
            <a:r>
              <a:rPr lang="en-US" sz="1467" b="1">
                <a:solidFill>
                  <a:schemeClr val="accent1"/>
                </a:solidFill>
              </a:rPr>
              <a:t>Severe Exacerbations</a:t>
            </a:r>
          </a:p>
        </p:txBody>
      </p:sp>
      <p:sp>
        <p:nvSpPr>
          <p:cNvPr id="235" name="TextBox 234"/>
          <p:cNvSpPr txBox="1"/>
          <p:nvPr/>
        </p:nvSpPr>
        <p:spPr>
          <a:xfrm>
            <a:off x="3433055" y="2075180"/>
            <a:ext cx="753411" cy="143565"/>
          </a:xfrm>
          <a:prstGeom prst="rect">
            <a:avLst/>
          </a:prstGeom>
          <a:noFill/>
        </p:spPr>
        <p:txBody>
          <a:bodyPr wrap="none" lIns="0" tIns="0" rIns="0" bIns="0" rtlCol="0">
            <a:spAutoFit/>
          </a:bodyPr>
          <a:lstStyle/>
          <a:p>
            <a:pPr algn="ctr"/>
            <a:r>
              <a:rPr lang="en-US" sz="933" b="1"/>
              <a:t>Adjusted RR</a:t>
            </a:r>
            <a:r>
              <a:rPr lang="en-US" sz="933" b="1" baseline="30000"/>
              <a:t>*</a:t>
            </a:r>
          </a:p>
        </p:txBody>
      </p:sp>
      <p:cxnSp>
        <p:nvCxnSpPr>
          <p:cNvPr id="236" name="Straight Connector 235"/>
          <p:cNvCxnSpPr/>
          <p:nvPr/>
        </p:nvCxnSpPr>
        <p:spPr>
          <a:xfrm flipV="1">
            <a:off x="3817015" y="2291467"/>
            <a:ext cx="0" cy="269499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A32405B4-014C-403A-A79D-82CC3351D898}"/>
              </a:ext>
            </a:extLst>
          </p:cNvPr>
          <p:cNvGrpSpPr/>
          <p:nvPr/>
        </p:nvGrpSpPr>
        <p:grpSpPr>
          <a:xfrm>
            <a:off x="2667133" y="4985883"/>
            <a:ext cx="2812360" cy="191493"/>
            <a:chOff x="2000349" y="3976641"/>
            <a:chExt cx="2109269" cy="143621"/>
          </a:xfrm>
        </p:grpSpPr>
        <p:cxnSp>
          <p:nvCxnSpPr>
            <p:cNvPr id="196" name="Straight Connector 195"/>
            <p:cNvCxnSpPr/>
            <p:nvPr/>
          </p:nvCxnSpPr>
          <p:spPr>
            <a:xfrm>
              <a:off x="2063466" y="3976641"/>
              <a:ext cx="204615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V="1">
              <a:off x="2063466" y="3976643"/>
              <a:ext cx="0" cy="3594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2000349" y="4012588"/>
              <a:ext cx="126237" cy="107674"/>
            </a:xfrm>
            <a:prstGeom prst="rect">
              <a:avLst/>
            </a:prstGeom>
            <a:noFill/>
          </p:spPr>
          <p:txBody>
            <a:bodyPr wrap="none" lIns="0" tIns="0" rIns="0" bIns="0" rtlCol="0">
              <a:spAutoFit/>
            </a:bodyPr>
            <a:lstStyle/>
            <a:p>
              <a:pPr algn="ctr"/>
              <a:r>
                <a:rPr lang="en-US" sz="933"/>
                <a:t>0.5</a:t>
              </a:r>
            </a:p>
          </p:txBody>
        </p:sp>
        <p:cxnSp>
          <p:nvCxnSpPr>
            <p:cNvPr id="224" name="Straight Connector 223"/>
            <p:cNvCxnSpPr/>
            <p:nvPr/>
          </p:nvCxnSpPr>
          <p:spPr>
            <a:xfrm flipV="1">
              <a:off x="2451613" y="3976643"/>
              <a:ext cx="0" cy="3594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25" name="TextBox 224"/>
            <p:cNvSpPr txBox="1"/>
            <p:nvPr/>
          </p:nvSpPr>
          <p:spPr>
            <a:xfrm>
              <a:off x="2388496" y="4012588"/>
              <a:ext cx="126237" cy="107674"/>
            </a:xfrm>
            <a:prstGeom prst="rect">
              <a:avLst/>
            </a:prstGeom>
            <a:noFill/>
          </p:spPr>
          <p:txBody>
            <a:bodyPr wrap="none" lIns="0" tIns="0" rIns="0" bIns="0" rtlCol="0">
              <a:spAutoFit/>
            </a:bodyPr>
            <a:lstStyle/>
            <a:p>
              <a:pPr algn="ctr"/>
              <a:r>
                <a:rPr lang="en-US" sz="933"/>
                <a:t>0.7</a:t>
              </a:r>
            </a:p>
          </p:txBody>
        </p:sp>
        <p:cxnSp>
          <p:nvCxnSpPr>
            <p:cNvPr id="226" name="Straight Connector 225"/>
            <p:cNvCxnSpPr/>
            <p:nvPr/>
          </p:nvCxnSpPr>
          <p:spPr>
            <a:xfrm flipV="1">
              <a:off x="2862760" y="3976643"/>
              <a:ext cx="0" cy="3594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27" name="TextBox 226"/>
            <p:cNvSpPr txBox="1"/>
            <p:nvPr/>
          </p:nvSpPr>
          <p:spPr>
            <a:xfrm>
              <a:off x="2799642" y="4012588"/>
              <a:ext cx="126237" cy="107674"/>
            </a:xfrm>
            <a:prstGeom prst="rect">
              <a:avLst/>
            </a:prstGeom>
            <a:noFill/>
          </p:spPr>
          <p:txBody>
            <a:bodyPr wrap="none" lIns="0" tIns="0" rIns="0" bIns="0" rtlCol="0">
              <a:spAutoFit/>
            </a:bodyPr>
            <a:lstStyle/>
            <a:p>
              <a:pPr algn="ctr"/>
              <a:r>
                <a:rPr lang="en-US" sz="933"/>
                <a:t>1.0</a:t>
              </a:r>
            </a:p>
          </p:txBody>
        </p:sp>
        <p:cxnSp>
          <p:nvCxnSpPr>
            <p:cNvPr id="228" name="Straight Connector 227"/>
            <p:cNvCxnSpPr/>
            <p:nvPr/>
          </p:nvCxnSpPr>
          <p:spPr>
            <a:xfrm flipV="1">
              <a:off x="3325659" y="3976643"/>
              <a:ext cx="0" cy="3594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29" name="TextBox 228"/>
            <p:cNvSpPr txBox="1"/>
            <p:nvPr/>
          </p:nvSpPr>
          <p:spPr>
            <a:xfrm>
              <a:off x="3262542" y="4012588"/>
              <a:ext cx="126237" cy="107674"/>
            </a:xfrm>
            <a:prstGeom prst="rect">
              <a:avLst/>
            </a:prstGeom>
            <a:noFill/>
          </p:spPr>
          <p:txBody>
            <a:bodyPr wrap="none" lIns="0" tIns="0" rIns="0" bIns="0" rtlCol="0">
              <a:spAutoFit/>
            </a:bodyPr>
            <a:lstStyle/>
            <a:p>
              <a:pPr algn="ctr"/>
              <a:r>
                <a:rPr lang="en-US" sz="933"/>
                <a:t>1.5</a:t>
              </a:r>
            </a:p>
          </p:txBody>
        </p:sp>
        <p:cxnSp>
          <p:nvCxnSpPr>
            <p:cNvPr id="230" name="Straight Connector 229"/>
            <p:cNvCxnSpPr/>
            <p:nvPr/>
          </p:nvCxnSpPr>
          <p:spPr>
            <a:xfrm flipV="1">
              <a:off x="3647676" y="3976643"/>
              <a:ext cx="0" cy="3594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1" name="TextBox 230"/>
            <p:cNvSpPr txBox="1"/>
            <p:nvPr/>
          </p:nvSpPr>
          <p:spPr>
            <a:xfrm>
              <a:off x="3584558" y="4012588"/>
              <a:ext cx="126237" cy="107674"/>
            </a:xfrm>
            <a:prstGeom prst="rect">
              <a:avLst/>
            </a:prstGeom>
            <a:noFill/>
          </p:spPr>
          <p:txBody>
            <a:bodyPr wrap="none" lIns="0" tIns="0" rIns="0" bIns="0" rtlCol="0">
              <a:spAutoFit/>
            </a:bodyPr>
            <a:lstStyle/>
            <a:p>
              <a:pPr algn="ctr"/>
              <a:r>
                <a:rPr lang="en-US" sz="933"/>
                <a:t>2.0</a:t>
              </a:r>
            </a:p>
          </p:txBody>
        </p:sp>
        <p:cxnSp>
          <p:nvCxnSpPr>
            <p:cNvPr id="232" name="Straight Connector 231"/>
            <p:cNvCxnSpPr/>
            <p:nvPr/>
          </p:nvCxnSpPr>
          <p:spPr>
            <a:xfrm flipV="1">
              <a:off x="3906439" y="3976643"/>
              <a:ext cx="0" cy="3594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3" name="TextBox 232"/>
            <p:cNvSpPr txBox="1"/>
            <p:nvPr/>
          </p:nvSpPr>
          <p:spPr>
            <a:xfrm>
              <a:off x="3843323" y="4012588"/>
              <a:ext cx="126237" cy="107674"/>
            </a:xfrm>
            <a:prstGeom prst="rect">
              <a:avLst/>
            </a:prstGeom>
            <a:noFill/>
          </p:spPr>
          <p:txBody>
            <a:bodyPr wrap="none" lIns="0" tIns="0" rIns="0" bIns="0" rtlCol="0">
              <a:spAutoFit/>
            </a:bodyPr>
            <a:lstStyle/>
            <a:p>
              <a:pPr algn="ctr"/>
              <a:r>
                <a:rPr lang="en-US" sz="933"/>
                <a:t>2.5</a:t>
              </a:r>
            </a:p>
          </p:txBody>
        </p:sp>
        <p:cxnSp>
          <p:nvCxnSpPr>
            <p:cNvPr id="234" name="Straight Connector 233"/>
            <p:cNvCxnSpPr/>
            <p:nvPr/>
          </p:nvCxnSpPr>
          <p:spPr>
            <a:xfrm flipV="1">
              <a:off x="4109618" y="3976643"/>
              <a:ext cx="0" cy="3594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4" name="TextBox 263"/>
          <p:cNvSpPr txBox="1"/>
          <p:nvPr/>
        </p:nvSpPr>
        <p:spPr>
          <a:xfrm>
            <a:off x="5720917" y="1608600"/>
            <a:ext cx="3048000" cy="225767"/>
          </a:xfrm>
          <a:prstGeom prst="rect">
            <a:avLst/>
          </a:prstGeom>
          <a:noFill/>
        </p:spPr>
        <p:txBody>
          <a:bodyPr wrap="square" lIns="0" tIns="0" rIns="0" bIns="0" rtlCol="0">
            <a:spAutoFit/>
          </a:bodyPr>
          <a:lstStyle/>
          <a:p>
            <a:pPr algn="ctr"/>
            <a:r>
              <a:rPr lang="en-US" sz="1467" b="1">
                <a:solidFill>
                  <a:schemeClr val="accent1"/>
                </a:solidFill>
              </a:rPr>
              <a:t>Acute Respiratory Events</a:t>
            </a:r>
          </a:p>
        </p:txBody>
      </p:sp>
      <p:sp>
        <p:nvSpPr>
          <p:cNvPr id="265" name="TextBox 264"/>
          <p:cNvSpPr txBox="1"/>
          <p:nvPr/>
        </p:nvSpPr>
        <p:spPr>
          <a:xfrm>
            <a:off x="5881231" y="5033832"/>
            <a:ext cx="168316" cy="143565"/>
          </a:xfrm>
          <a:prstGeom prst="rect">
            <a:avLst/>
          </a:prstGeom>
          <a:noFill/>
        </p:spPr>
        <p:txBody>
          <a:bodyPr wrap="none" lIns="0" tIns="0" rIns="0" bIns="0" rtlCol="0">
            <a:spAutoFit/>
          </a:bodyPr>
          <a:lstStyle/>
          <a:p>
            <a:pPr algn="ctr"/>
            <a:r>
              <a:rPr lang="en-US" sz="933"/>
              <a:t>0.5</a:t>
            </a:r>
          </a:p>
        </p:txBody>
      </p:sp>
      <p:sp>
        <p:nvSpPr>
          <p:cNvPr id="266" name="TextBox 265"/>
          <p:cNvSpPr txBox="1"/>
          <p:nvPr/>
        </p:nvSpPr>
        <p:spPr>
          <a:xfrm>
            <a:off x="6398760" y="5033832"/>
            <a:ext cx="168316" cy="143565"/>
          </a:xfrm>
          <a:prstGeom prst="rect">
            <a:avLst/>
          </a:prstGeom>
          <a:noFill/>
        </p:spPr>
        <p:txBody>
          <a:bodyPr wrap="none" lIns="0" tIns="0" rIns="0" bIns="0" rtlCol="0">
            <a:spAutoFit/>
          </a:bodyPr>
          <a:lstStyle/>
          <a:p>
            <a:pPr algn="ctr"/>
            <a:r>
              <a:rPr lang="en-US" sz="933"/>
              <a:t>0.7</a:t>
            </a:r>
          </a:p>
        </p:txBody>
      </p:sp>
      <p:sp>
        <p:nvSpPr>
          <p:cNvPr id="267" name="TextBox 266"/>
          <p:cNvSpPr txBox="1"/>
          <p:nvPr/>
        </p:nvSpPr>
        <p:spPr>
          <a:xfrm>
            <a:off x="6946954" y="5033832"/>
            <a:ext cx="168316" cy="143565"/>
          </a:xfrm>
          <a:prstGeom prst="rect">
            <a:avLst/>
          </a:prstGeom>
          <a:noFill/>
        </p:spPr>
        <p:txBody>
          <a:bodyPr wrap="none" lIns="0" tIns="0" rIns="0" bIns="0" rtlCol="0">
            <a:spAutoFit/>
          </a:bodyPr>
          <a:lstStyle/>
          <a:p>
            <a:pPr algn="ctr"/>
            <a:r>
              <a:rPr lang="en-US" sz="933"/>
              <a:t>1.0</a:t>
            </a:r>
          </a:p>
        </p:txBody>
      </p:sp>
      <p:sp>
        <p:nvSpPr>
          <p:cNvPr id="268" name="TextBox 267"/>
          <p:cNvSpPr txBox="1"/>
          <p:nvPr/>
        </p:nvSpPr>
        <p:spPr>
          <a:xfrm>
            <a:off x="7564151" y="5033832"/>
            <a:ext cx="168316" cy="143565"/>
          </a:xfrm>
          <a:prstGeom prst="rect">
            <a:avLst/>
          </a:prstGeom>
          <a:noFill/>
        </p:spPr>
        <p:txBody>
          <a:bodyPr wrap="none" lIns="0" tIns="0" rIns="0" bIns="0" rtlCol="0">
            <a:spAutoFit/>
          </a:bodyPr>
          <a:lstStyle/>
          <a:p>
            <a:pPr algn="ctr"/>
            <a:r>
              <a:rPr lang="en-US" sz="933"/>
              <a:t>1.5</a:t>
            </a:r>
          </a:p>
        </p:txBody>
      </p:sp>
      <p:sp>
        <p:nvSpPr>
          <p:cNvPr id="269" name="TextBox 268"/>
          <p:cNvSpPr txBox="1"/>
          <p:nvPr/>
        </p:nvSpPr>
        <p:spPr>
          <a:xfrm>
            <a:off x="7993512" y="5033832"/>
            <a:ext cx="168316" cy="143565"/>
          </a:xfrm>
          <a:prstGeom prst="rect">
            <a:avLst/>
          </a:prstGeom>
          <a:noFill/>
        </p:spPr>
        <p:txBody>
          <a:bodyPr wrap="none" lIns="0" tIns="0" rIns="0" bIns="0" rtlCol="0">
            <a:spAutoFit/>
          </a:bodyPr>
          <a:lstStyle/>
          <a:p>
            <a:pPr algn="ctr"/>
            <a:r>
              <a:rPr lang="en-US" sz="933"/>
              <a:t>2.0</a:t>
            </a:r>
          </a:p>
        </p:txBody>
      </p:sp>
      <p:sp>
        <p:nvSpPr>
          <p:cNvPr id="270" name="TextBox 269"/>
          <p:cNvSpPr txBox="1"/>
          <p:nvPr/>
        </p:nvSpPr>
        <p:spPr>
          <a:xfrm>
            <a:off x="8338524" y="5033832"/>
            <a:ext cx="168316" cy="143565"/>
          </a:xfrm>
          <a:prstGeom prst="rect">
            <a:avLst/>
          </a:prstGeom>
          <a:noFill/>
        </p:spPr>
        <p:txBody>
          <a:bodyPr wrap="none" lIns="0" tIns="0" rIns="0" bIns="0" rtlCol="0">
            <a:spAutoFit/>
          </a:bodyPr>
          <a:lstStyle/>
          <a:p>
            <a:pPr algn="ctr"/>
            <a:r>
              <a:rPr lang="en-US" sz="933"/>
              <a:t>2.5</a:t>
            </a:r>
          </a:p>
        </p:txBody>
      </p:sp>
      <p:sp>
        <p:nvSpPr>
          <p:cNvPr id="271" name="TextBox 270"/>
          <p:cNvSpPr txBox="1"/>
          <p:nvPr/>
        </p:nvSpPr>
        <p:spPr>
          <a:xfrm>
            <a:off x="6669646" y="2075180"/>
            <a:ext cx="753411" cy="143565"/>
          </a:xfrm>
          <a:prstGeom prst="rect">
            <a:avLst/>
          </a:prstGeom>
          <a:noFill/>
        </p:spPr>
        <p:txBody>
          <a:bodyPr wrap="none" lIns="0" tIns="0" rIns="0" bIns="0" rtlCol="0">
            <a:spAutoFit/>
          </a:bodyPr>
          <a:lstStyle/>
          <a:p>
            <a:pPr algn="ctr"/>
            <a:r>
              <a:rPr lang="en-US" sz="933" b="1"/>
              <a:t>Adjusted RR</a:t>
            </a:r>
            <a:r>
              <a:rPr lang="en-US" sz="933" b="1" baseline="30000"/>
              <a:t>*</a:t>
            </a:r>
          </a:p>
        </p:txBody>
      </p:sp>
      <p:cxnSp>
        <p:nvCxnSpPr>
          <p:cNvPr id="273" name="Straight Connector 272"/>
          <p:cNvCxnSpPr/>
          <p:nvPr/>
        </p:nvCxnSpPr>
        <p:spPr>
          <a:xfrm>
            <a:off x="5965384" y="4985901"/>
            <a:ext cx="27282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V="1">
            <a:off x="5965384" y="4985902"/>
            <a:ext cx="0" cy="4792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V="1">
            <a:off x="6482911" y="4985902"/>
            <a:ext cx="0" cy="4792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V="1">
            <a:off x="7031107" y="4985902"/>
            <a:ext cx="0" cy="4792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flipV="1">
            <a:off x="7648307" y="4985902"/>
            <a:ext cx="0" cy="4792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flipV="1">
            <a:off x="8077663" y="4985902"/>
            <a:ext cx="0" cy="4792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flipV="1">
            <a:off x="8422681" y="4985902"/>
            <a:ext cx="0" cy="4792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flipV="1">
            <a:off x="8693584" y="4985902"/>
            <a:ext cx="0" cy="4792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flipV="1">
            <a:off x="7031107" y="2291466"/>
            <a:ext cx="0" cy="269443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0" name="TextBox 309"/>
          <p:cNvSpPr txBox="1"/>
          <p:nvPr/>
        </p:nvSpPr>
        <p:spPr>
          <a:xfrm>
            <a:off x="8944889" y="1608600"/>
            <a:ext cx="3048000" cy="225767"/>
          </a:xfrm>
          <a:prstGeom prst="rect">
            <a:avLst/>
          </a:prstGeom>
          <a:noFill/>
        </p:spPr>
        <p:txBody>
          <a:bodyPr wrap="square" lIns="0" tIns="0" rIns="0" bIns="0" rtlCol="0">
            <a:spAutoFit/>
          </a:bodyPr>
          <a:lstStyle/>
          <a:p>
            <a:pPr algn="ctr"/>
            <a:r>
              <a:rPr lang="en-US" sz="1467" b="1">
                <a:solidFill>
                  <a:schemeClr val="accent1"/>
                </a:solidFill>
              </a:rPr>
              <a:t>Overall Asthma Control</a:t>
            </a:r>
          </a:p>
        </p:txBody>
      </p:sp>
      <p:sp>
        <p:nvSpPr>
          <p:cNvPr id="353" name="TextBox 352"/>
          <p:cNvSpPr txBox="1"/>
          <p:nvPr/>
        </p:nvSpPr>
        <p:spPr>
          <a:xfrm>
            <a:off x="9019994" y="5030028"/>
            <a:ext cx="168316" cy="143565"/>
          </a:xfrm>
          <a:prstGeom prst="rect">
            <a:avLst/>
          </a:prstGeom>
          <a:noFill/>
        </p:spPr>
        <p:txBody>
          <a:bodyPr wrap="none" lIns="0" tIns="0" rIns="0" bIns="0" rtlCol="0">
            <a:spAutoFit/>
          </a:bodyPr>
          <a:lstStyle/>
          <a:p>
            <a:pPr algn="ctr"/>
            <a:r>
              <a:rPr lang="en-US" sz="933"/>
              <a:t>0.3</a:t>
            </a:r>
          </a:p>
        </p:txBody>
      </p:sp>
      <p:sp>
        <p:nvSpPr>
          <p:cNvPr id="354" name="TextBox 353"/>
          <p:cNvSpPr txBox="1"/>
          <p:nvPr/>
        </p:nvSpPr>
        <p:spPr>
          <a:xfrm>
            <a:off x="9748368" y="5030028"/>
            <a:ext cx="168316" cy="143565"/>
          </a:xfrm>
          <a:prstGeom prst="rect">
            <a:avLst/>
          </a:prstGeom>
          <a:noFill/>
        </p:spPr>
        <p:txBody>
          <a:bodyPr wrap="none" lIns="0" tIns="0" rIns="0" bIns="0" rtlCol="0">
            <a:spAutoFit/>
          </a:bodyPr>
          <a:lstStyle/>
          <a:p>
            <a:pPr algn="ctr"/>
            <a:r>
              <a:rPr lang="en-US" sz="933"/>
              <a:t>0.5</a:t>
            </a:r>
          </a:p>
        </p:txBody>
      </p:sp>
      <p:sp>
        <p:nvSpPr>
          <p:cNvPr id="355" name="TextBox 354"/>
          <p:cNvSpPr txBox="1"/>
          <p:nvPr/>
        </p:nvSpPr>
        <p:spPr>
          <a:xfrm>
            <a:off x="10235224" y="5030028"/>
            <a:ext cx="168316" cy="143565"/>
          </a:xfrm>
          <a:prstGeom prst="rect">
            <a:avLst/>
          </a:prstGeom>
          <a:noFill/>
        </p:spPr>
        <p:txBody>
          <a:bodyPr wrap="none" lIns="0" tIns="0" rIns="0" bIns="0" rtlCol="0">
            <a:spAutoFit/>
          </a:bodyPr>
          <a:lstStyle/>
          <a:p>
            <a:pPr algn="ctr"/>
            <a:r>
              <a:rPr lang="en-US" sz="933"/>
              <a:t>0.7</a:t>
            </a:r>
          </a:p>
        </p:txBody>
      </p:sp>
      <p:sp>
        <p:nvSpPr>
          <p:cNvPr id="356" name="TextBox 355"/>
          <p:cNvSpPr txBox="1"/>
          <p:nvPr/>
        </p:nvSpPr>
        <p:spPr>
          <a:xfrm>
            <a:off x="10748916" y="5030028"/>
            <a:ext cx="168316" cy="143565"/>
          </a:xfrm>
          <a:prstGeom prst="rect">
            <a:avLst/>
          </a:prstGeom>
          <a:noFill/>
        </p:spPr>
        <p:txBody>
          <a:bodyPr wrap="none" lIns="0" tIns="0" rIns="0" bIns="0" rtlCol="0">
            <a:spAutoFit/>
          </a:bodyPr>
          <a:lstStyle/>
          <a:p>
            <a:pPr algn="ctr"/>
            <a:r>
              <a:rPr lang="en-US" sz="933"/>
              <a:t>1.0</a:t>
            </a:r>
          </a:p>
        </p:txBody>
      </p:sp>
      <p:sp>
        <p:nvSpPr>
          <p:cNvPr id="357" name="TextBox 356"/>
          <p:cNvSpPr txBox="1"/>
          <p:nvPr/>
        </p:nvSpPr>
        <p:spPr>
          <a:xfrm>
            <a:off x="11331616" y="5030028"/>
            <a:ext cx="168316" cy="143565"/>
          </a:xfrm>
          <a:prstGeom prst="rect">
            <a:avLst/>
          </a:prstGeom>
          <a:noFill/>
        </p:spPr>
        <p:txBody>
          <a:bodyPr wrap="none" lIns="0" tIns="0" rIns="0" bIns="0" rtlCol="0">
            <a:spAutoFit/>
          </a:bodyPr>
          <a:lstStyle/>
          <a:p>
            <a:pPr algn="ctr"/>
            <a:r>
              <a:rPr lang="en-US" sz="933"/>
              <a:t>1.5</a:t>
            </a:r>
          </a:p>
        </p:txBody>
      </p:sp>
      <p:sp>
        <p:nvSpPr>
          <p:cNvPr id="358" name="TextBox 357"/>
          <p:cNvSpPr txBox="1"/>
          <p:nvPr/>
        </p:nvSpPr>
        <p:spPr>
          <a:xfrm>
            <a:off x="11749472" y="5030028"/>
            <a:ext cx="168316" cy="143565"/>
          </a:xfrm>
          <a:prstGeom prst="rect">
            <a:avLst/>
          </a:prstGeom>
          <a:noFill/>
        </p:spPr>
        <p:txBody>
          <a:bodyPr wrap="none" lIns="0" tIns="0" rIns="0" bIns="0" rtlCol="0">
            <a:spAutoFit/>
          </a:bodyPr>
          <a:lstStyle/>
          <a:p>
            <a:pPr algn="ctr"/>
            <a:r>
              <a:rPr lang="en-US" sz="933"/>
              <a:t>2.0</a:t>
            </a:r>
          </a:p>
        </p:txBody>
      </p:sp>
      <p:sp>
        <p:nvSpPr>
          <p:cNvPr id="359" name="TextBox 358"/>
          <p:cNvSpPr txBox="1"/>
          <p:nvPr/>
        </p:nvSpPr>
        <p:spPr>
          <a:xfrm>
            <a:off x="10454347" y="2075180"/>
            <a:ext cx="759823" cy="143565"/>
          </a:xfrm>
          <a:prstGeom prst="rect">
            <a:avLst/>
          </a:prstGeom>
          <a:noFill/>
        </p:spPr>
        <p:txBody>
          <a:bodyPr wrap="none" lIns="0" tIns="0" rIns="0" bIns="0" rtlCol="0">
            <a:spAutoFit/>
          </a:bodyPr>
          <a:lstStyle/>
          <a:p>
            <a:pPr algn="ctr"/>
            <a:r>
              <a:rPr lang="en-US" sz="933" b="1"/>
              <a:t>Adjusted OR</a:t>
            </a:r>
            <a:r>
              <a:rPr lang="en-US" sz="933" b="1" baseline="30000"/>
              <a:t>*</a:t>
            </a:r>
          </a:p>
        </p:txBody>
      </p:sp>
      <p:grpSp>
        <p:nvGrpSpPr>
          <p:cNvPr id="360" name="Group 359"/>
          <p:cNvGrpSpPr/>
          <p:nvPr/>
        </p:nvGrpSpPr>
        <p:grpSpPr>
          <a:xfrm>
            <a:off x="9104149" y="2291469"/>
            <a:ext cx="2728200" cy="2738556"/>
            <a:chOff x="8276327" y="4169234"/>
            <a:chExt cx="1378658" cy="1623831"/>
          </a:xfrm>
        </p:grpSpPr>
        <p:cxnSp>
          <p:nvCxnSpPr>
            <p:cNvPr id="361" name="Straight Connector 360"/>
            <p:cNvCxnSpPr/>
            <p:nvPr/>
          </p:nvCxnSpPr>
          <p:spPr>
            <a:xfrm>
              <a:off x="8276327" y="5764645"/>
              <a:ext cx="137865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8276327" y="5764646"/>
              <a:ext cx="0" cy="284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flipV="1">
              <a:off x="8644400" y="5764646"/>
              <a:ext cx="0" cy="284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flipV="1">
              <a:off x="8890427" y="5764646"/>
              <a:ext cx="0" cy="284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9150015" y="5764646"/>
              <a:ext cx="0" cy="284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9343738" y="5764646"/>
              <a:ext cx="0" cy="284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flipV="1">
              <a:off x="9444473" y="5764646"/>
              <a:ext cx="0" cy="284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flipV="1">
              <a:off x="9654985" y="5764646"/>
              <a:ext cx="0" cy="284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a:cxnSpLocks/>
            </p:cNvCxnSpPr>
            <p:nvPr/>
          </p:nvCxnSpPr>
          <p:spPr>
            <a:xfrm flipV="1">
              <a:off x="9150015" y="4169234"/>
              <a:ext cx="0" cy="15976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itle 2"/>
          <p:cNvSpPr>
            <a:spLocks noGrp="1"/>
          </p:cNvSpPr>
          <p:nvPr>
            <p:ph type="title"/>
          </p:nvPr>
        </p:nvSpPr>
        <p:spPr>
          <a:xfrm>
            <a:off x="457199" y="228601"/>
            <a:ext cx="11535689" cy="800100"/>
          </a:xfrm>
        </p:spPr>
        <p:txBody>
          <a:bodyPr>
            <a:normAutofit/>
          </a:bodyPr>
          <a:lstStyle/>
          <a:p>
            <a:r>
              <a:rPr lang="en-US"/>
              <a:t>Blood Eosinophil Levels Correlate With Asthma Exacerbations and Control</a:t>
            </a:r>
          </a:p>
        </p:txBody>
      </p:sp>
      <p:sp>
        <p:nvSpPr>
          <p:cNvPr id="6" name="Slide Number Placeholder 5">
            <a:extLst>
              <a:ext uri="{FF2B5EF4-FFF2-40B4-BE49-F238E27FC236}">
                <a16:creationId xmlns:a16="http://schemas.microsoft.com/office/drawing/2014/main" id="{55E83C0E-CD13-48F4-8A61-9E798B192ECA}"/>
              </a:ext>
            </a:extLst>
          </p:cNvPr>
          <p:cNvSpPr>
            <a:spLocks noGrp="1"/>
          </p:cNvSpPr>
          <p:nvPr>
            <p:ph type="sldNum" sz="quarter" idx="12"/>
          </p:nvPr>
        </p:nvSpPr>
        <p:spPr/>
        <p:txBody>
          <a:bodyPr/>
          <a:lstStyle/>
          <a:p>
            <a:fld id="{3C4F54F3-C349-4609-AFEE-01462D5C7942}" type="slidenum">
              <a:rPr lang="en-GB" smtClean="0"/>
              <a:pPr/>
              <a:t>17</a:t>
            </a:fld>
            <a:endParaRPr lang="en-GB"/>
          </a:p>
        </p:txBody>
      </p:sp>
      <p:sp>
        <p:nvSpPr>
          <p:cNvPr id="16" name="Text Placeholder 15">
            <a:extLst>
              <a:ext uri="{FF2B5EF4-FFF2-40B4-BE49-F238E27FC236}">
                <a16:creationId xmlns:a16="http://schemas.microsoft.com/office/drawing/2014/main" id="{0272965F-D663-433D-8538-99E7C09CF081}"/>
              </a:ext>
            </a:extLst>
          </p:cNvPr>
          <p:cNvSpPr>
            <a:spLocks noGrp="1"/>
          </p:cNvSpPr>
          <p:nvPr>
            <p:ph type="body" sz="quarter" idx="13"/>
          </p:nvPr>
        </p:nvSpPr>
        <p:spPr/>
        <p:txBody>
          <a:bodyPr/>
          <a:lstStyle/>
          <a:p>
            <a:r>
              <a:rPr lang="en-US" sz="800"/>
              <a:t>*Data from medical records of asthmatics aged 12–80 years with 2 years of continuous records, including 1 year before (baseline) and 1 year after (outcome) their most recent eosinophil count. Patients assigned to 9 eosinophil count categories compared with a reference category of 200 cells per </a:t>
            </a:r>
            <a:r>
              <a:rPr lang="en-US" sz="800" err="1"/>
              <a:t>μL</a:t>
            </a:r>
            <a:r>
              <a:rPr lang="en-US" sz="800"/>
              <a:t> or less (n=68,407). Adjusted for age, sex, body-mass index, smoking status, and </a:t>
            </a:r>
            <a:r>
              <a:rPr lang="en-US" sz="800" err="1"/>
              <a:t>Charlson</a:t>
            </a:r>
            <a:r>
              <a:rPr lang="en-US" sz="800"/>
              <a:t> comorbidity index score.</a:t>
            </a:r>
          </a:p>
          <a:p>
            <a:r>
              <a:rPr lang="en-US" sz="800"/>
              <a:t>Acute respiratory events = an asthma-related hospital attendance or admission or accident and emergency attendance, prescription for acute OCS, or prescription for antibiotics in conjunction with an asthma-related primary care consultation; OR = odds ratio; overall asthma control = the absence of any acute respiratory event or asthma-related outpatient department visit with an average daily dose of ≤200 </a:t>
            </a:r>
            <a:r>
              <a:rPr lang="en-US" sz="800" err="1"/>
              <a:t>μg</a:t>
            </a:r>
            <a:r>
              <a:rPr lang="en-US" sz="800"/>
              <a:t> salbutamol or ≤500 </a:t>
            </a:r>
            <a:r>
              <a:rPr lang="en-US" sz="800" err="1"/>
              <a:t>μg</a:t>
            </a:r>
            <a:r>
              <a:rPr lang="en-US" sz="800"/>
              <a:t> terbutaline; RR = rate ratio; severe exacerbations = an asthma-related hospitalization, attendance at an accident and emergency department, or a prescription for acute OCS. </a:t>
            </a:r>
            <a:endParaRPr lang="en-GB" sz="800"/>
          </a:p>
          <a:p>
            <a:r>
              <a:rPr lang="da-DK" sz="700"/>
              <a:t>Price DB, et al. </a:t>
            </a:r>
            <a:r>
              <a:rPr lang="da-DK" sz="700" i="1"/>
              <a:t>Lancet Respir Med</a:t>
            </a:r>
            <a:r>
              <a:rPr lang="da-DK" sz="700"/>
              <a:t>. 2015;3:849-858. </a:t>
            </a:r>
          </a:p>
        </p:txBody>
      </p:sp>
      <p:grpSp>
        <p:nvGrpSpPr>
          <p:cNvPr id="18" name="Group 17">
            <a:extLst>
              <a:ext uri="{FF2B5EF4-FFF2-40B4-BE49-F238E27FC236}">
                <a16:creationId xmlns:a16="http://schemas.microsoft.com/office/drawing/2014/main" id="{88103207-45BB-4FDC-B708-4D8E538F487A}"/>
              </a:ext>
            </a:extLst>
          </p:cNvPr>
          <p:cNvGrpSpPr/>
          <p:nvPr/>
        </p:nvGrpSpPr>
        <p:grpSpPr>
          <a:xfrm>
            <a:off x="3658563" y="4786499"/>
            <a:ext cx="130340" cy="95299"/>
            <a:chOff x="2743921" y="2003504"/>
            <a:chExt cx="97755" cy="71474"/>
          </a:xfrm>
        </p:grpSpPr>
        <p:cxnSp>
          <p:nvCxnSpPr>
            <p:cNvPr id="238" name="Straight Connector 237"/>
            <p:cNvCxnSpPr/>
            <p:nvPr/>
          </p:nvCxnSpPr>
          <p:spPr>
            <a:xfrm>
              <a:off x="2743921" y="2038750"/>
              <a:ext cx="9775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1" name="Diamond 180">
              <a:extLst>
                <a:ext uri="{FF2B5EF4-FFF2-40B4-BE49-F238E27FC236}">
                  <a16:creationId xmlns:a16="http://schemas.microsoft.com/office/drawing/2014/main" id="{58E0FAAC-8944-47BF-8214-818A3C67F7E6}"/>
                </a:ext>
              </a:extLst>
            </p:cNvPr>
            <p:cNvSpPr/>
            <p:nvPr/>
          </p:nvSpPr>
          <p:spPr>
            <a:xfrm>
              <a:off x="2757559" y="2003504"/>
              <a:ext cx="71474" cy="71474"/>
            </a:xfrm>
            <a:prstGeom prst="diamond">
              <a:avLst/>
            </a:prstGeom>
            <a:solidFill>
              <a:schemeClr val="bg1">
                <a:lumMod val="75000"/>
              </a:schemeClr>
            </a:solidFill>
            <a:ln w="6350">
              <a:solidFill>
                <a:schemeClr val="bg1">
                  <a:lumMod val="50000"/>
                </a:schemeClr>
              </a:solidFill>
            </a:ln>
            <a:effectLst>
              <a:outerShdw blurRad="1270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grpSp>
      <p:grpSp>
        <p:nvGrpSpPr>
          <p:cNvPr id="19" name="Group 18">
            <a:extLst>
              <a:ext uri="{FF2B5EF4-FFF2-40B4-BE49-F238E27FC236}">
                <a16:creationId xmlns:a16="http://schemas.microsoft.com/office/drawing/2014/main" id="{D28E3D4E-2C45-41AD-B727-007EE5440C6A}"/>
              </a:ext>
            </a:extLst>
          </p:cNvPr>
          <p:cNvGrpSpPr/>
          <p:nvPr/>
        </p:nvGrpSpPr>
        <p:grpSpPr>
          <a:xfrm>
            <a:off x="3857904" y="4512451"/>
            <a:ext cx="145677" cy="95299"/>
            <a:chOff x="2893428" y="2225773"/>
            <a:chExt cx="109258" cy="71474"/>
          </a:xfrm>
        </p:grpSpPr>
        <p:cxnSp>
          <p:nvCxnSpPr>
            <p:cNvPr id="241" name="Straight Connector 240"/>
            <p:cNvCxnSpPr/>
            <p:nvPr/>
          </p:nvCxnSpPr>
          <p:spPr>
            <a:xfrm>
              <a:off x="2893428" y="2259996"/>
              <a:ext cx="109258"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3" name="Diamond 182">
              <a:extLst>
                <a:ext uri="{FF2B5EF4-FFF2-40B4-BE49-F238E27FC236}">
                  <a16:creationId xmlns:a16="http://schemas.microsoft.com/office/drawing/2014/main" id="{4336B790-7F12-4A14-9267-B15D487DB389}"/>
                </a:ext>
              </a:extLst>
            </p:cNvPr>
            <p:cNvSpPr/>
            <p:nvPr/>
          </p:nvSpPr>
          <p:spPr>
            <a:xfrm>
              <a:off x="2912360" y="2225773"/>
              <a:ext cx="71474" cy="71474"/>
            </a:xfrm>
            <a:prstGeom prst="diamond">
              <a:avLst/>
            </a:prstGeom>
            <a:solidFill>
              <a:schemeClr val="accent2"/>
            </a:solidFill>
            <a:ln w="6350">
              <a:noFill/>
            </a:ln>
            <a:effectLst>
              <a:outerShdw blurRad="1270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grpSp>
      <p:grpSp>
        <p:nvGrpSpPr>
          <p:cNvPr id="20" name="Group 19">
            <a:extLst>
              <a:ext uri="{FF2B5EF4-FFF2-40B4-BE49-F238E27FC236}">
                <a16:creationId xmlns:a16="http://schemas.microsoft.com/office/drawing/2014/main" id="{9879854C-929C-4C02-9805-F0D8B3564392}"/>
              </a:ext>
            </a:extLst>
          </p:cNvPr>
          <p:cNvGrpSpPr/>
          <p:nvPr/>
        </p:nvGrpSpPr>
        <p:grpSpPr>
          <a:xfrm>
            <a:off x="3949908" y="4206886"/>
            <a:ext cx="195509" cy="95299"/>
            <a:chOff x="2962431" y="2454694"/>
            <a:chExt cx="146632" cy="71474"/>
          </a:xfrm>
        </p:grpSpPr>
        <p:cxnSp>
          <p:nvCxnSpPr>
            <p:cNvPr id="244" name="Straight Connector 243"/>
            <p:cNvCxnSpPr/>
            <p:nvPr/>
          </p:nvCxnSpPr>
          <p:spPr>
            <a:xfrm>
              <a:off x="2962431" y="2489059"/>
              <a:ext cx="14663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5" name="Diamond 184">
              <a:extLst>
                <a:ext uri="{FF2B5EF4-FFF2-40B4-BE49-F238E27FC236}">
                  <a16:creationId xmlns:a16="http://schemas.microsoft.com/office/drawing/2014/main" id="{F025EA2C-633E-47A3-8A86-8C741FBBE474}"/>
                </a:ext>
              </a:extLst>
            </p:cNvPr>
            <p:cNvSpPr/>
            <p:nvPr/>
          </p:nvSpPr>
          <p:spPr>
            <a:xfrm>
              <a:off x="3003419" y="2454694"/>
              <a:ext cx="71474" cy="71474"/>
            </a:xfrm>
            <a:prstGeom prst="diamond">
              <a:avLst/>
            </a:prstGeom>
            <a:solidFill>
              <a:schemeClr val="accent2"/>
            </a:solidFill>
            <a:ln w="6350">
              <a:noFill/>
            </a:ln>
            <a:effectLst>
              <a:outerShdw blurRad="1270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grpSp>
      <p:grpSp>
        <p:nvGrpSpPr>
          <p:cNvPr id="21" name="Group 20">
            <a:extLst>
              <a:ext uri="{FF2B5EF4-FFF2-40B4-BE49-F238E27FC236}">
                <a16:creationId xmlns:a16="http://schemas.microsoft.com/office/drawing/2014/main" id="{E632DB07-D5B8-405C-904F-D4E50E2A1504}"/>
              </a:ext>
            </a:extLst>
          </p:cNvPr>
          <p:cNvGrpSpPr/>
          <p:nvPr/>
        </p:nvGrpSpPr>
        <p:grpSpPr>
          <a:xfrm>
            <a:off x="4122419" y="3920374"/>
            <a:ext cx="260680" cy="95299"/>
            <a:chOff x="3091814" y="2672076"/>
            <a:chExt cx="195510" cy="71474"/>
          </a:xfrm>
        </p:grpSpPr>
        <p:cxnSp>
          <p:nvCxnSpPr>
            <p:cNvPr id="247" name="Straight Connector 246"/>
            <p:cNvCxnSpPr/>
            <p:nvPr/>
          </p:nvCxnSpPr>
          <p:spPr>
            <a:xfrm>
              <a:off x="3091814" y="2707814"/>
              <a:ext cx="19551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7" name="Diamond 186">
              <a:extLst>
                <a:ext uri="{FF2B5EF4-FFF2-40B4-BE49-F238E27FC236}">
                  <a16:creationId xmlns:a16="http://schemas.microsoft.com/office/drawing/2014/main" id="{9E605805-5147-4100-A1B8-94E5B4454889}"/>
                </a:ext>
              </a:extLst>
            </p:cNvPr>
            <p:cNvSpPr/>
            <p:nvPr/>
          </p:nvSpPr>
          <p:spPr>
            <a:xfrm>
              <a:off x="3154686" y="2672076"/>
              <a:ext cx="71474" cy="71474"/>
            </a:xfrm>
            <a:prstGeom prst="diamond">
              <a:avLst/>
            </a:prstGeom>
            <a:solidFill>
              <a:schemeClr val="accent2"/>
            </a:solidFill>
            <a:ln w="6350">
              <a:noFill/>
            </a:ln>
            <a:effectLst>
              <a:outerShdw blurRad="1270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grpSp>
      <p:grpSp>
        <p:nvGrpSpPr>
          <p:cNvPr id="22" name="Group 21">
            <a:extLst>
              <a:ext uri="{FF2B5EF4-FFF2-40B4-BE49-F238E27FC236}">
                <a16:creationId xmlns:a16="http://schemas.microsoft.com/office/drawing/2014/main" id="{A7857D95-BE79-44B9-B09F-FF5C41662AF1}"/>
              </a:ext>
            </a:extLst>
          </p:cNvPr>
          <p:cNvGrpSpPr/>
          <p:nvPr/>
        </p:nvGrpSpPr>
        <p:grpSpPr>
          <a:xfrm>
            <a:off x="4482771" y="3589810"/>
            <a:ext cx="306684" cy="95299"/>
            <a:chOff x="3362077" y="2909181"/>
            <a:chExt cx="230013" cy="71474"/>
          </a:xfrm>
        </p:grpSpPr>
        <p:cxnSp>
          <p:nvCxnSpPr>
            <p:cNvPr id="250" name="Straight Connector 249"/>
            <p:cNvCxnSpPr/>
            <p:nvPr/>
          </p:nvCxnSpPr>
          <p:spPr>
            <a:xfrm>
              <a:off x="3362077" y="2943990"/>
              <a:ext cx="23001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9" name="Diamond 188">
              <a:extLst>
                <a:ext uri="{FF2B5EF4-FFF2-40B4-BE49-F238E27FC236}">
                  <a16:creationId xmlns:a16="http://schemas.microsoft.com/office/drawing/2014/main" id="{1C2C83FE-FC3E-415E-BEC9-669DCCFE9385}"/>
                </a:ext>
              </a:extLst>
            </p:cNvPr>
            <p:cNvSpPr/>
            <p:nvPr/>
          </p:nvSpPr>
          <p:spPr>
            <a:xfrm>
              <a:off x="3441252" y="2909181"/>
              <a:ext cx="71474" cy="71474"/>
            </a:xfrm>
            <a:prstGeom prst="diamond">
              <a:avLst/>
            </a:prstGeom>
            <a:solidFill>
              <a:schemeClr val="accent2"/>
            </a:solidFill>
            <a:ln w="6350">
              <a:noFill/>
            </a:ln>
            <a:effectLst>
              <a:outerShdw blurRad="1270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grpSp>
      <p:grpSp>
        <p:nvGrpSpPr>
          <p:cNvPr id="23" name="Group 22">
            <a:extLst>
              <a:ext uri="{FF2B5EF4-FFF2-40B4-BE49-F238E27FC236}">
                <a16:creationId xmlns:a16="http://schemas.microsoft.com/office/drawing/2014/main" id="{9A7D7E03-D3FA-4220-AE2A-ECF7C00987A2}"/>
              </a:ext>
            </a:extLst>
          </p:cNvPr>
          <p:cNvGrpSpPr/>
          <p:nvPr/>
        </p:nvGrpSpPr>
        <p:grpSpPr>
          <a:xfrm>
            <a:off x="4218258" y="3273670"/>
            <a:ext cx="406356" cy="95299"/>
            <a:chOff x="3163692" y="3157104"/>
            <a:chExt cx="304767" cy="71474"/>
          </a:xfrm>
        </p:grpSpPr>
        <p:cxnSp>
          <p:nvCxnSpPr>
            <p:cNvPr id="253" name="Straight Connector 252"/>
            <p:cNvCxnSpPr/>
            <p:nvPr/>
          </p:nvCxnSpPr>
          <p:spPr>
            <a:xfrm>
              <a:off x="3163692" y="3190389"/>
              <a:ext cx="30476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1" name="Diamond 190">
              <a:extLst>
                <a:ext uri="{FF2B5EF4-FFF2-40B4-BE49-F238E27FC236}">
                  <a16:creationId xmlns:a16="http://schemas.microsoft.com/office/drawing/2014/main" id="{192C9D1F-ED00-4EC8-97A5-4414EE0EFB7F}"/>
                </a:ext>
              </a:extLst>
            </p:cNvPr>
            <p:cNvSpPr/>
            <p:nvPr/>
          </p:nvSpPr>
          <p:spPr>
            <a:xfrm>
              <a:off x="3282444" y="3157104"/>
              <a:ext cx="71474" cy="71474"/>
            </a:xfrm>
            <a:prstGeom prst="diamond">
              <a:avLst/>
            </a:prstGeom>
            <a:solidFill>
              <a:schemeClr val="accent2"/>
            </a:solidFill>
            <a:ln w="6350">
              <a:noFill/>
            </a:ln>
            <a:effectLst>
              <a:outerShdw blurRad="1270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grpSp>
      <p:grpSp>
        <p:nvGrpSpPr>
          <p:cNvPr id="24" name="Group 23">
            <a:extLst>
              <a:ext uri="{FF2B5EF4-FFF2-40B4-BE49-F238E27FC236}">
                <a16:creationId xmlns:a16="http://schemas.microsoft.com/office/drawing/2014/main" id="{279470DF-F976-4F60-97E5-4B6EE78EC1A4}"/>
              </a:ext>
            </a:extLst>
          </p:cNvPr>
          <p:cNvGrpSpPr/>
          <p:nvPr/>
        </p:nvGrpSpPr>
        <p:grpSpPr>
          <a:xfrm>
            <a:off x="4233593" y="2983827"/>
            <a:ext cx="544361" cy="95299"/>
            <a:chOff x="3175193" y="3371988"/>
            <a:chExt cx="408271" cy="71474"/>
          </a:xfrm>
        </p:grpSpPr>
        <p:cxnSp>
          <p:nvCxnSpPr>
            <p:cNvPr id="256" name="Straight Connector 255"/>
            <p:cNvCxnSpPr/>
            <p:nvPr/>
          </p:nvCxnSpPr>
          <p:spPr>
            <a:xfrm>
              <a:off x="3175193" y="3405026"/>
              <a:ext cx="40827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3" name="Diamond 192">
              <a:extLst>
                <a:ext uri="{FF2B5EF4-FFF2-40B4-BE49-F238E27FC236}">
                  <a16:creationId xmlns:a16="http://schemas.microsoft.com/office/drawing/2014/main" id="{F8249F4F-E390-47BE-AB39-AED59CC28F38}"/>
                </a:ext>
              </a:extLst>
            </p:cNvPr>
            <p:cNvSpPr/>
            <p:nvPr/>
          </p:nvSpPr>
          <p:spPr>
            <a:xfrm>
              <a:off x="3344047" y="3371988"/>
              <a:ext cx="71474" cy="71474"/>
            </a:xfrm>
            <a:prstGeom prst="diamond">
              <a:avLst/>
            </a:prstGeom>
            <a:solidFill>
              <a:schemeClr val="accent2"/>
            </a:solidFill>
            <a:ln w="6350">
              <a:noFill/>
            </a:ln>
            <a:effectLst>
              <a:outerShdw blurRad="1270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grpSp>
      <p:grpSp>
        <p:nvGrpSpPr>
          <p:cNvPr id="25" name="Group 24">
            <a:extLst>
              <a:ext uri="{FF2B5EF4-FFF2-40B4-BE49-F238E27FC236}">
                <a16:creationId xmlns:a16="http://schemas.microsoft.com/office/drawing/2014/main" id="{C39DE0DB-4A80-48B7-AE46-FD99BEA30476}"/>
              </a:ext>
            </a:extLst>
          </p:cNvPr>
          <p:cNvGrpSpPr/>
          <p:nvPr/>
        </p:nvGrpSpPr>
        <p:grpSpPr>
          <a:xfrm>
            <a:off x="4636111" y="2678599"/>
            <a:ext cx="483024" cy="95299"/>
            <a:chOff x="3477083" y="3601163"/>
            <a:chExt cx="362268" cy="71474"/>
          </a:xfrm>
        </p:grpSpPr>
        <p:cxnSp>
          <p:nvCxnSpPr>
            <p:cNvPr id="259" name="Straight Connector 258"/>
            <p:cNvCxnSpPr/>
            <p:nvPr/>
          </p:nvCxnSpPr>
          <p:spPr>
            <a:xfrm>
              <a:off x="3477083" y="3635223"/>
              <a:ext cx="362268"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7" name="Diamond 196">
              <a:extLst>
                <a:ext uri="{FF2B5EF4-FFF2-40B4-BE49-F238E27FC236}">
                  <a16:creationId xmlns:a16="http://schemas.microsoft.com/office/drawing/2014/main" id="{D4E5A77E-9C6D-4A24-B441-524CB24815CB}"/>
                </a:ext>
              </a:extLst>
            </p:cNvPr>
            <p:cNvSpPr/>
            <p:nvPr/>
          </p:nvSpPr>
          <p:spPr>
            <a:xfrm>
              <a:off x="3624846" y="3601163"/>
              <a:ext cx="71474" cy="71474"/>
            </a:xfrm>
            <a:prstGeom prst="diamond">
              <a:avLst/>
            </a:prstGeom>
            <a:solidFill>
              <a:schemeClr val="accent2"/>
            </a:solidFill>
            <a:ln w="6350">
              <a:noFill/>
            </a:ln>
            <a:effectLst>
              <a:outerShdw blurRad="1270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grpSp>
      <p:grpSp>
        <p:nvGrpSpPr>
          <p:cNvPr id="26" name="Group 25">
            <a:extLst>
              <a:ext uri="{FF2B5EF4-FFF2-40B4-BE49-F238E27FC236}">
                <a16:creationId xmlns:a16="http://schemas.microsoft.com/office/drawing/2014/main" id="{874651DE-68B8-4056-B95A-2C9091BDD35B}"/>
              </a:ext>
            </a:extLst>
          </p:cNvPr>
          <p:cNvGrpSpPr/>
          <p:nvPr/>
        </p:nvGrpSpPr>
        <p:grpSpPr>
          <a:xfrm>
            <a:off x="4854624" y="2382239"/>
            <a:ext cx="483024" cy="95299"/>
            <a:chOff x="3640968" y="3806698"/>
            <a:chExt cx="362268" cy="71474"/>
          </a:xfrm>
        </p:grpSpPr>
        <p:cxnSp>
          <p:nvCxnSpPr>
            <p:cNvPr id="262" name="Straight Connector 261"/>
            <p:cNvCxnSpPr/>
            <p:nvPr/>
          </p:nvCxnSpPr>
          <p:spPr>
            <a:xfrm>
              <a:off x="3640968" y="3841997"/>
              <a:ext cx="362268"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9" name="Diamond 198">
              <a:extLst>
                <a:ext uri="{FF2B5EF4-FFF2-40B4-BE49-F238E27FC236}">
                  <a16:creationId xmlns:a16="http://schemas.microsoft.com/office/drawing/2014/main" id="{644CC5EC-4F38-4B5C-BB1C-BAFF6B7F0786}"/>
                </a:ext>
              </a:extLst>
            </p:cNvPr>
            <p:cNvSpPr/>
            <p:nvPr/>
          </p:nvSpPr>
          <p:spPr>
            <a:xfrm>
              <a:off x="3788745" y="3806698"/>
              <a:ext cx="71474" cy="71474"/>
            </a:xfrm>
            <a:prstGeom prst="diamond">
              <a:avLst/>
            </a:prstGeom>
            <a:solidFill>
              <a:schemeClr val="accent2"/>
            </a:solidFill>
            <a:ln w="6350">
              <a:noFill/>
            </a:ln>
            <a:effectLst>
              <a:outerShdw blurRad="1270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grpSp>
      <p:sp>
        <p:nvSpPr>
          <p:cNvPr id="201" name="Diamond 200">
            <a:extLst>
              <a:ext uri="{FF2B5EF4-FFF2-40B4-BE49-F238E27FC236}">
                <a16:creationId xmlns:a16="http://schemas.microsoft.com/office/drawing/2014/main" id="{C2A06761-6937-4F00-A00B-95666651119C}"/>
              </a:ext>
            </a:extLst>
          </p:cNvPr>
          <p:cNvSpPr/>
          <p:nvPr/>
        </p:nvSpPr>
        <p:spPr>
          <a:xfrm>
            <a:off x="6899681" y="4825250"/>
            <a:ext cx="95299" cy="95299"/>
          </a:xfrm>
          <a:prstGeom prst="diamond">
            <a:avLst/>
          </a:prstGeom>
          <a:solidFill>
            <a:schemeClr val="bg1">
              <a:lumMod val="75000"/>
            </a:schemeClr>
          </a:solidFill>
          <a:ln w="6350">
            <a:solidFill>
              <a:schemeClr val="bg1">
                <a:lumMod val="50000"/>
              </a:schemeClr>
            </a:solidFill>
          </a:ln>
          <a:effectLst>
            <a:outerShdw blurRad="1270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grpSp>
        <p:nvGrpSpPr>
          <p:cNvPr id="17" name="Group 16">
            <a:extLst>
              <a:ext uri="{FF2B5EF4-FFF2-40B4-BE49-F238E27FC236}">
                <a16:creationId xmlns:a16="http://schemas.microsoft.com/office/drawing/2014/main" id="{70810ADE-456C-4D4E-8FAD-33026E6EBBEF}"/>
              </a:ext>
            </a:extLst>
          </p:cNvPr>
          <p:cNvGrpSpPr/>
          <p:nvPr/>
        </p:nvGrpSpPr>
        <p:grpSpPr>
          <a:xfrm>
            <a:off x="6976164" y="4512451"/>
            <a:ext cx="145677" cy="95299"/>
            <a:chOff x="5232122" y="2213284"/>
            <a:chExt cx="109258" cy="71474"/>
          </a:xfrm>
        </p:grpSpPr>
        <p:cxnSp>
          <p:nvCxnSpPr>
            <p:cNvPr id="284" name="Straight Connector 283"/>
            <p:cNvCxnSpPr/>
            <p:nvPr/>
          </p:nvCxnSpPr>
          <p:spPr>
            <a:xfrm>
              <a:off x="5232122" y="2250282"/>
              <a:ext cx="109258" cy="0"/>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sp>
          <p:nvSpPr>
            <p:cNvPr id="204" name="Diamond 203">
              <a:extLst>
                <a:ext uri="{FF2B5EF4-FFF2-40B4-BE49-F238E27FC236}">
                  <a16:creationId xmlns:a16="http://schemas.microsoft.com/office/drawing/2014/main" id="{7EB2D852-A5C5-4EFD-8DF2-4F23C95058A8}"/>
                </a:ext>
              </a:extLst>
            </p:cNvPr>
            <p:cNvSpPr/>
            <p:nvPr/>
          </p:nvSpPr>
          <p:spPr>
            <a:xfrm>
              <a:off x="5254122" y="2213284"/>
              <a:ext cx="71474" cy="71474"/>
            </a:xfrm>
            <a:prstGeom prst="diamond">
              <a:avLst/>
            </a:prstGeom>
            <a:solidFill>
              <a:schemeClr val="bg1">
                <a:lumMod val="75000"/>
              </a:schemeClr>
            </a:solidFill>
            <a:ln w="6350">
              <a:solidFill>
                <a:schemeClr val="bg1">
                  <a:lumMod val="50000"/>
                </a:schemeClr>
              </a:solidFill>
            </a:ln>
            <a:effectLst>
              <a:outerShdw blurRad="1270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grpSp>
      <p:grpSp>
        <p:nvGrpSpPr>
          <p:cNvPr id="13" name="Group 12">
            <a:extLst>
              <a:ext uri="{FF2B5EF4-FFF2-40B4-BE49-F238E27FC236}">
                <a16:creationId xmlns:a16="http://schemas.microsoft.com/office/drawing/2014/main" id="{FF04C58A-D89A-4232-AA4A-0582F7F38055}"/>
              </a:ext>
            </a:extLst>
          </p:cNvPr>
          <p:cNvGrpSpPr/>
          <p:nvPr/>
        </p:nvGrpSpPr>
        <p:grpSpPr>
          <a:xfrm>
            <a:off x="7060500" y="4207867"/>
            <a:ext cx="195509" cy="95299"/>
            <a:chOff x="5295375" y="2461837"/>
            <a:chExt cx="146632" cy="71474"/>
          </a:xfrm>
        </p:grpSpPr>
        <p:cxnSp>
          <p:nvCxnSpPr>
            <p:cNvPr id="287" name="Straight Connector 286"/>
            <p:cNvCxnSpPr/>
            <p:nvPr/>
          </p:nvCxnSpPr>
          <p:spPr>
            <a:xfrm>
              <a:off x="5295375" y="2494877"/>
              <a:ext cx="14663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5" name="Diamond 204">
              <a:extLst>
                <a:ext uri="{FF2B5EF4-FFF2-40B4-BE49-F238E27FC236}">
                  <a16:creationId xmlns:a16="http://schemas.microsoft.com/office/drawing/2014/main" id="{9CC1B1E1-05B3-4FA1-BC76-FE1150026EE0}"/>
                </a:ext>
              </a:extLst>
            </p:cNvPr>
            <p:cNvSpPr/>
            <p:nvPr/>
          </p:nvSpPr>
          <p:spPr>
            <a:xfrm>
              <a:off x="5333662" y="2461837"/>
              <a:ext cx="71474" cy="71474"/>
            </a:xfrm>
            <a:prstGeom prst="diamond">
              <a:avLst/>
            </a:prstGeom>
            <a:solidFill>
              <a:schemeClr val="accent2"/>
            </a:solidFill>
            <a:ln w="6350">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grpSp>
      <p:grpSp>
        <p:nvGrpSpPr>
          <p:cNvPr id="12" name="Group 11">
            <a:extLst>
              <a:ext uri="{FF2B5EF4-FFF2-40B4-BE49-F238E27FC236}">
                <a16:creationId xmlns:a16="http://schemas.microsoft.com/office/drawing/2014/main" id="{F9E67078-D02C-4096-AE10-CA01B14B6114}"/>
              </a:ext>
            </a:extLst>
          </p:cNvPr>
          <p:cNvGrpSpPr/>
          <p:nvPr/>
        </p:nvGrpSpPr>
        <p:grpSpPr>
          <a:xfrm>
            <a:off x="7206176" y="3907758"/>
            <a:ext cx="222345" cy="95299"/>
            <a:chOff x="5404630" y="2683302"/>
            <a:chExt cx="166759" cy="71474"/>
          </a:xfrm>
        </p:grpSpPr>
        <p:cxnSp>
          <p:nvCxnSpPr>
            <p:cNvPr id="290" name="Straight Connector 289"/>
            <p:cNvCxnSpPr/>
            <p:nvPr/>
          </p:nvCxnSpPr>
          <p:spPr>
            <a:xfrm>
              <a:off x="5404630" y="2719040"/>
              <a:ext cx="16675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7" name="Diamond 206">
              <a:extLst>
                <a:ext uri="{FF2B5EF4-FFF2-40B4-BE49-F238E27FC236}">
                  <a16:creationId xmlns:a16="http://schemas.microsoft.com/office/drawing/2014/main" id="{059157CB-797D-4A92-9435-20E713E0279E}"/>
                </a:ext>
              </a:extLst>
            </p:cNvPr>
            <p:cNvSpPr/>
            <p:nvPr/>
          </p:nvSpPr>
          <p:spPr>
            <a:xfrm>
              <a:off x="5454689" y="2683302"/>
              <a:ext cx="71474" cy="71474"/>
            </a:xfrm>
            <a:prstGeom prst="diamond">
              <a:avLst/>
            </a:prstGeom>
            <a:solidFill>
              <a:schemeClr val="accent2"/>
            </a:solidFill>
            <a:ln w="6350">
              <a:noFill/>
            </a:ln>
            <a:effectLst>
              <a:outerShdw blurRad="1270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grpSp>
      <p:grpSp>
        <p:nvGrpSpPr>
          <p:cNvPr id="11" name="Group 10">
            <a:extLst>
              <a:ext uri="{FF2B5EF4-FFF2-40B4-BE49-F238E27FC236}">
                <a16:creationId xmlns:a16="http://schemas.microsoft.com/office/drawing/2014/main" id="{9FBFD429-0868-4BDA-8CCB-9AA44F872C0C}"/>
              </a:ext>
            </a:extLst>
          </p:cNvPr>
          <p:cNvGrpSpPr/>
          <p:nvPr/>
        </p:nvGrpSpPr>
        <p:grpSpPr>
          <a:xfrm>
            <a:off x="7516691" y="3596751"/>
            <a:ext cx="256847" cy="95299"/>
            <a:chOff x="5637517" y="2914388"/>
            <a:chExt cx="192635" cy="71474"/>
          </a:xfrm>
        </p:grpSpPr>
        <p:cxnSp>
          <p:nvCxnSpPr>
            <p:cNvPr id="293" name="Straight Connector 292"/>
            <p:cNvCxnSpPr/>
            <p:nvPr/>
          </p:nvCxnSpPr>
          <p:spPr>
            <a:xfrm>
              <a:off x="5637517" y="2948041"/>
              <a:ext cx="1926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9" name="Diamond 208">
              <a:extLst>
                <a:ext uri="{FF2B5EF4-FFF2-40B4-BE49-F238E27FC236}">
                  <a16:creationId xmlns:a16="http://schemas.microsoft.com/office/drawing/2014/main" id="{5867EFA7-15A6-4834-8E46-39D847E80659}"/>
                </a:ext>
              </a:extLst>
            </p:cNvPr>
            <p:cNvSpPr/>
            <p:nvPr/>
          </p:nvSpPr>
          <p:spPr>
            <a:xfrm>
              <a:off x="5699812" y="2914388"/>
              <a:ext cx="71474" cy="71474"/>
            </a:xfrm>
            <a:prstGeom prst="diamond">
              <a:avLst/>
            </a:prstGeom>
            <a:solidFill>
              <a:schemeClr val="accent2"/>
            </a:solidFill>
            <a:ln w="6350">
              <a:noFill/>
            </a:ln>
            <a:effectLst>
              <a:outerShdw blurRad="1270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grpSp>
      <p:grpSp>
        <p:nvGrpSpPr>
          <p:cNvPr id="10" name="Group 9">
            <a:extLst>
              <a:ext uri="{FF2B5EF4-FFF2-40B4-BE49-F238E27FC236}">
                <a16:creationId xmlns:a16="http://schemas.microsoft.com/office/drawing/2014/main" id="{F999AE10-BE23-4553-A9E8-9E65E63A1D86}"/>
              </a:ext>
            </a:extLst>
          </p:cNvPr>
          <p:cNvGrpSpPr/>
          <p:nvPr/>
        </p:nvGrpSpPr>
        <p:grpSpPr>
          <a:xfrm>
            <a:off x="7298179" y="3288638"/>
            <a:ext cx="348852" cy="95299"/>
            <a:chOff x="5473633" y="3147642"/>
            <a:chExt cx="261639" cy="71474"/>
          </a:xfrm>
        </p:grpSpPr>
        <p:cxnSp>
          <p:nvCxnSpPr>
            <p:cNvPr id="296" name="Straight Connector 295"/>
            <p:cNvCxnSpPr/>
            <p:nvPr/>
          </p:nvCxnSpPr>
          <p:spPr>
            <a:xfrm>
              <a:off x="5473633" y="3180323"/>
              <a:ext cx="26163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1" name="Diamond 210">
              <a:extLst>
                <a:ext uri="{FF2B5EF4-FFF2-40B4-BE49-F238E27FC236}">
                  <a16:creationId xmlns:a16="http://schemas.microsoft.com/office/drawing/2014/main" id="{237717A5-4FFA-4738-AB06-90B0D32A657E}"/>
                </a:ext>
              </a:extLst>
            </p:cNvPr>
            <p:cNvSpPr/>
            <p:nvPr/>
          </p:nvSpPr>
          <p:spPr>
            <a:xfrm>
              <a:off x="5564403" y="3147642"/>
              <a:ext cx="71474" cy="71474"/>
            </a:xfrm>
            <a:prstGeom prst="diamond">
              <a:avLst/>
            </a:prstGeom>
            <a:solidFill>
              <a:schemeClr val="accent2"/>
            </a:solidFill>
            <a:ln w="6350">
              <a:noFill/>
            </a:ln>
            <a:effectLst>
              <a:outerShdw blurRad="1270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grpSp>
      <p:grpSp>
        <p:nvGrpSpPr>
          <p:cNvPr id="9" name="Group 8">
            <a:extLst>
              <a:ext uri="{FF2B5EF4-FFF2-40B4-BE49-F238E27FC236}">
                <a16:creationId xmlns:a16="http://schemas.microsoft.com/office/drawing/2014/main" id="{5667459E-AB42-4C6F-A110-A2E8B2D0CFFC}"/>
              </a:ext>
            </a:extLst>
          </p:cNvPr>
          <p:cNvGrpSpPr/>
          <p:nvPr/>
        </p:nvGrpSpPr>
        <p:grpSpPr>
          <a:xfrm>
            <a:off x="7298177" y="2993351"/>
            <a:ext cx="440856" cy="95299"/>
            <a:chOff x="5473633" y="3372724"/>
            <a:chExt cx="330642" cy="71474"/>
          </a:xfrm>
        </p:grpSpPr>
        <p:cxnSp>
          <p:nvCxnSpPr>
            <p:cNvPr id="305" name="Straight Connector 304"/>
            <p:cNvCxnSpPr/>
            <p:nvPr/>
          </p:nvCxnSpPr>
          <p:spPr>
            <a:xfrm>
              <a:off x="5473633" y="3410522"/>
              <a:ext cx="33064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3" name="Diamond 212">
              <a:extLst>
                <a:ext uri="{FF2B5EF4-FFF2-40B4-BE49-F238E27FC236}">
                  <a16:creationId xmlns:a16="http://schemas.microsoft.com/office/drawing/2014/main" id="{6A4EC2C3-7768-4549-9AD1-5B439BB5FA0C}"/>
                </a:ext>
              </a:extLst>
            </p:cNvPr>
            <p:cNvSpPr/>
            <p:nvPr/>
          </p:nvSpPr>
          <p:spPr>
            <a:xfrm>
              <a:off x="5602507" y="3372724"/>
              <a:ext cx="71474" cy="71474"/>
            </a:xfrm>
            <a:prstGeom prst="diamond">
              <a:avLst/>
            </a:prstGeom>
            <a:solidFill>
              <a:schemeClr val="accent2"/>
            </a:solidFill>
            <a:ln w="6350">
              <a:noFill/>
            </a:ln>
            <a:effectLst>
              <a:outerShdw blurRad="1270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grpSp>
      <p:grpSp>
        <p:nvGrpSpPr>
          <p:cNvPr id="8" name="Group 7">
            <a:extLst>
              <a:ext uri="{FF2B5EF4-FFF2-40B4-BE49-F238E27FC236}">
                <a16:creationId xmlns:a16="http://schemas.microsoft.com/office/drawing/2014/main" id="{6D017A7B-B965-477A-905F-14B7CB93E7C3}"/>
              </a:ext>
            </a:extLst>
          </p:cNvPr>
          <p:cNvGrpSpPr/>
          <p:nvPr/>
        </p:nvGrpSpPr>
        <p:grpSpPr>
          <a:xfrm>
            <a:off x="7662365" y="2661947"/>
            <a:ext cx="383352" cy="95299"/>
            <a:chOff x="5746774" y="3601163"/>
            <a:chExt cx="287514" cy="71474"/>
          </a:xfrm>
        </p:grpSpPr>
        <p:cxnSp>
          <p:nvCxnSpPr>
            <p:cNvPr id="299" name="Straight Connector 298"/>
            <p:cNvCxnSpPr/>
            <p:nvPr/>
          </p:nvCxnSpPr>
          <p:spPr>
            <a:xfrm>
              <a:off x="5746774" y="3634943"/>
              <a:ext cx="28751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5" name="Diamond 214">
              <a:extLst>
                <a:ext uri="{FF2B5EF4-FFF2-40B4-BE49-F238E27FC236}">
                  <a16:creationId xmlns:a16="http://schemas.microsoft.com/office/drawing/2014/main" id="{E3285D6F-F5F9-4B2C-9B7D-788A43C552CB}"/>
                </a:ext>
              </a:extLst>
            </p:cNvPr>
            <p:cNvSpPr/>
            <p:nvPr/>
          </p:nvSpPr>
          <p:spPr>
            <a:xfrm>
              <a:off x="5858641" y="3601163"/>
              <a:ext cx="71474" cy="71474"/>
            </a:xfrm>
            <a:prstGeom prst="diamond">
              <a:avLst/>
            </a:prstGeom>
            <a:solidFill>
              <a:schemeClr val="accent2"/>
            </a:solidFill>
            <a:ln w="6350">
              <a:noFill/>
            </a:ln>
            <a:effectLst>
              <a:outerShdw blurRad="1270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grpSp>
      <p:grpSp>
        <p:nvGrpSpPr>
          <p:cNvPr id="7" name="Group 6">
            <a:extLst>
              <a:ext uri="{FF2B5EF4-FFF2-40B4-BE49-F238E27FC236}">
                <a16:creationId xmlns:a16="http://schemas.microsoft.com/office/drawing/2014/main" id="{1AF67FE5-65E4-4B39-A2DB-ED0E3492E85A}"/>
              </a:ext>
            </a:extLst>
          </p:cNvPr>
          <p:cNvGrpSpPr/>
          <p:nvPr/>
        </p:nvGrpSpPr>
        <p:grpSpPr>
          <a:xfrm>
            <a:off x="7857874" y="2370055"/>
            <a:ext cx="394852" cy="95299"/>
            <a:chOff x="5893404" y="3835761"/>
            <a:chExt cx="296139" cy="71474"/>
          </a:xfrm>
        </p:grpSpPr>
        <p:cxnSp>
          <p:nvCxnSpPr>
            <p:cNvPr id="302" name="Straight Connector 301"/>
            <p:cNvCxnSpPr/>
            <p:nvPr/>
          </p:nvCxnSpPr>
          <p:spPr>
            <a:xfrm>
              <a:off x="5893404" y="3870139"/>
              <a:ext cx="29613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7" name="Diamond 216">
              <a:extLst>
                <a:ext uri="{FF2B5EF4-FFF2-40B4-BE49-F238E27FC236}">
                  <a16:creationId xmlns:a16="http://schemas.microsoft.com/office/drawing/2014/main" id="{320960E5-7608-4814-AD61-811DA40A0B72}"/>
                </a:ext>
              </a:extLst>
            </p:cNvPr>
            <p:cNvSpPr/>
            <p:nvPr/>
          </p:nvSpPr>
          <p:spPr>
            <a:xfrm>
              <a:off x="6005736" y="3835761"/>
              <a:ext cx="71474" cy="71474"/>
            </a:xfrm>
            <a:prstGeom prst="diamond">
              <a:avLst/>
            </a:prstGeom>
            <a:solidFill>
              <a:schemeClr val="accent2"/>
            </a:solidFill>
            <a:ln w="6350">
              <a:noFill/>
            </a:ln>
            <a:effectLst>
              <a:outerShdw blurRad="1270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grpSp>
      <p:sp>
        <p:nvSpPr>
          <p:cNvPr id="219" name="Diamond 218">
            <a:extLst>
              <a:ext uri="{FF2B5EF4-FFF2-40B4-BE49-F238E27FC236}">
                <a16:creationId xmlns:a16="http://schemas.microsoft.com/office/drawing/2014/main" id="{67BF5B77-0FA1-4728-995E-B0A70C373771}"/>
              </a:ext>
            </a:extLst>
          </p:cNvPr>
          <p:cNvSpPr/>
          <p:nvPr/>
        </p:nvSpPr>
        <p:spPr>
          <a:xfrm>
            <a:off x="10676809" y="4769655"/>
            <a:ext cx="95299" cy="95299"/>
          </a:xfrm>
          <a:prstGeom prst="diamond">
            <a:avLst/>
          </a:prstGeom>
          <a:solidFill>
            <a:schemeClr val="bg1">
              <a:lumMod val="75000"/>
            </a:schemeClr>
          </a:solidFill>
          <a:ln w="6350">
            <a:solidFill>
              <a:schemeClr val="bg1">
                <a:lumMod val="50000"/>
              </a:schemeClr>
            </a:solidFill>
          </a:ln>
          <a:effectLst>
            <a:outerShdw blurRad="1270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grpSp>
        <p:nvGrpSpPr>
          <p:cNvPr id="242" name="Group 241">
            <a:extLst>
              <a:ext uri="{FF2B5EF4-FFF2-40B4-BE49-F238E27FC236}">
                <a16:creationId xmlns:a16="http://schemas.microsoft.com/office/drawing/2014/main" id="{A7839A1E-BA4E-498E-84DF-CD5B8E48DBBC}"/>
              </a:ext>
            </a:extLst>
          </p:cNvPr>
          <p:cNvGrpSpPr/>
          <p:nvPr/>
        </p:nvGrpSpPr>
        <p:grpSpPr>
          <a:xfrm>
            <a:off x="10544283" y="4462171"/>
            <a:ext cx="145677" cy="95299"/>
            <a:chOff x="7908211" y="2170752"/>
            <a:chExt cx="109258" cy="71474"/>
          </a:xfrm>
        </p:grpSpPr>
        <p:cxnSp>
          <p:nvCxnSpPr>
            <p:cNvPr id="388" name="Straight Connector 387"/>
            <p:cNvCxnSpPr/>
            <p:nvPr/>
          </p:nvCxnSpPr>
          <p:spPr>
            <a:xfrm>
              <a:off x="7908211" y="2209658"/>
              <a:ext cx="109258"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1" name="Diamond 220">
              <a:extLst>
                <a:ext uri="{FF2B5EF4-FFF2-40B4-BE49-F238E27FC236}">
                  <a16:creationId xmlns:a16="http://schemas.microsoft.com/office/drawing/2014/main" id="{E3F64123-29E0-48F2-8DAC-1B3DD6393273}"/>
                </a:ext>
              </a:extLst>
            </p:cNvPr>
            <p:cNvSpPr/>
            <p:nvPr/>
          </p:nvSpPr>
          <p:spPr>
            <a:xfrm>
              <a:off x="7927239" y="2170752"/>
              <a:ext cx="71474" cy="71474"/>
            </a:xfrm>
            <a:prstGeom prst="diamond">
              <a:avLst/>
            </a:prstGeom>
            <a:solidFill>
              <a:schemeClr val="bg1">
                <a:lumMod val="75000"/>
              </a:schemeClr>
            </a:solidFill>
            <a:ln w="6350">
              <a:solidFill>
                <a:schemeClr val="bg1">
                  <a:lumMod val="50000"/>
                </a:schemeClr>
              </a:solidFill>
            </a:ln>
            <a:effectLst>
              <a:outerShdw blurRad="1270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grpSp>
      <p:grpSp>
        <p:nvGrpSpPr>
          <p:cNvPr id="240" name="Group 239">
            <a:extLst>
              <a:ext uri="{FF2B5EF4-FFF2-40B4-BE49-F238E27FC236}">
                <a16:creationId xmlns:a16="http://schemas.microsoft.com/office/drawing/2014/main" id="{112783F0-D6EB-4C80-B3EA-E8064E60C4A3}"/>
              </a:ext>
            </a:extLst>
          </p:cNvPr>
          <p:cNvGrpSpPr/>
          <p:nvPr/>
        </p:nvGrpSpPr>
        <p:grpSpPr>
          <a:xfrm>
            <a:off x="10459941" y="4152919"/>
            <a:ext cx="126504" cy="95299"/>
            <a:chOff x="7844956" y="2403288"/>
            <a:chExt cx="94878" cy="71474"/>
          </a:xfrm>
        </p:grpSpPr>
        <p:cxnSp>
          <p:nvCxnSpPr>
            <p:cNvPr id="416" name="Straight Connector 415"/>
            <p:cNvCxnSpPr/>
            <p:nvPr/>
          </p:nvCxnSpPr>
          <p:spPr>
            <a:xfrm>
              <a:off x="7844956" y="2439429"/>
              <a:ext cx="94878"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9" name="Diamond 308">
              <a:extLst>
                <a:ext uri="{FF2B5EF4-FFF2-40B4-BE49-F238E27FC236}">
                  <a16:creationId xmlns:a16="http://schemas.microsoft.com/office/drawing/2014/main" id="{1EA1ACF9-6569-4CE4-BF88-BC1362D0235E}"/>
                </a:ext>
              </a:extLst>
            </p:cNvPr>
            <p:cNvSpPr/>
            <p:nvPr/>
          </p:nvSpPr>
          <p:spPr>
            <a:xfrm>
              <a:off x="7854956" y="2403288"/>
              <a:ext cx="71474" cy="71474"/>
            </a:xfrm>
            <a:prstGeom prst="diamond">
              <a:avLst/>
            </a:prstGeom>
            <a:solidFill>
              <a:schemeClr val="bg1">
                <a:lumMod val="75000"/>
              </a:schemeClr>
            </a:solidFill>
            <a:ln w="6350">
              <a:solidFill>
                <a:schemeClr val="bg1">
                  <a:lumMod val="50000"/>
                </a:schemeClr>
              </a:solidFill>
            </a:ln>
            <a:effectLst>
              <a:outerShdw blurRad="1270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grpSp>
      <p:grpSp>
        <p:nvGrpSpPr>
          <p:cNvPr id="239" name="Group 238">
            <a:extLst>
              <a:ext uri="{FF2B5EF4-FFF2-40B4-BE49-F238E27FC236}">
                <a16:creationId xmlns:a16="http://schemas.microsoft.com/office/drawing/2014/main" id="{160838F8-F8D3-4960-ABAD-144B018C089F}"/>
              </a:ext>
            </a:extLst>
          </p:cNvPr>
          <p:cNvGrpSpPr/>
          <p:nvPr/>
        </p:nvGrpSpPr>
        <p:grpSpPr>
          <a:xfrm>
            <a:off x="10279769" y="3836635"/>
            <a:ext cx="184009" cy="95299"/>
            <a:chOff x="7709825" y="2643308"/>
            <a:chExt cx="138007" cy="71474"/>
          </a:xfrm>
        </p:grpSpPr>
        <p:cxnSp>
          <p:nvCxnSpPr>
            <p:cNvPr id="419" name="Straight Connector 418"/>
            <p:cNvCxnSpPr/>
            <p:nvPr/>
          </p:nvCxnSpPr>
          <p:spPr>
            <a:xfrm>
              <a:off x="7709825" y="2679046"/>
              <a:ext cx="13800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2" name="Diamond 311">
              <a:extLst>
                <a:ext uri="{FF2B5EF4-FFF2-40B4-BE49-F238E27FC236}">
                  <a16:creationId xmlns:a16="http://schemas.microsoft.com/office/drawing/2014/main" id="{23D629C6-184A-4A57-A9FE-0385D746F9F2}"/>
                </a:ext>
              </a:extLst>
            </p:cNvPr>
            <p:cNvSpPr/>
            <p:nvPr/>
          </p:nvSpPr>
          <p:spPr>
            <a:xfrm>
              <a:off x="7739535" y="2643308"/>
              <a:ext cx="71474" cy="71474"/>
            </a:xfrm>
            <a:prstGeom prst="diamond">
              <a:avLst/>
            </a:prstGeom>
            <a:solidFill>
              <a:schemeClr val="bg1">
                <a:lumMod val="75000"/>
              </a:schemeClr>
            </a:solidFill>
            <a:ln w="6350">
              <a:solidFill>
                <a:schemeClr val="bg1">
                  <a:lumMod val="50000"/>
                </a:schemeClr>
              </a:solidFill>
            </a:ln>
            <a:effectLst>
              <a:outerShdw blurRad="1270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grpSp>
      <p:grpSp>
        <p:nvGrpSpPr>
          <p:cNvPr id="237" name="Group 236">
            <a:extLst>
              <a:ext uri="{FF2B5EF4-FFF2-40B4-BE49-F238E27FC236}">
                <a16:creationId xmlns:a16="http://schemas.microsoft.com/office/drawing/2014/main" id="{792B4D06-7B3A-44EE-8512-51D731EFC86C}"/>
              </a:ext>
            </a:extLst>
          </p:cNvPr>
          <p:cNvGrpSpPr/>
          <p:nvPr/>
        </p:nvGrpSpPr>
        <p:grpSpPr>
          <a:xfrm>
            <a:off x="10099592" y="3541206"/>
            <a:ext cx="241513" cy="95299"/>
            <a:chOff x="7574692" y="2872728"/>
            <a:chExt cx="181135" cy="71474"/>
          </a:xfrm>
        </p:grpSpPr>
        <p:cxnSp>
          <p:nvCxnSpPr>
            <p:cNvPr id="422" name="Straight Connector 421"/>
            <p:cNvCxnSpPr/>
            <p:nvPr/>
          </p:nvCxnSpPr>
          <p:spPr>
            <a:xfrm>
              <a:off x="7574692" y="2904627"/>
              <a:ext cx="1811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4" name="Diamond 313">
              <a:extLst>
                <a:ext uri="{FF2B5EF4-FFF2-40B4-BE49-F238E27FC236}">
                  <a16:creationId xmlns:a16="http://schemas.microsoft.com/office/drawing/2014/main" id="{073F7BAF-7443-4F14-9572-9A3B83DB0594}"/>
                </a:ext>
              </a:extLst>
            </p:cNvPr>
            <p:cNvSpPr/>
            <p:nvPr/>
          </p:nvSpPr>
          <p:spPr>
            <a:xfrm>
              <a:off x="7635007" y="2872728"/>
              <a:ext cx="71474" cy="71474"/>
            </a:xfrm>
            <a:prstGeom prst="diamond">
              <a:avLst/>
            </a:prstGeom>
            <a:solidFill>
              <a:schemeClr val="bg1">
                <a:lumMod val="75000"/>
              </a:schemeClr>
            </a:solidFill>
            <a:ln w="6350">
              <a:solidFill>
                <a:schemeClr val="bg1">
                  <a:lumMod val="50000"/>
                </a:schemeClr>
              </a:solidFill>
            </a:ln>
            <a:effectLst>
              <a:outerShdw blurRad="1270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grpSp>
      <p:grpSp>
        <p:nvGrpSpPr>
          <p:cNvPr id="31" name="Group 30">
            <a:extLst>
              <a:ext uri="{FF2B5EF4-FFF2-40B4-BE49-F238E27FC236}">
                <a16:creationId xmlns:a16="http://schemas.microsoft.com/office/drawing/2014/main" id="{32535F61-8CD2-4CB8-B078-DBB3961AEF3E}"/>
              </a:ext>
            </a:extLst>
          </p:cNvPr>
          <p:cNvGrpSpPr/>
          <p:nvPr/>
        </p:nvGrpSpPr>
        <p:grpSpPr>
          <a:xfrm>
            <a:off x="10015251" y="3235311"/>
            <a:ext cx="318184" cy="95299"/>
            <a:chOff x="7511438" y="3094301"/>
            <a:chExt cx="238638" cy="71474"/>
          </a:xfrm>
        </p:grpSpPr>
        <p:cxnSp>
          <p:nvCxnSpPr>
            <p:cNvPr id="425" name="Straight Connector 424"/>
            <p:cNvCxnSpPr/>
            <p:nvPr/>
          </p:nvCxnSpPr>
          <p:spPr>
            <a:xfrm>
              <a:off x="7511438" y="3127320"/>
              <a:ext cx="238638"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6" name="Diamond 315">
              <a:extLst>
                <a:ext uri="{FF2B5EF4-FFF2-40B4-BE49-F238E27FC236}">
                  <a16:creationId xmlns:a16="http://schemas.microsoft.com/office/drawing/2014/main" id="{96A382CA-51C5-41CE-BFEB-26644F03B016}"/>
                </a:ext>
              </a:extLst>
            </p:cNvPr>
            <p:cNvSpPr/>
            <p:nvPr/>
          </p:nvSpPr>
          <p:spPr>
            <a:xfrm>
              <a:off x="7599270" y="3094301"/>
              <a:ext cx="71474" cy="71474"/>
            </a:xfrm>
            <a:prstGeom prst="diamond">
              <a:avLst/>
            </a:prstGeom>
            <a:solidFill>
              <a:schemeClr val="bg1">
                <a:lumMod val="75000"/>
              </a:schemeClr>
            </a:solidFill>
            <a:ln w="6350">
              <a:solidFill>
                <a:schemeClr val="bg1">
                  <a:lumMod val="50000"/>
                </a:schemeClr>
              </a:solidFill>
            </a:ln>
            <a:effectLst>
              <a:outerShdw blurRad="1270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grpSp>
      <p:grpSp>
        <p:nvGrpSpPr>
          <p:cNvPr id="30" name="Group 29">
            <a:extLst>
              <a:ext uri="{FF2B5EF4-FFF2-40B4-BE49-F238E27FC236}">
                <a16:creationId xmlns:a16="http://schemas.microsoft.com/office/drawing/2014/main" id="{75E7ED0C-6919-4940-9A25-9C41FEB069DA}"/>
              </a:ext>
            </a:extLst>
          </p:cNvPr>
          <p:cNvGrpSpPr/>
          <p:nvPr/>
        </p:nvGrpSpPr>
        <p:grpSpPr>
          <a:xfrm>
            <a:off x="9938585" y="2915286"/>
            <a:ext cx="417855" cy="95299"/>
            <a:chOff x="7453937" y="3331514"/>
            <a:chExt cx="313391" cy="71474"/>
          </a:xfrm>
        </p:grpSpPr>
        <p:cxnSp>
          <p:nvCxnSpPr>
            <p:cNvPr id="428" name="Straight Connector 427"/>
            <p:cNvCxnSpPr/>
            <p:nvPr/>
          </p:nvCxnSpPr>
          <p:spPr>
            <a:xfrm>
              <a:off x="7453937" y="3365719"/>
              <a:ext cx="31339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8" name="Diamond 317">
              <a:extLst>
                <a:ext uri="{FF2B5EF4-FFF2-40B4-BE49-F238E27FC236}">
                  <a16:creationId xmlns:a16="http://schemas.microsoft.com/office/drawing/2014/main" id="{F11AF620-158B-4007-84C3-ED11E24481F2}"/>
                </a:ext>
              </a:extLst>
            </p:cNvPr>
            <p:cNvSpPr/>
            <p:nvPr/>
          </p:nvSpPr>
          <p:spPr>
            <a:xfrm>
              <a:off x="7574692" y="3331514"/>
              <a:ext cx="71474" cy="71474"/>
            </a:xfrm>
            <a:prstGeom prst="diamond">
              <a:avLst/>
            </a:prstGeom>
            <a:solidFill>
              <a:schemeClr val="bg1">
                <a:lumMod val="75000"/>
              </a:schemeClr>
            </a:solidFill>
            <a:ln w="6350">
              <a:solidFill>
                <a:schemeClr val="bg1">
                  <a:lumMod val="50000"/>
                </a:schemeClr>
              </a:solidFill>
            </a:ln>
            <a:effectLst>
              <a:outerShdw blurRad="1270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grpSp>
      <p:grpSp>
        <p:nvGrpSpPr>
          <p:cNvPr id="29" name="Group 28">
            <a:extLst>
              <a:ext uri="{FF2B5EF4-FFF2-40B4-BE49-F238E27FC236}">
                <a16:creationId xmlns:a16="http://schemas.microsoft.com/office/drawing/2014/main" id="{186BE8CD-1960-4DEF-85AB-A7F5D390A4C2}"/>
              </a:ext>
            </a:extLst>
          </p:cNvPr>
          <p:cNvGrpSpPr/>
          <p:nvPr/>
        </p:nvGrpSpPr>
        <p:grpSpPr>
          <a:xfrm>
            <a:off x="9888747" y="2605238"/>
            <a:ext cx="375687" cy="95299"/>
            <a:chOff x="7416559" y="3563453"/>
            <a:chExt cx="281765" cy="71474"/>
          </a:xfrm>
        </p:grpSpPr>
        <p:cxnSp>
          <p:nvCxnSpPr>
            <p:cNvPr id="431" name="Straight Connector 430"/>
            <p:cNvCxnSpPr/>
            <p:nvPr/>
          </p:nvCxnSpPr>
          <p:spPr>
            <a:xfrm>
              <a:off x="7416559" y="3596775"/>
              <a:ext cx="28176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20" name="Diamond 319">
              <a:extLst>
                <a:ext uri="{FF2B5EF4-FFF2-40B4-BE49-F238E27FC236}">
                  <a16:creationId xmlns:a16="http://schemas.microsoft.com/office/drawing/2014/main" id="{BD6B78EA-2F26-4DF0-A526-0869801F2590}"/>
                </a:ext>
              </a:extLst>
            </p:cNvPr>
            <p:cNvSpPr/>
            <p:nvPr/>
          </p:nvSpPr>
          <p:spPr>
            <a:xfrm>
              <a:off x="7532247" y="3563453"/>
              <a:ext cx="71474" cy="71474"/>
            </a:xfrm>
            <a:prstGeom prst="diamond">
              <a:avLst/>
            </a:prstGeom>
            <a:solidFill>
              <a:schemeClr val="bg1">
                <a:lumMod val="75000"/>
              </a:schemeClr>
            </a:solidFill>
            <a:ln w="6350">
              <a:solidFill>
                <a:schemeClr val="bg1">
                  <a:lumMod val="50000"/>
                </a:schemeClr>
              </a:solidFill>
            </a:ln>
            <a:effectLst>
              <a:outerShdw blurRad="1270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grpSp>
      <p:grpSp>
        <p:nvGrpSpPr>
          <p:cNvPr id="28" name="Group 27">
            <a:extLst>
              <a:ext uri="{FF2B5EF4-FFF2-40B4-BE49-F238E27FC236}">
                <a16:creationId xmlns:a16="http://schemas.microsoft.com/office/drawing/2014/main" id="{33CFA3D1-5E38-4D00-906E-7D6DB0FC21AD}"/>
              </a:ext>
            </a:extLst>
          </p:cNvPr>
          <p:cNvGrpSpPr/>
          <p:nvPr/>
        </p:nvGrpSpPr>
        <p:grpSpPr>
          <a:xfrm>
            <a:off x="9582063" y="2319047"/>
            <a:ext cx="402520" cy="95299"/>
            <a:chOff x="7186547" y="3794066"/>
            <a:chExt cx="301890" cy="71474"/>
          </a:xfrm>
        </p:grpSpPr>
        <p:cxnSp>
          <p:nvCxnSpPr>
            <p:cNvPr id="434" name="Straight Connector 433"/>
            <p:cNvCxnSpPr/>
            <p:nvPr/>
          </p:nvCxnSpPr>
          <p:spPr>
            <a:xfrm>
              <a:off x="7186547" y="3830949"/>
              <a:ext cx="30189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22" name="Diamond 321">
              <a:extLst>
                <a:ext uri="{FF2B5EF4-FFF2-40B4-BE49-F238E27FC236}">
                  <a16:creationId xmlns:a16="http://schemas.microsoft.com/office/drawing/2014/main" id="{1BDF2666-6A46-4107-B2D5-44673331D8FE}"/>
                </a:ext>
              </a:extLst>
            </p:cNvPr>
            <p:cNvSpPr/>
            <p:nvPr/>
          </p:nvSpPr>
          <p:spPr>
            <a:xfrm>
              <a:off x="7303642" y="3794066"/>
              <a:ext cx="71474" cy="71474"/>
            </a:xfrm>
            <a:prstGeom prst="diamond">
              <a:avLst/>
            </a:prstGeom>
            <a:solidFill>
              <a:schemeClr val="bg1">
                <a:lumMod val="75000"/>
              </a:schemeClr>
            </a:solidFill>
            <a:ln w="6350">
              <a:solidFill>
                <a:schemeClr val="bg1">
                  <a:lumMod val="50000"/>
                </a:schemeClr>
              </a:solidFill>
            </a:ln>
            <a:effectLst>
              <a:outerShdw blurRad="1270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grpSp>
      <p:sp>
        <p:nvSpPr>
          <p:cNvPr id="5" name="TextBox 4">
            <a:extLst>
              <a:ext uri="{FF2B5EF4-FFF2-40B4-BE49-F238E27FC236}">
                <a16:creationId xmlns:a16="http://schemas.microsoft.com/office/drawing/2014/main" id="{B954C771-4104-4A20-96ED-FFFBC11EC639}"/>
              </a:ext>
            </a:extLst>
          </p:cNvPr>
          <p:cNvSpPr txBox="1"/>
          <p:nvPr/>
        </p:nvSpPr>
        <p:spPr>
          <a:xfrm>
            <a:off x="4150717" y="4490189"/>
            <a:ext cx="1275539" cy="461665"/>
          </a:xfrm>
          <a:prstGeom prst="rect">
            <a:avLst/>
          </a:prstGeom>
          <a:noFill/>
        </p:spPr>
        <p:txBody>
          <a:bodyPr wrap="square" lIns="0" rIns="0" rtlCol="0">
            <a:spAutoFit/>
          </a:bodyPr>
          <a:lstStyle/>
          <a:p>
            <a:pPr algn="r"/>
            <a:r>
              <a:rPr lang="en-US" sz="1200" b="1">
                <a:solidFill>
                  <a:schemeClr val="accent2">
                    <a:lumMod val="75000"/>
                  </a:schemeClr>
                </a:solidFill>
              </a:rPr>
              <a:t>↑ risk for severe exacerbations</a:t>
            </a:r>
          </a:p>
        </p:txBody>
      </p:sp>
      <p:sp>
        <p:nvSpPr>
          <p:cNvPr id="137" name="TextBox 136">
            <a:extLst>
              <a:ext uri="{FF2B5EF4-FFF2-40B4-BE49-F238E27FC236}">
                <a16:creationId xmlns:a16="http://schemas.microsoft.com/office/drawing/2014/main" id="{EA4C343B-781C-4AED-B220-F00E6A57DC3F}"/>
              </a:ext>
            </a:extLst>
          </p:cNvPr>
          <p:cNvSpPr txBox="1"/>
          <p:nvPr/>
        </p:nvSpPr>
        <p:spPr>
          <a:xfrm>
            <a:off x="7370429" y="4305524"/>
            <a:ext cx="1275539" cy="646331"/>
          </a:xfrm>
          <a:prstGeom prst="rect">
            <a:avLst/>
          </a:prstGeom>
          <a:noFill/>
        </p:spPr>
        <p:txBody>
          <a:bodyPr wrap="square" lIns="0" rIns="0" rtlCol="0">
            <a:spAutoFit/>
          </a:bodyPr>
          <a:lstStyle/>
          <a:p>
            <a:pPr algn="r"/>
            <a:r>
              <a:rPr lang="en-US" sz="1200" b="1">
                <a:solidFill>
                  <a:schemeClr val="accent2">
                    <a:lumMod val="75000"/>
                  </a:schemeClr>
                </a:solidFill>
              </a:rPr>
              <a:t>↑ risk for acute respiratory events</a:t>
            </a:r>
          </a:p>
        </p:txBody>
      </p:sp>
      <p:sp>
        <p:nvSpPr>
          <p:cNvPr id="140" name="TextBox 139">
            <a:extLst>
              <a:ext uri="{FF2B5EF4-FFF2-40B4-BE49-F238E27FC236}">
                <a16:creationId xmlns:a16="http://schemas.microsoft.com/office/drawing/2014/main" id="{F1332C18-A776-40F2-B484-A4FF70D2AF3D}"/>
              </a:ext>
            </a:extLst>
          </p:cNvPr>
          <p:cNvSpPr txBox="1"/>
          <p:nvPr/>
        </p:nvSpPr>
        <p:spPr>
          <a:xfrm>
            <a:off x="9159070" y="4324053"/>
            <a:ext cx="1022180" cy="646331"/>
          </a:xfrm>
          <a:prstGeom prst="rect">
            <a:avLst/>
          </a:prstGeom>
          <a:noFill/>
        </p:spPr>
        <p:txBody>
          <a:bodyPr wrap="square" lIns="0" rIns="0" rtlCol="0">
            <a:spAutoFit/>
          </a:bodyPr>
          <a:lstStyle/>
          <a:p>
            <a:r>
              <a:rPr lang="en-US" sz="1200" b="1"/>
              <a:t>↑ OR of asthma control</a:t>
            </a:r>
          </a:p>
        </p:txBody>
      </p:sp>
      <p:grpSp>
        <p:nvGrpSpPr>
          <p:cNvPr id="141" name="Group 140">
            <a:extLst>
              <a:ext uri="{FF2B5EF4-FFF2-40B4-BE49-F238E27FC236}">
                <a16:creationId xmlns:a16="http://schemas.microsoft.com/office/drawing/2014/main" id="{6EA16162-4F32-4233-A667-0B4F625B37B6}"/>
              </a:ext>
            </a:extLst>
          </p:cNvPr>
          <p:cNvGrpSpPr/>
          <p:nvPr/>
        </p:nvGrpSpPr>
        <p:grpSpPr>
          <a:xfrm>
            <a:off x="10851385" y="6085347"/>
            <a:ext cx="1276669" cy="274320"/>
            <a:chOff x="10862292" y="5848079"/>
            <a:chExt cx="1276669" cy="310896"/>
          </a:xfrm>
        </p:grpSpPr>
        <p:sp>
          <p:nvSpPr>
            <p:cNvPr id="142" name="Rectangle: Rounded Corners 141">
              <a:hlinkClick r:id="rId3" action="ppaction://hlinksldjump"/>
              <a:extLst>
                <a:ext uri="{FF2B5EF4-FFF2-40B4-BE49-F238E27FC236}">
                  <a16:creationId xmlns:a16="http://schemas.microsoft.com/office/drawing/2014/main" id="{F542DCE0-E598-4135-94D0-7BA62BB2AD85}"/>
                </a:ext>
              </a:extLst>
            </p:cNvPr>
            <p:cNvSpPr/>
            <p:nvPr/>
          </p:nvSpPr>
          <p:spPr>
            <a:xfrm>
              <a:off x="10862292" y="5848079"/>
              <a:ext cx="1276669" cy="310896"/>
            </a:xfrm>
            <a:prstGeom prst="roundRect">
              <a:avLst>
                <a:gd name="adj" fmla="val 50000"/>
              </a:avLst>
            </a:prstGeom>
            <a:solidFill>
              <a:schemeClr val="bg1"/>
            </a:solidFill>
            <a:ln w="63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27432" tIns="0" rIns="0" bIns="0" rtlCol="0" anchor="ctr"/>
            <a:lstStyle/>
            <a:p>
              <a:r>
                <a:rPr lang="en-US" sz="800">
                  <a:solidFill>
                    <a:schemeClr val="tx2"/>
                  </a:solidFill>
                </a:rPr>
                <a:t>Return to presentation</a:t>
              </a:r>
            </a:p>
          </p:txBody>
        </p:sp>
        <p:sp>
          <p:nvSpPr>
            <p:cNvPr id="143" name="Freeform: Shape 142">
              <a:extLst>
                <a:ext uri="{FF2B5EF4-FFF2-40B4-BE49-F238E27FC236}">
                  <a16:creationId xmlns:a16="http://schemas.microsoft.com/office/drawing/2014/main" id="{0D1AECE5-0951-4DBA-94F2-2179CED869DD}"/>
                </a:ext>
              </a:extLst>
            </p:cNvPr>
            <p:cNvSpPr/>
            <p:nvPr/>
          </p:nvSpPr>
          <p:spPr>
            <a:xfrm rot="5400000">
              <a:off x="11956091" y="5962813"/>
              <a:ext cx="162858" cy="81429"/>
            </a:xfrm>
            <a:custGeom>
              <a:avLst/>
              <a:gdLst>
                <a:gd name="connsiteX0" fmla="*/ 0 w 561976"/>
                <a:gd name="connsiteY0" fmla="*/ 280988 h 280988"/>
                <a:gd name="connsiteX1" fmla="*/ 280988 w 561976"/>
                <a:gd name="connsiteY1" fmla="*/ 0 h 280988"/>
                <a:gd name="connsiteX2" fmla="*/ 561976 w 561976"/>
                <a:gd name="connsiteY2" fmla="*/ 280988 h 280988"/>
              </a:gdLst>
              <a:ahLst/>
              <a:cxnLst>
                <a:cxn ang="0">
                  <a:pos x="connsiteX0" y="connsiteY0"/>
                </a:cxn>
                <a:cxn ang="0">
                  <a:pos x="connsiteX1" y="connsiteY1"/>
                </a:cxn>
                <a:cxn ang="0">
                  <a:pos x="connsiteX2" y="connsiteY2"/>
                </a:cxn>
              </a:cxnLst>
              <a:rect l="l" t="t" r="r" b="b"/>
              <a:pathLst>
                <a:path w="561976" h="280988">
                  <a:moveTo>
                    <a:pt x="0" y="280988"/>
                  </a:moveTo>
                  <a:lnTo>
                    <a:pt x="280988" y="0"/>
                  </a:lnTo>
                  <a:lnTo>
                    <a:pt x="561976" y="280988"/>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56113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2A763-9CF1-480D-B42D-BA953B67F41D}"/>
              </a:ext>
            </a:extLst>
          </p:cNvPr>
          <p:cNvSpPr>
            <a:spLocks noGrp="1"/>
          </p:cNvSpPr>
          <p:nvPr>
            <p:ph type="title"/>
          </p:nvPr>
        </p:nvSpPr>
        <p:spPr/>
        <p:txBody>
          <a:bodyPr>
            <a:normAutofit/>
          </a:bodyPr>
          <a:lstStyle/>
          <a:p>
            <a:r>
              <a:rPr lang="en-US"/>
              <a:t>Eosinophils in Sickness</a:t>
            </a:r>
            <a:r>
              <a:rPr lang="en-US" baseline="30000"/>
              <a:t>1</a:t>
            </a:r>
            <a:endParaRPr lang="en-US"/>
          </a:p>
        </p:txBody>
      </p:sp>
      <p:sp>
        <p:nvSpPr>
          <p:cNvPr id="3" name="Slide Number Placeholder 2">
            <a:extLst>
              <a:ext uri="{FF2B5EF4-FFF2-40B4-BE49-F238E27FC236}">
                <a16:creationId xmlns:a16="http://schemas.microsoft.com/office/drawing/2014/main" id="{EBCD1961-27C2-4B6E-8DE4-37F00B4D06EE}"/>
              </a:ext>
            </a:extLst>
          </p:cNvPr>
          <p:cNvSpPr>
            <a:spLocks noGrp="1"/>
          </p:cNvSpPr>
          <p:nvPr>
            <p:ph type="sldNum" sz="quarter" idx="12"/>
          </p:nvPr>
        </p:nvSpPr>
        <p:spPr/>
        <p:txBody>
          <a:bodyPr/>
          <a:lstStyle/>
          <a:p>
            <a:fld id="{CC7432E5-F8E0-41AE-9A6B-AD730338B005}" type="slidenum">
              <a:rPr lang="en-US" smtClean="0"/>
              <a:pPr/>
              <a:t>18</a:t>
            </a:fld>
            <a:endParaRPr lang="en-US"/>
          </a:p>
        </p:txBody>
      </p:sp>
      <p:sp>
        <p:nvSpPr>
          <p:cNvPr id="4" name="Text Placeholder 3">
            <a:extLst>
              <a:ext uri="{FF2B5EF4-FFF2-40B4-BE49-F238E27FC236}">
                <a16:creationId xmlns:a16="http://schemas.microsoft.com/office/drawing/2014/main" id="{6887FC73-50CC-4B79-9036-CE406FDC090F}"/>
              </a:ext>
            </a:extLst>
          </p:cNvPr>
          <p:cNvSpPr>
            <a:spLocks noGrp="1"/>
          </p:cNvSpPr>
          <p:nvPr>
            <p:ph type="body" sz="quarter" idx="13"/>
          </p:nvPr>
        </p:nvSpPr>
        <p:spPr/>
        <p:txBody>
          <a:bodyPr/>
          <a:lstStyle/>
          <a:p>
            <a:r>
              <a:rPr lang="en-US" sz="900" err="1"/>
              <a:t>EoE</a:t>
            </a:r>
            <a:r>
              <a:rPr lang="en-US" sz="900"/>
              <a:t> = eosinophilic esophagitis; ABPA = allergic bronchopulmonary aspergillosis; EP = eosinophilic pneumonia; EGPA = eosinophilic granulomatosis with polyangiitis; DRESS = drug reaction with eosinophilia and systemic syndrome; HES = </a:t>
            </a:r>
            <a:r>
              <a:rPr lang="en-US" sz="900" err="1"/>
              <a:t>hypereosinophilic</a:t>
            </a:r>
            <a:r>
              <a:rPr lang="en-US" sz="900"/>
              <a:t> syndrome</a:t>
            </a:r>
          </a:p>
          <a:p>
            <a:r>
              <a:rPr lang="en-US" sz="800"/>
              <a:t>1. </a:t>
            </a:r>
            <a:r>
              <a:rPr lang="en-US" sz="800" err="1"/>
              <a:t>Bochner</a:t>
            </a:r>
            <a:r>
              <a:rPr lang="en-US" sz="800"/>
              <a:t> BS. </a:t>
            </a:r>
            <a:r>
              <a:rPr lang="en-US" sz="800" i="1"/>
              <a:t>Ann Allergy Asthma Immunol.</a:t>
            </a:r>
            <a:r>
              <a:rPr lang="en-US" sz="800"/>
              <a:t> 2018;121:150-155. </a:t>
            </a:r>
          </a:p>
        </p:txBody>
      </p:sp>
      <p:sp>
        <p:nvSpPr>
          <p:cNvPr id="6" name="Arrow: Pentagon 5">
            <a:extLst>
              <a:ext uri="{FF2B5EF4-FFF2-40B4-BE49-F238E27FC236}">
                <a16:creationId xmlns:a16="http://schemas.microsoft.com/office/drawing/2014/main" id="{E488554E-F129-41C7-99DF-DE8AF541EB86}"/>
              </a:ext>
            </a:extLst>
          </p:cNvPr>
          <p:cNvSpPr/>
          <p:nvPr/>
        </p:nvSpPr>
        <p:spPr>
          <a:xfrm>
            <a:off x="8041747" y="1899370"/>
            <a:ext cx="3743858" cy="1005840"/>
          </a:xfrm>
          <a:prstGeom prst="homePlate">
            <a:avLst/>
          </a:prstGeom>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EFB347E-9E08-4016-A214-C4D3CC57BAF9}"/>
              </a:ext>
            </a:extLst>
          </p:cNvPr>
          <p:cNvSpPr/>
          <p:nvPr/>
        </p:nvSpPr>
        <p:spPr>
          <a:xfrm>
            <a:off x="4249473" y="1899370"/>
            <a:ext cx="3743858" cy="1005840"/>
          </a:xfrm>
          <a:prstGeom prst="rect">
            <a:avLst/>
          </a:prstGeom>
          <a:solidFill>
            <a:schemeClr val="accent1">
              <a:alpha val="2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0774E90-B15A-435B-BF90-65076C5FEC07}"/>
              </a:ext>
            </a:extLst>
          </p:cNvPr>
          <p:cNvSpPr/>
          <p:nvPr/>
        </p:nvSpPr>
        <p:spPr>
          <a:xfrm>
            <a:off x="457200" y="1899370"/>
            <a:ext cx="3743858" cy="100584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B9E422C-BB70-4F11-BE7F-A6446B779B2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1361" y="2130287"/>
            <a:ext cx="344820" cy="307585"/>
          </a:xfrm>
          <a:prstGeom prst="rect">
            <a:avLst/>
          </a:prstGeom>
        </p:spPr>
      </p:pic>
      <p:pic>
        <p:nvPicPr>
          <p:cNvPr id="16" name="Picture 15">
            <a:extLst>
              <a:ext uri="{FF2B5EF4-FFF2-40B4-BE49-F238E27FC236}">
                <a16:creationId xmlns:a16="http://schemas.microsoft.com/office/drawing/2014/main" id="{461C0F67-AC3C-47C5-BC63-78C08D92DE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01619" y="2546274"/>
            <a:ext cx="344820" cy="307585"/>
          </a:xfrm>
          <a:prstGeom prst="rect">
            <a:avLst/>
          </a:prstGeom>
        </p:spPr>
      </p:pic>
      <p:pic>
        <p:nvPicPr>
          <p:cNvPr id="17" name="Picture 16">
            <a:extLst>
              <a:ext uri="{FF2B5EF4-FFF2-40B4-BE49-F238E27FC236}">
                <a16:creationId xmlns:a16="http://schemas.microsoft.com/office/drawing/2014/main" id="{61AC3B77-2284-40DE-A0AE-D16786C5338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52109" y="1979146"/>
            <a:ext cx="344820" cy="307585"/>
          </a:xfrm>
          <a:prstGeom prst="rect">
            <a:avLst/>
          </a:prstGeom>
        </p:spPr>
      </p:pic>
      <p:pic>
        <p:nvPicPr>
          <p:cNvPr id="18" name="Picture 17">
            <a:extLst>
              <a:ext uri="{FF2B5EF4-FFF2-40B4-BE49-F238E27FC236}">
                <a16:creationId xmlns:a16="http://schemas.microsoft.com/office/drawing/2014/main" id="{4F7286F3-BB31-437E-BC71-459BB029397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45497" y="2071968"/>
            <a:ext cx="344820" cy="307585"/>
          </a:xfrm>
          <a:prstGeom prst="rect">
            <a:avLst/>
          </a:prstGeom>
        </p:spPr>
      </p:pic>
      <p:pic>
        <p:nvPicPr>
          <p:cNvPr id="19" name="Picture 18">
            <a:extLst>
              <a:ext uri="{FF2B5EF4-FFF2-40B4-BE49-F238E27FC236}">
                <a16:creationId xmlns:a16="http://schemas.microsoft.com/office/drawing/2014/main" id="{452A0716-872A-474C-AF6E-A6E98D13151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52625" y="2537008"/>
            <a:ext cx="344820" cy="307585"/>
          </a:xfrm>
          <a:prstGeom prst="rect">
            <a:avLst/>
          </a:prstGeom>
        </p:spPr>
      </p:pic>
      <p:pic>
        <p:nvPicPr>
          <p:cNvPr id="20" name="Picture 19">
            <a:extLst>
              <a:ext uri="{FF2B5EF4-FFF2-40B4-BE49-F238E27FC236}">
                <a16:creationId xmlns:a16="http://schemas.microsoft.com/office/drawing/2014/main" id="{82804F22-DE06-4729-BC5A-6FFFE7D8C2E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03115" y="1969880"/>
            <a:ext cx="344820" cy="307585"/>
          </a:xfrm>
          <a:prstGeom prst="rect">
            <a:avLst/>
          </a:prstGeom>
        </p:spPr>
      </p:pic>
      <p:pic>
        <p:nvPicPr>
          <p:cNvPr id="21" name="Picture 20">
            <a:extLst>
              <a:ext uri="{FF2B5EF4-FFF2-40B4-BE49-F238E27FC236}">
                <a16:creationId xmlns:a16="http://schemas.microsoft.com/office/drawing/2014/main" id="{116F75B9-DFA4-40D2-AF8A-99A43812B21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67270" y="2472218"/>
            <a:ext cx="344820" cy="307585"/>
          </a:xfrm>
          <a:prstGeom prst="rect">
            <a:avLst/>
          </a:prstGeom>
        </p:spPr>
      </p:pic>
      <p:pic>
        <p:nvPicPr>
          <p:cNvPr id="22" name="Picture 21">
            <a:extLst>
              <a:ext uri="{FF2B5EF4-FFF2-40B4-BE49-F238E27FC236}">
                <a16:creationId xmlns:a16="http://schemas.microsoft.com/office/drawing/2014/main" id="{BC55AFD2-6A11-4ABC-8625-1D9F4779C61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55435" y="2383215"/>
            <a:ext cx="344820" cy="307585"/>
          </a:xfrm>
          <a:prstGeom prst="rect">
            <a:avLst/>
          </a:prstGeom>
        </p:spPr>
      </p:pic>
      <p:pic>
        <p:nvPicPr>
          <p:cNvPr id="23" name="Picture 22">
            <a:extLst>
              <a:ext uri="{FF2B5EF4-FFF2-40B4-BE49-F238E27FC236}">
                <a16:creationId xmlns:a16="http://schemas.microsoft.com/office/drawing/2014/main" id="{4973C428-7D6E-4212-AD26-BA410B897A5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86407" y="2121021"/>
            <a:ext cx="344820" cy="307585"/>
          </a:xfrm>
          <a:prstGeom prst="rect">
            <a:avLst/>
          </a:prstGeom>
        </p:spPr>
      </p:pic>
      <p:pic>
        <p:nvPicPr>
          <p:cNvPr id="24" name="Picture 23">
            <a:extLst>
              <a:ext uri="{FF2B5EF4-FFF2-40B4-BE49-F238E27FC236}">
                <a16:creationId xmlns:a16="http://schemas.microsoft.com/office/drawing/2014/main" id="{5C65DC7B-7A17-4DE4-A7AB-038243E902A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93171" y="1980621"/>
            <a:ext cx="344820" cy="307585"/>
          </a:xfrm>
          <a:prstGeom prst="rect">
            <a:avLst/>
          </a:prstGeom>
        </p:spPr>
      </p:pic>
      <p:pic>
        <p:nvPicPr>
          <p:cNvPr id="25" name="Picture 24">
            <a:extLst>
              <a:ext uri="{FF2B5EF4-FFF2-40B4-BE49-F238E27FC236}">
                <a16:creationId xmlns:a16="http://schemas.microsoft.com/office/drawing/2014/main" id="{9AC2474A-B697-4962-A4BB-4D00DF490E3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58512" y="2238689"/>
            <a:ext cx="344820" cy="307585"/>
          </a:xfrm>
          <a:prstGeom prst="rect">
            <a:avLst/>
          </a:prstGeom>
        </p:spPr>
      </p:pic>
      <p:pic>
        <p:nvPicPr>
          <p:cNvPr id="26" name="Picture 25">
            <a:extLst>
              <a:ext uri="{FF2B5EF4-FFF2-40B4-BE49-F238E27FC236}">
                <a16:creationId xmlns:a16="http://schemas.microsoft.com/office/drawing/2014/main" id="{1F5DB93A-9BEE-453C-B461-DAAE4632A79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10761" y="2510899"/>
            <a:ext cx="344820" cy="307585"/>
          </a:xfrm>
          <a:prstGeom prst="rect">
            <a:avLst/>
          </a:prstGeom>
        </p:spPr>
      </p:pic>
      <p:pic>
        <p:nvPicPr>
          <p:cNvPr id="27" name="Picture 26">
            <a:extLst>
              <a:ext uri="{FF2B5EF4-FFF2-40B4-BE49-F238E27FC236}">
                <a16:creationId xmlns:a16="http://schemas.microsoft.com/office/drawing/2014/main" id="{35215CD7-BA31-48B9-9408-351AD822054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03549" y="1955664"/>
            <a:ext cx="344820" cy="307585"/>
          </a:xfrm>
          <a:prstGeom prst="rect">
            <a:avLst/>
          </a:prstGeom>
        </p:spPr>
      </p:pic>
      <p:pic>
        <p:nvPicPr>
          <p:cNvPr id="28" name="Picture 27">
            <a:extLst>
              <a:ext uri="{FF2B5EF4-FFF2-40B4-BE49-F238E27FC236}">
                <a16:creationId xmlns:a16="http://schemas.microsoft.com/office/drawing/2014/main" id="{0FD6600E-4AF9-4C20-9D48-EADEF95AA3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67270" y="1979347"/>
            <a:ext cx="344820" cy="307585"/>
          </a:xfrm>
          <a:prstGeom prst="rect">
            <a:avLst/>
          </a:prstGeom>
        </p:spPr>
      </p:pic>
      <p:pic>
        <p:nvPicPr>
          <p:cNvPr id="29" name="Picture 28">
            <a:extLst>
              <a:ext uri="{FF2B5EF4-FFF2-40B4-BE49-F238E27FC236}">
                <a16:creationId xmlns:a16="http://schemas.microsoft.com/office/drawing/2014/main" id="{A554E4FE-DDD8-4273-B630-F184D7321B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23196" y="2546274"/>
            <a:ext cx="344820" cy="307585"/>
          </a:xfrm>
          <a:prstGeom prst="rect">
            <a:avLst/>
          </a:prstGeom>
        </p:spPr>
      </p:pic>
      <p:pic>
        <p:nvPicPr>
          <p:cNvPr id="30" name="Picture 29">
            <a:extLst>
              <a:ext uri="{FF2B5EF4-FFF2-40B4-BE49-F238E27FC236}">
                <a16:creationId xmlns:a16="http://schemas.microsoft.com/office/drawing/2014/main" id="{F5CABA2A-E206-43B2-A8A0-67BD64E073A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26833" y="2229422"/>
            <a:ext cx="344820" cy="307585"/>
          </a:xfrm>
          <a:prstGeom prst="rect">
            <a:avLst/>
          </a:prstGeom>
        </p:spPr>
      </p:pic>
      <p:pic>
        <p:nvPicPr>
          <p:cNvPr id="31" name="Picture 30">
            <a:extLst>
              <a:ext uri="{FF2B5EF4-FFF2-40B4-BE49-F238E27FC236}">
                <a16:creationId xmlns:a16="http://schemas.microsoft.com/office/drawing/2014/main" id="{8530C9BA-4C74-4E5F-96E8-C52762ED1D8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88942" y="1935818"/>
            <a:ext cx="344820" cy="307585"/>
          </a:xfrm>
          <a:prstGeom prst="rect">
            <a:avLst/>
          </a:prstGeom>
        </p:spPr>
      </p:pic>
      <p:pic>
        <p:nvPicPr>
          <p:cNvPr id="32" name="Picture 31">
            <a:extLst>
              <a:ext uri="{FF2B5EF4-FFF2-40B4-BE49-F238E27FC236}">
                <a16:creationId xmlns:a16="http://schemas.microsoft.com/office/drawing/2014/main" id="{0959D110-7CA9-479D-8C97-58950A23506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52014" y="2532293"/>
            <a:ext cx="344820" cy="307585"/>
          </a:xfrm>
          <a:prstGeom prst="rect">
            <a:avLst/>
          </a:prstGeom>
        </p:spPr>
      </p:pic>
      <p:pic>
        <p:nvPicPr>
          <p:cNvPr id="33" name="Picture 32">
            <a:extLst>
              <a:ext uri="{FF2B5EF4-FFF2-40B4-BE49-F238E27FC236}">
                <a16:creationId xmlns:a16="http://schemas.microsoft.com/office/drawing/2014/main" id="{D9775069-C314-47A0-A993-E2A7456D6DE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55651" y="2215441"/>
            <a:ext cx="344820" cy="307585"/>
          </a:xfrm>
          <a:prstGeom prst="rect">
            <a:avLst/>
          </a:prstGeom>
        </p:spPr>
      </p:pic>
      <p:pic>
        <p:nvPicPr>
          <p:cNvPr id="34" name="Picture 33">
            <a:extLst>
              <a:ext uri="{FF2B5EF4-FFF2-40B4-BE49-F238E27FC236}">
                <a16:creationId xmlns:a16="http://schemas.microsoft.com/office/drawing/2014/main" id="{C3B62104-6391-4801-9AB4-33BF4643CC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17760" y="1921837"/>
            <a:ext cx="344820" cy="307585"/>
          </a:xfrm>
          <a:prstGeom prst="rect">
            <a:avLst/>
          </a:prstGeom>
        </p:spPr>
      </p:pic>
      <p:pic>
        <p:nvPicPr>
          <p:cNvPr id="35" name="Picture 34">
            <a:extLst>
              <a:ext uri="{FF2B5EF4-FFF2-40B4-BE49-F238E27FC236}">
                <a16:creationId xmlns:a16="http://schemas.microsoft.com/office/drawing/2014/main" id="{459724D5-5698-4AB2-860C-7B38A2CA68D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78220" y="2532293"/>
            <a:ext cx="344820" cy="307585"/>
          </a:xfrm>
          <a:prstGeom prst="rect">
            <a:avLst/>
          </a:prstGeom>
        </p:spPr>
      </p:pic>
      <p:pic>
        <p:nvPicPr>
          <p:cNvPr id="36" name="Picture 35">
            <a:extLst>
              <a:ext uri="{FF2B5EF4-FFF2-40B4-BE49-F238E27FC236}">
                <a16:creationId xmlns:a16="http://schemas.microsoft.com/office/drawing/2014/main" id="{36279472-296E-415B-B05A-159A1B1FA23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81857" y="2215441"/>
            <a:ext cx="344820" cy="307585"/>
          </a:xfrm>
          <a:prstGeom prst="rect">
            <a:avLst/>
          </a:prstGeom>
        </p:spPr>
      </p:pic>
      <p:pic>
        <p:nvPicPr>
          <p:cNvPr id="37" name="Picture 36">
            <a:extLst>
              <a:ext uri="{FF2B5EF4-FFF2-40B4-BE49-F238E27FC236}">
                <a16:creationId xmlns:a16="http://schemas.microsoft.com/office/drawing/2014/main" id="{C5B3327C-74D5-4438-A1FE-BA565165728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43966" y="1921837"/>
            <a:ext cx="344820" cy="307585"/>
          </a:xfrm>
          <a:prstGeom prst="rect">
            <a:avLst/>
          </a:prstGeom>
        </p:spPr>
      </p:pic>
      <p:pic>
        <p:nvPicPr>
          <p:cNvPr id="38" name="Picture 37">
            <a:extLst>
              <a:ext uri="{FF2B5EF4-FFF2-40B4-BE49-F238E27FC236}">
                <a16:creationId xmlns:a16="http://schemas.microsoft.com/office/drawing/2014/main" id="{62E4C26E-8DAC-4FAC-9487-3EAA8F8C8DB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00204" y="2514168"/>
            <a:ext cx="344820" cy="307585"/>
          </a:xfrm>
          <a:prstGeom prst="rect">
            <a:avLst/>
          </a:prstGeom>
        </p:spPr>
      </p:pic>
      <p:pic>
        <p:nvPicPr>
          <p:cNvPr id="39" name="Picture 38">
            <a:extLst>
              <a:ext uri="{FF2B5EF4-FFF2-40B4-BE49-F238E27FC236}">
                <a16:creationId xmlns:a16="http://schemas.microsoft.com/office/drawing/2014/main" id="{438CADE0-F1F9-46F0-9432-8FAB6F3C733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03841" y="2197316"/>
            <a:ext cx="344820" cy="307585"/>
          </a:xfrm>
          <a:prstGeom prst="rect">
            <a:avLst/>
          </a:prstGeom>
        </p:spPr>
      </p:pic>
      <p:pic>
        <p:nvPicPr>
          <p:cNvPr id="40" name="Picture 39">
            <a:extLst>
              <a:ext uri="{FF2B5EF4-FFF2-40B4-BE49-F238E27FC236}">
                <a16:creationId xmlns:a16="http://schemas.microsoft.com/office/drawing/2014/main" id="{96C39333-05D2-438D-A38C-2F8E46394B0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65950" y="1903712"/>
            <a:ext cx="344820" cy="307585"/>
          </a:xfrm>
          <a:prstGeom prst="rect">
            <a:avLst/>
          </a:prstGeom>
        </p:spPr>
      </p:pic>
      <p:pic>
        <p:nvPicPr>
          <p:cNvPr id="41" name="Picture 40">
            <a:extLst>
              <a:ext uri="{FF2B5EF4-FFF2-40B4-BE49-F238E27FC236}">
                <a16:creationId xmlns:a16="http://schemas.microsoft.com/office/drawing/2014/main" id="{8B8C66F0-98AD-4E01-A0A0-43CD7B33DF6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447728" y="2546274"/>
            <a:ext cx="344820" cy="307585"/>
          </a:xfrm>
          <a:prstGeom prst="rect">
            <a:avLst/>
          </a:prstGeom>
        </p:spPr>
      </p:pic>
      <p:pic>
        <p:nvPicPr>
          <p:cNvPr id="42" name="Picture 41">
            <a:extLst>
              <a:ext uri="{FF2B5EF4-FFF2-40B4-BE49-F238E27FC236}">
                <a16:creationId xmlns:a16="http://schemas.microsoft.com/office/drawing/2014/main" id="{F946F25C-4A89-476D-B6B1-9FE9866753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51365" y="2229422"/>
            <a:ext cx="344820" cy="307585"/>
          </a:xfrm>
          <a:prstGeom prst="rect">
            <a:avLst/>
          </a:prstGeom>
        </p:spPr>
      </p:pic>
      <p:pic>
        <p:nvPicPr>
          <p:cNvPr id="43" name="Picture 42">
            <a:extLst>
              <a:ext uri="{FF2B5EF4-FFF2-40B4-BE49-F238E27FC236}">
                <a16:creationId xmlns:a16="http://schemas.microsoft.com/office/drawing/2014/main" id="{3F26E34C-661F-4ECD-BA81-9A19AFE3E4A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413474" y="1935818"/>
            <a:ext cx="344820" cy="307585"/>
          </a:xfrm>
          <a:prstGeom prst="rect">
            <a:avLst/>
          </a:prstGeom>
        </p:spPr>
      </p:pic>
      <p:pic>
        <p:nvPicPr>
          <p:cNvPr id="44" name="Picture 43">
            <a:extLst>
              <a:ext uri="{FF2B5EF4-FFF2-40B4-BE49-F238E27FC236}">
                <a16:creationId xmlns:a16="http://schemas.microsoft.com/office/drawing/2014/main" id="{5AB123C2-677E-4C47-A99C-5CF0B4BB49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767008" y="2523230"/>
            <a:ext cx="344820" cy="307585"/>
          </a:xfrm>
          <a:prstGeom prst="rect">
            <a:avLst/>
          </a:prstGeom>
        </p:spPr>
      </p:pic>
      <p:pic>
        <p:nvPicPr>
          <p:cNvPr id="45" name="Picture 44">
            <a:extLst>
              <a:ext uri="{FF2B5EF4-FFF2-40B4-BE49-F238E27FC236}">
                <a16:creationId xmlns:a16="http://schemas.microsoft.com/office/drawing/2014/main" id="{E20870AE-EF2E-4EE2-9B71-26BD7505645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70645" y="2206378"/>
            <a:ext cx="344820" cy="307585"/>
          </a:xfrm>
          <a:prstGeom prst="rect">
            <a:avLst/>
          </a:prstGeom>
        </p:spPr>
      </p:pic>
      <p:pic>
        <p:nvPicPr>
          <p:cNvPr id="46" name="Picture 45">
            <a:extLst>
              <a:ext uri="{FF2B5EF4-FFF2-40B4-BE49-F238E27FC236}">
                <a16:creationId xmlns:a16="http://schemas.microsoft.com/office/drawing/2014/main" id="{EB6E6070-770D-45D3-99D2-66D47484327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732754" y="1912774"/>
            <a:ext cx="344820" cy="307585"/>
          </a:xfrm>
          <a:prstGeom prst="rect">
            <a:avLst/>
          </a:prstGeom>
        </p:spPr>
      </p:pic>
      <p:pic>
        <p:nvPicPr>
          <p:cNvPr id="47" name="Picture 46">
            <a:extLst>
              <a:ext uri="{FF2B5EF4-FFF2-40B4-BE49-F238E27FC236}">
                <a16:creationId xmlns:a16="http://schemas.microsoft.com/office/drawing/2014/main" id="{AEF0CA52-EFDA-466A-ADEE-E030A193CD3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83519" y="2532293"/>
            <a:ext cx="344820" cy="307585"/>
          </a:xfrm>
          <a:prstGeom prst="rect">
            <a:avLst/>
          </a:prstGeom>
        </p:spPr>
      </p:pic>
      <p:pic>
        <p:nvPicPr>
          <p:cNvPr id="48" name="Picture 47">
            <a:extLst>
              <a:ext uri="{FF2B5EF4-FFF2-40B4-BE49-F238E27FC236}">
                <a16:creationId xmlns:a16="http://schemas.microsoft.com/office/drawing/2014/main" id="{9CE24B02-0BD9-42BE-9A9F-CB58464A581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187156" y="2215441"/>
            <a:ext cx="344820" cy="307585"/>
          </a:xfrm>
          <a:prstGeom prst="rect">
            <a:avLst/>
          </a:prstGeom>
        </p:spPr>
      </p:pic>
      <p:pic>
        <p:nvPicPr>
          <p:cNvPr id="49" name="Picture 48">
            <a:extLst>
              <a:ext uri="{FF2B5EF4-FFF2-40B4-BE49-F238E27FC236}">
                <a16:creationId xmlns:a16="http://schemas.microsoft.com/office/drawing/2014/main" id="{32A8372F-68C0-4C9D-8861-01130000AB8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49265" y="1921837"/>
            <a:ext cx="344820" cy="307585"/>
          </a:xfrm>
          <a:prstGeom prst="rect">
            <a:avLst/>
          </a:prstGeom>
        </p:spPr>
      </p:pic>
      <p:pic>
        <p:nvPicPr>
          <p:cNvPr id="50" name="Picture 49">
            <a:extLst>
              <a:ext uri="{FF2B5EF4-FFF2-40B4-BE49-F238E27FC236}">
                <a16:creationId xmlns:a16="http://schemas.microsoft.com/office/drawing/2014/main" id="{27CAC1BB-5E1D-4504-A3F2-9AA717840E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01794" y="2549719"/>
            <a:ext cx="344820" cy="307585"/>
          </a:xfrm>
          <a:prstGeom prst="rect">
            <a:avLst/>
          </a:prstGeom>
        </p:spPr>
      </p:pic>
      <p:pic>
        <p:nvPicPr>
          <p:cNvPr id="51" name="Picture 50">
            <a:extLst>
              <a:ext uri="{FF2B5EF4-FFF2-40B4-BE49-F238E27FC236}">
                <a16:creationId xmlns:a16="http://schemas.microsoft.com/office/drawing/2014/main" id="{68BAE552-6AB8-4FCB-A716-9F9B92B46D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05431" y="2232867"/>
            <a:ext cx="344820" cy="307585"/>
          </a:xfrm>
          <a:prstGeom prst="rect">
            <a:avLst/>
          </a:prstGeom>
        </p:spPr>
      </p:pic>
      <p:pic>
        <p:nvPicPr>
          <p:cNvPr id="52" name="Picture 51">
            <a:extLst>
              <a:ext uri="{FF2B5EF4-FFF2-40B4-BE49-F238E27FC236}">
                <a16:creationId xmlns:a16="http://schemas.microsoft.com/office/drawing/2014/main" id="{EAF04A72-017E-439B-AD8C-D7590F87E02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367540" y="1939263"/>
            <a:ext cx="344820" cy="307585"/>
          </a:xfrm>
          <a:prstGeom prst="rect">
            <a:avLst/>
          </a:prstGeom>
        </p:spPr>
      </p:pic>
      <p:pic>
        <p:nvPicPr>
          <p:cNvPr id="53" name="Picture 52">
            <a:extLst>
              <a:ext uri="{FF2B5EF4-FFF2-40B4-BE49-F238E27FC236}">
                <a16:creationId xmlns:a16="http://schemas.microsoft.com/office/drawing/2014/main" id="{D8034A58-FCAA-4447-988F-159892D42D1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23550" y="2566120"/>
            <a:ext cx="344820" cy="307585"/>
          </a:xfrm>
          <a:prstGeom prst="rect">
            <a:avLst/>
          </a:prstGeom>
        </p:spPr>
      </p:pic>
      <p:pic>
        <p:nvPicPr>
          <p:cNvPr id="54" name="Picture 53">
            <a:extLst>
              <a:ext uri="{FF2B5EF4-FFF2-40B4-BE49-F238E27FC236}">
                <a16:creationId xmlns:a16="http://schemas.microsoft.com/office/drawing/2014/main" id="{0C38A443-3980-4DB4-8BE3-6FD293612E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27187" y="2249268"/>
            <a:ext cx="344820" cy="307585"/>
          </a:xfrm>
          <a:prstGeom prst="rect">
            <a:avLst/>
          </a:prstGeom>
        </p:spPr>
      </p:pic>
      <p:pic>
        <p:nvPicPr>
          <p:cNvPr id="55" name="Picture 54">
            <a:extLst>
              <a:ext uri="{FF2B5EF4-FFF2-40B4-BE49-F238E27FC236}">
                <a16:creationId xmlns:a16="http://schemas.microsoft.com/office/drawing/2014/main" id="{585F228E-95EC-4C8F-B570-DD6B1A92A22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689296" y="1955664"/>
            <a:ext cx="344820" cy="307585"/>
          </a:xfrm>
          <a:prstGeom prst="rect">
            <a:avLst/>
          </a:prstGeom>
        </p:spPr>
      </p:pic>
      <p:pic>
        <p:nvPicPr>
          <p:cNvPr id="56" name="Picture 55">
            <a:extLst>
              <a:ext uri="{FF2B5EF4-FFF2-40B4-BE49-F238E27FC236}">
                <a16:creationId xmlns:a16="http://schemas.microsoft.com/office/drawing/2014/main" id="{BB60D24C-7A0B-4FE6-9A7B-F7BB754BEF6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045294" y="2559129"/>
            <a:ext cx="344820" cy="307585"/>
          </a:xfrm>
          <a:prstGeom prst="rect">
            <a:avLst/>
          </a:prstGeom>
        </p:spPr>
      </p:pic>
      <p:pic>
        <p:nvPicPr>
          <p:cNvPr id="57" name="Picture 56">
            <a:extLst>
              <a:ext uri="{FF2B5EF4-FFF2-40B4-BE49-F238E27FC236}">
                <a16:creationId xmlns:a16="http://schemas.microsoft.com/office/drawing/2014/main" id="{7B8EBD88-7691-458F-926E-48A994CDABD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148931" y="2242277"/>
            <a:ext cx="344820" cy="307585"/>
          </a:xfrm>
          <a:prstGeom prst="rect">
            <a:avLst/>
          </a:prstGeom>
        </p:spPr>
      </p:pic>
      <p:pic>
        <p:nvPicPr>
          <p:cNvPr id="58" name="Picture 57">
            <a:extLst>
              <a:ext uri="{FF2B5EF4-FFF2-40B4-BE49-F238E27FC236}">
                <a16:creationId xmlns:a16="http://schemas.microsoft.com/office/drawing/2014/main" id="{AA97584B-E299-49FD-970D-08D5F975E24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011040" y="1948673"/>
            <a:ext cx="344820" cy="307585"/>
          </a:xfrm>
          <a:prstGeom prst="rect">
            <a:avLst/>
          </a:prstGeom>
        </p:spPr>
      </p:pic>
      <p:sp>
        <p:nvSpPr>
          <p:cNvPr id="60" name="TextBox 59">
            <a:extLst>
              <a:ext uri="{FF2B5EF4-FFF2-40B4-BE49-F238E27FC236}">
                <a16:creationId xmlns:a16="http://schemas.microsoft.com/office/drawing/2014/main" id="{95513B7D-549D-489E-BA67-68C3FE168843}"/>
              </a:ext>
            </a:extLst>
          </p:cNvPr>
          <p:cNvSpPr txBox="1"/>
          <p:nvPr/>
        </p:nvSpPr>
        <p:spPr>
          <a:xfrm>
            <a:off x="3926567" y="1635041"/>
            <a:ext cx="597397" cy="276999"/>
          </a:xfrm>
          <a:prstGeom prst="rect">
            <a:avLst/>
          </a:prstGeom>
          <a:noFill/>
        </p:spPr>
        <p:txBody>
          <a:bodyPr wrap="square" rtlCol="0">
            <a:spAutoFit/>
          </a:bodyPr>
          <a:lstStyle/>
          <a:p>
            <a:pPr algn="ctr">
              <a:buClr>
                <a:schemeClr val="accent1"/>
              </a:buClr>
            </a:pPr>
            <a:r>
              <a:rPr lang="en-US" sz="1200"/>
              <a:t>500</a:t>
            </a:r>
          </a:p>
        </p:txBody>
      </p:sp>
      <p:sp>
        <p:nvSpPr>
          <p:cNvPr id="61" name="TextBox 60">
            <a:extLst>
              <a:ext uri="{FF2B5EF4-FFF2-40B4-BE49-F238E27FC236}">
                <a16:creationId xmlns:a16="http://schemas.microsoft.com/office/drawing/2014/main" id="{6E7D2E10-DEE7-4E78-B8CB-C703EE0DFC12}"/>
              </a:ext>
            </a:extLst>
          </p:cNvPr>
          <p:cNvSpPr txBox="1"/>
          <p:nvPr/>
        </p:nvSpPr>
        <p:spPr>
          <a:xfrm>
            <a:off x="158501" y="1635041"/>
            <a:ext cx="597397" cy="276999"/>
          </a:xfrm>
          <a:prstGeom prst="rect">
            <a:avLst/>
          </a:prstGeom>
          <a:noFill/>
        </p:spPr>
        <p:txBody>
          <a:bodyPr wrap="square" rtlCol="0">
            <a:spAutoFit/>
          </a:bodyPr>
          <a:lstStyle/>
          <a:p>
            <a:pPr algn="ctr">
              <a:buClr>
                <a:schemeClr val="accent1"/>
              </a:buClr>
            </a:pPr>
            <a:r>
              <a:rPr lang="en-US" sz="1200"/>
              <a:t>0</a:t>
            </a:r>
          </a:p>
        </p:txBody>
      </p:sp>
      <p:sp>
        <p:nvSpPr>
          <p:cNvPr id="62" name="TextBox 61">
            <a:extLst>
              <a:ext uri="{FF2B5EF4-FFF2-40B4-BE49-F238E27FC236}">
                <a16:creationId xmlns:a16="http://schemas.microsoft.com/office/drawing/2014/main" id="{D0F3EEFE-BC6B-4477-901D-519E4D078FCA}"/>
              </a:ext>
            </a:extLst>
          </p:cNvPr>
          <p:cNvSpPr txBox="1"/>
          <p:nvPr/>
        </p:nvSpPr>
        <p:spPr>
          <a:xfrm>
            <a:off x="7722601" y="1635041"/>
            <a:ext cx="597397" cy="276999"/>
          </a:xfrm>
          <a:prstGeom prst="rect">
            <a:avLst/>
          </a:prstGeom>
          <a:noFill/>
        </p:spPr>
        <p:txBody>
          <a:bodyPr wrap="square" rtlCol="0">
            <a:spAutoFit/>
          </a:bodyPr>
          <a:lstStyle/>
          <a:p>
            <a:pPr algn="ctr">
              <a:buClr>
                <a:schemeClr val="accent1"/>
              </a:buClr>
            </a:pPr>
            <a:r>
              <a:rPr lang="en-US" sz="1200"/>
              <a:t>1,500</a:t>
            </a:r>
          </a:p>
        </p:txBody>
      </p:sp>
      <p:sp>
        <p:nvSpPr>
          <p:cNvPr id="65" name="TextBox 64">
            <a:extLst>
              <a:ext uri="{FF2B5EF4-FFF2-40B4-BE49-F238E27FC236}">
                <a16:creationId xmlns:a16="http://schemas.microsoft.com/office/drawing/2014/main" id="{AA7A02A7-B423-47D5-A9A4-36F45086B7A6}"/>
              </a:ext>
            </a:extLst>
          </p:cNvPr>
          <p:cNvSpPr txBox="1"/>
          <p:nvPr/>
        </p:nvSpPr>
        <p:spPr>
          <a:xfrm>
            <a:off x="303753" y="1325536"/>
            <a:ext cx="8871604" cy="307777"/>
          </a:xfrm>
          <a:prstGeom prst="rect">
            <a:avLst/>
          </a:prstGeom>
          <a:noFill/>
        </p:spPr>
        <p:txBody>
          <a:bodyPr wrap="square" rtlCol="0">
            <a:spAutoFit/>
          </a:bodyPr>
          <a:lstStyle/>
          <a:p>
            <a:pPr>
              <a:buClr>
                <a:schemeClr val="accent1"/>
              </a:buClr>
            </a:pPr>
            <a:r>
              <a:rPr lang="en-US" sz="1400" b="1"/>
              <a:t>Total eosinophil count (cells/</a:t>
            </a:r>
            <a:r>
              <a:rPr lang="en-US" sz="1400" b="1">
                <a:sym typeface="Symbol" panose="05050102010706020507" pitchFamily="18" charset="2"/>
              </a:rPr>
              <a:t>L)</a:t>
            </a:r>
            <a:endParaRPr lang="en-US" sz="1400" b="1"/>
          </a:p>
        </p:txBody>
      </p:sp>
      <p:cxnSp>
        <p:nvCxnSpPr>
          <p:cNvPr id="68" name="Straight Arrow Connector 67">
            <a:extLst>
              <a:ext uri="{FF2B5EF4-FFF2-40B4-BE49-F238E27FC236}">
                <a16:creationId xmlns:a16="http://schemas.microsoft.com/office/drawing/2014/main" id="{1A1B26C3-CA0B-4923-B95F-A921F7E6E516}"/>
              </a:ext>
            </a:extLst>
          </p:cNvPr>
          <p:cNvCxnSpPr>
            <a:cxnSpLocks/>
          </p:cNvCxnSpPr>
          <p:nvPr/>
        </p:nvCxnSpPr>
        <p:spPr>
          <a:xfrm>
            <a:off x="4463003" y="1773540"/>
            <a:ext cx="3291840"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7195417-F342-46BF-A93E-64F0AB64350E}"/>
              </a:ext>
            </a:extLst>
          </p:cNvPr>
          <p:cNvSpPr txBox="1"/>
          <p:nvPr/>
        </p:nvSpPr>
        <p:spPr>
          <a:xfrm>
            <a:off x="5326364" y="1485845"/>
            <a:ext cx="1565119" cy="369332"/>
          </a:xfrm>
          <a:prstGeom prst="rect">
            <a:avLst/>
          </a:prstGeom>
          <a:solidFill>
            <a:schemeClr val="bg1"/>
          </a:solidFill>
        </p:spPr>
        <p:txBody>
          <a:bodyPr wrap="square" tIns="0" bIns="0" rtlCol="0">
            <a:spAutoFit/>
          </a:bodyPr>
          <a:lstStyle/>
          <a:p>
            <a:pPr algn="ctr">
              <a:buClr>
                <a:schemeClr val="accent1"/>
              </a:buClr>
            </a:pPr>
            <a:r>
              <a:rPr lang="en-US" sz="1200" i="1">
                <a:solidFill>
                  <a:schemeClr val="accent1"/>
                </a:solidFill>
              </a:rPr>
              <a:t>Eosinophilia</a:t>
            </a:r>
            <a:br>
              <a:rPr lang="en-US" sz="1200" i="1">
                <a:solidFill>
                  <a:schemeClr val="accent1"/>
                </a:solidFill>
              </a:rPr>
            </a:br>
            <a:r>
              <a:rPr lang="en-US" sz="1200" i="1">
                <a:solidFill>
                  <a:schemeClr val="accent1"/>
                </a:solidFill>
              </a:rPr>
              <a:t>(Laboratory defined)</a:t>
            </a:r>
          </a:p>
        </p:txBody>
      </p:sp>
      <p:cxnSp>
        <p:nvCxnSpPr>
          <p:cNvPr id="69" name="Straight Arrow Connector 68">
            <a:extLst>
              <a:ext uri="{FF2B5EF4-FFF2-40B4-BE49-F238E27FC236}">
                <a16:creationId xmlns:a16="http://schemas.microsoft.com/office/drawing/2014/main" id="{A0F792A7-B8A9-4A81-949F-14D9EC106E6F}"/>
              </a:ext>
            </a:extLst>
          </p:cNvPr>
          <p:cNvCxnSpPr>
            <a:cxnSpLocks/>
          </p:cNvCxnSpPr>
          <p:nvPr/>
        </p:nvCxnSpPr>
        <p:spPr>
          <a:xfrm>
            <a:off x="8315660" y="1773540"/>
            <a:ext cx="2926080" cy="0"/>
          </a:xfrm>
          <a:prstGeom prst="straightConnector1">
            <a:avLst/>
          </a:prstGeom>
          <a:ln>
            <a:headEnd type="none"/>
            <a:tailEnd type="stealth"/>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D14F4DB8-96C3-4354-8B2D-1E02CEB7B707}"/>
              </a:ext>
            </a:extLst>
          </p:cNvPr>
          <p:cNvSpPr txBox="1"/>
          <p:nvPr/>
        </p:nvSpPr>
        <p:spPr>
          <a:xfrm>
            <a:off x="9082209" y="1485845"/>
            <a:ext cx="1392983" cy="369332"/>
          </a:xfrm>
          <a:prstGeom prst="rect">
            <a:avLst/>
          </a:prstGeom>
          <a:solidFill>
            <a:schemeClr val="bg1"/>
          </a:solidFill>
        </p:spPr>
        <p:txBody>
          <a:bodyPr wrap="square" tIns="0" bIns="0" rtlCol="0">
            <a:spAutoFit/>
          </a:bodyPr>
          <a:lstStyle/>
          <a:p>
            <a:pPr algn="ctr">
              <a:buClr>
                <a:schemeClr val="accent1"/>
              </a:buClr>
            </a:pPr>
            <a:r>
              <a:rPr lang="en-US" sz="1200" i="1" err="1">
                <a:solidFill>
                  <a:schemeClr val="accent1"/>
                </a:solidFill>
              </a:rPr>
              <a:t>Hypereosinophilia</a:t>
            </a:r>
            <a:br>
              <a:rPr lang="en-US" sz="1200" i="1">
                <a:solidFill>
                  <a:schemeClr val="accent1"/>
                </a:solidFill>
              </a:rPr>
            </a:br>
            <a:r>
              <a:rPr lang="en-US" sz="1200" i="1">
                <a:solidFill>
                  <a:schemeClr val="accent1"/>
                </a:solidFill>
              </a:rPr>
              <a:t>(Typical range)</a:t>
            </a:r>
          </a:p>
        </p:txBody>
      </p:sp>
      <p:grpSp>
        <p:nvGrpSpPr>
          <p:cNvPr id="77" name="Group 76">
            <a:extLst>
              <a:ext uri="{FF2B5EF4-FFF2-40B4-BE49-F238E27FC236}">
                <a16:creationId xmlns:a16="http://schemas.microsoft.com/office/drawing/2014/main" id="{9EF8C969-36C2-4620-A077-8AB77A4B4432}"/>
              </a:ext>
            </a:extLst>
          </p:cNvPr>
          <p:cNvGrpSpPr/>
          <p:nvPr/>
        </p:nvGrpSpPr>
        <p:grpSpPr>
          <a:xfrm>
            <a:off x="457197" y="3183165"/>
            <a:ext cx="11328408" cy="2037813"/>
            <a:chOff x="457197" y="3343398"/>
            <a:chExt cx="11328408" cy="2111286"/>
          </a:xfrm>
        </p:grpSpPr>
        <p:sp>
          <p:nvSpPr>
            <p:cNvPr id="71" name="Rectangle 70">
              <a:extLst>
                <a:ext uri="{FF2B5EF4-FFF2-40B4-BE49-F238E27FC236}">
                  <a16:creationId xmlns:a16="http://schemas.microsoft.com/office/drawing/2014/main" id="{3C585C1D-A5F2-4A34-AF91-7D5079304FE8}"/>
                </a:ext>
              </a:extLst>
            </p:cNvPr>
            <p:cNvSpPr/>
            <p:nvPr/>
          </p:nvSpPr>
          <p:spPr>
            <a:xfrm>
              <a:off x="457198" y="3343398"/>
              <a:ext cx="5638801" cy="666525"/>
            </a:xfrm>
            <a:prstGeom prst="rect">
              <a:avLst/>
            </a:prstGeom>
            <a:gradFill flip="none" rotWithShape="1">
              <a:gsLst>
                <a:gs pos="0">
                  <a:schemeClr val="bg1"/>
                </a:gs>
                <a:gs pos="100000">
                  <a:srgbClr val="E5D0DB"/>
                </a:gs>
              </a:gsLst>
              <a:lin ang="0" scaled="1"/>
              <a:tileRect/>
            </a:gra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ALLERGIC RHINITIS  ●  </a:t>
              </a:r>
              <a:r>
                <a:rPr lang="en-US" sz="1200" err="1">
                  <a:solidFill>
                    <a:schemeClr val="tx1"/>
                  </a:solidFill>
                </a:rPr>
                <a:t>EoE</a:t>
              </a:r>
              <a:r>
                <a:rPr lang="en-US" sz="1200">
                  <a:solidFill>
                    <a:schemeClr val="tx1"/>
                  </a:solidFill>
                </a:rPr>
                <a:t>  ●  URTICARIA  ●  FOOD ALLERGY</a:t>
              </a:r>
            </a:p>
          </p:txBody>
        </p:sp>
        <p:sp>
          <p:nvSpPr>
            <p:cNvPr id="72" name="Rectangle 71">
              <a:extLst>
                <a:ext uri="{FF2B5EF4-FFF2-40B4-BE49-F238E27FC236}">
                  <a16:creationId xmlns:a16="http://schemas.microsoft.com/office/drawing/2014/main" id="{352E88CE-C1FD-4B6E-B700-6B043E507112}"/>
                </a:ext>
              </a:extLst>
            </p:cNvPr>
            <p:cNvSpPr/>
            <p:nvPr/>
          </p:nvSpPr>
          <p:spPr>
            <a:xfrm>
              <a:off x="457197" y="4065285"/>
              <a:ext cx="7536134" cy="666525"/>
            </a:xfrm>
            <a:prstGeom prst="rect">
              <a:avLst/>
            </a:prstGeom>
            <a:gradFill>
              <a:gsLst>
                <a:gs pos="0">
                  <a:schemeClr val="bg1"/>
                </a:gs>
                <a:gs pos="84000">
                  <a:srgbClr val="E5D0DB"/>
                </a:gs>
              </a:gsLst>
              <a:lin ang="0" scaled="1"/>
            </a:gra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ASTHMA  ●  ATOPIC DERMATITIS  ●  BULLOUS PEMPHIGOID</a:t>
              </a:r>
            </a:p>
          </p:txBody>
        </p:sp>
        <p:sp>
          <p:nvSpPr>
            <p:cNvPr id="74" name="Arrow: Pentagon 73">
              <a:extLst>
                <a:ext uri="{FF2B5EF4-FFF2-40B4-BE49-F238E27FC236}">
                  <a16:creationId xmlns:a16="http://schemas.microsoft.com/office/drawing/2014/main" id="{64CE5768-BDB4-42B9-BFD1-430A80C6CCC2}"/>
                </a:ext>
              </a:extLst>
            </p:cNvPr>
            <p:cNvSpPr/>
            <p:nvPr/>
          </p:nvSpPr>
          <p:spPr>
            <a:xfrm>
              <a:off x="4249472" y="4787171"/>
              <a:ext cx="7536133" cy="667513"/>
            </a:xfrm>
            <a:prstGeom prst="homePlate">
              <a:avLst/>
            </a:prstGeom>
            <a:gradFill>
              <a:gsLst>
                <a:gs pos="44000">
                  <a:srgbClr val="E5D0DB"/>
                </a:gs>
                <a:gs pos="100000">
                  <a:srgbClr val="650033"/>
                </a:gs>
              </a:gsLst>
              <a:lin ang="0" scaled="1"/>
            </a:gra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rPr>
                <a:t>NASAL POLYPOSIS  ●  EOSINOPHILIC GASTRITIS  ●  ABPA  </a:t>
              </a:r>
              <a:br>
                <a:rPr lang="en-US" sz="1200" dirty="0">
                  <a:solidFill>
                    <a:schemeClr val="tx1"/>
                  </a:solidFill>
                </a:rPr>
              </a:br>
              <a:r>
                <a:rPr lang="en-US" sz="1200" dirty="0">
                  <a:solidFill>
                    <a:schemeClr val="tx1"/>
                  </a:solidFill>
                </a:rPr>
                <a:t>EP  ● EGPA  ● DRESS  ●  HELMINTH INFECTIONS </a:t>
              </a:r>
            </a:p>
          </p:txBody>
        </p:sp>
      </p:grpSp>
      <p:grpSp>
        <p:nvGrpSpPr>
          <p:cNvPr id="81" name="Group 80">
            <a:extLst>
              <a:ext uri="{FF2B5EF4-FFF2-40B4-BE49-F238E27FC236}">
                <a16:creationId xmlns:a16="http://schemas.microsoft.com/office/drawing/2014/main" id="{AA164728-E1D0-44FD-8F0F-712B88474028}"/>
              </a:ext>
            </a:extLst>
          </p:cNvPr>
          <p:cNvGrpSpPr/>
          <p:nvPr/>
        </p:nvGrpSpPr>
        <p:grpSpPr>
          <a:xfrm>
            <a:off x="10851385" y="6085347"/>
            <a:ext cx="1276669" cy="274320"/>
            <a:chOff x="10862292" y="5848079"/>
            <a:chExt cx="1276669" cy="310896"/>
          </a:xfrm>
        </p:grpSpPr>
        <p:sp>
          <p:nvSpPr>
            <p:cNvPr id="82" name="Rectangle: Rounded Corners 81">
              <a:hlinkClick r:id="rId4" action="ppaction://hlinksldjump"/>
              <a:extLst>
                <a:ext uri="{FF2B5EF4-FFF2-40B4-BE49-F238E27FC236}">
                  <a16:creationId xmlns:a16="http://schemas.microsoft.com/office/drawing/2014/main" id="{C851EF5B-390C-4B1E-9482-FD32747151E6}"/>
                </a:ext>
              </a:extLst>
            </p:cNvPr>
            <p:cNvSpPr/>
            <p:nvPr/>
          </p:nvSpPr>
          <p:spPr>
            <a:xfrm>
              <a:off x="10862292" y="5848079"/>
              <a:ext cx="1276669" cy="310896"/>
            </a:xfrm>
            <a:prstGeom prst="roundRect">
              <a:avLst>
                <a:gd name="adj" fmla="val 50000"/>
              </a:avLst>
            </a:prstGeom>
            <a:solidFill>
              <a:schemeClr val="bg1"/>
            </a:solidFill>
            <a:ln w="63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27432" tIns="0" rIns="0" bIns="0" rtlCol="0" anchor="ctr"/>
            <a:lstStyle/>
            <a:p>
              <a:r>
                <a:rPr lang="en-US" sz="800">
                  <a:solidFill>
                    <a:schemeClr val="tx2"/>
                  </a:solidFill>
                </a:rPr>
                <a:t>Return to presentation</a:t>
              </a:r>
            </a:p>
          </p:txBody>
        </p:sp>
        <p:sp>
          <p:nvSpPr>
            <p:cNvPr id="83" name="Freeform: Shape 82">
              <a:extLst>
                <a:ext uri="{FF2B5EF4-FFF2-40B4-BE49-F238E27FC236}">
                  <a16:creationId xmlns:a16="http://schemas.microsoft.com/office/drawing/2014/main" id="{E4AA870E-1A6A-4EF2-A915-93CB2E6E0AEA}"/>
                </a:ext>
              </a:extLst>
            </p:cNvPr>
            <p:cNvSpPr/>
            <p:nvPr/>
          </p:nvSpPr>
          <p:spPr>
            <a:xfrm rot="5400000">
              <a:off x="11956091" y="5962813"/>
              <a:ext cx="162858" cy="81429"/>
            </a:xfrm>
            <a:custGeom>
              <a:avLst/>
              <a:gdLst>
                <a:gd name="connsiteX0" fmla="*/ 0 w 561976"/>
                <a:gd name="connsiteY0" fmla="*/ 280988 h 280988"/>
                <a:gd name="connsiteX1" fmla="*/ 280988 w 561976"/>
                <a:gd name="connsiteY1" fmla="*/ 0 h 280988"/>
                <a:gd name="connsiteX2" fmla="*/ 561976 w 561976"/>
                <a:gd name="connsiteY2" fmla="*/ 280988 h 280988"/>
              </a:gdLst>
              <a:ahLst/>
              <a:cxnLst>
                <a:cxn ang="0">
                  <a:pos x="connsiteX0" y="connsiteY0"/>
                </a:cxn>
                <a:cxn ang="0">
                  <a:pos x="connsiteX1" y="connsiteY1"/>
                </a:cxn>
                <a:cxn ang="0">
                  <a:pos x="connsiteX2" y="connsiteY2"/>
                </a:cxn>
              </a:cxnLst>
              <a:rect l="l" t="t" r="r" b="b"/>
              <a:pathLst>
                <a:path w="561976" h="280988">
                  <a:moveTo>
                    <a:pt x="0" y="280988"/>
                  </a:moveTo>
                  <a:lnTo>
                    <a:pt x="280988" y="0"/>
                  </a:lnTo>
                  <a:lnTo>
                    <a:pt x="561976" y="280988"/>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Arrow: Pentagon 66">
            <a:extLst>
              <a:ext uri="{FF2B5EF4-FFF2-40B4-BE49-F238E27FC236}">
                <a16:creationId xmlns:a16="http://schemas.microsoft.com/office/drawing/2014/main" id="{8DCDCDD4-51D3-471B-8E84-25F391310069}"/>
              </a:ext>
            </a:extLst>
          </p:cNvPr>
          <p:cNvSpPr/>
          <p:nvPr/>
        </p:nvSpPr>
        <p:spPr>
          <a:xfrm>
            <a:off x="8041747" y="5274413"/>
            <a:ext cx="3743859" cy="644283"/>
          </a:xfrm>
          <a:prstGeom prst="homePlate">
            <a:avLst/>
          </a:prstGeom>
          <a:gradFill>
            <a:gsLst>
              <a:gs pos="10000">
                <a:srgbClr val="E5D0DB"/>
              </a:gs>
              <a:gs pos="100000">
                <a:srgbClr val="650033"/>
              </a:gs>
            </a:gsLst>
            <a:lin ang="0" scaled="1"/>
          </a:gra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rPr>
              <a:t>HES  ●  EOSINOPHILIC LEUKEMIAS  ●  LYMPHOMAS</a:t>
            </a:r>
          </a:p>
        </p:txBody>
      </p:sp>
    </p:spTree>
    <p:extLst>
      <p:ext uri="{BB962C8B-B14F-4D97-AF65-F5344CB8AC3E}">
        <p14:creationId xmlns:p14="http://schemas.microsoft.com/office/powerpoint/2010/main" val="4252456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63">
            <a:extLst>
              <a:ext uri="{FF2B5EF4-FFF2-40B4-BE49-F238E27FC236}">
                <a16:creationId xmlns:a16="http://schemas.microsoft.com/office/drawing/2014/main" id="{AF7E29CB-CAE6-4BAE-99F0-6B423AB7673E}"/>
              </a:ext>
            </a:extLst>
          </p:cNvPr>
          <p:cNvSpPr>
            <a:spLocks noGrp="1"/>
          </p:cNvSpPr>
          <p:nvPr>
            <p:ph type="title"/>
          </p:nvPr>
        </p:nvSpPr>
        <p:spPr>
          <a:xfrm>
            <a:off x="288001" y="1877275"/>
            <a:ext cx="10737807" cy="1298448"/>
          </a:xfrm>
        </p:spPr>
        <p:txBody>
          <a:bodyPr bIns="45720" anchor="t">
            <a:normAutofit/>
          </a:bodyPr>
          <a:lstStyle/>
          <a:p>
            <a:r>
              <a:rPr lang="en-US" sz="3200" dirty="0"/>
              <a:t>Benralizumab-Eosinophils in Sickness and in Health</a:t>
            </a:r>
          </a:p>
        </p:txBody>
      </p:sp>
      <p:sp>
        <p:nvSpPr>
          <p:cNvPr id="65" name="Text Placeholder 64">
            <a:extLst>
              <a:ext uri="{FF2B5EF4-FFF2-40B4-BE49-F238E27FC236}">
                <a16:creationId xmlns:a16="http://schemas.microsoft.com/office/drawing/2014/main" id="{BE60564A-491C-4ED1-9287-2C833D2F4C65}"/>
              </a:ext>
            </a:extLst>
          </p:cNvPr>
          <p:cNvSpPr>
            <a:spLocks noGrp="1"/>
          </p:cNvSpPr>
          <p:nvPr>
            <p:ph type="body" sz="quarter" idx="11"/>
          </p:nvPr>
        </p:nvSpPr>
        <p:spPr>
          <a:xfrm>
            <a:off x="288002" y="3190257"/>
            <a:ext cx="9097011" cy="1298448"/>
          </a:xfrm>
        </p:spPr>
        <p:txBody>
          <a:bodyPr anchor="t" anchorCtr="0"/>
          <a:lstStyle/>
          <a:p>
            <a:pPr>
              <a:lnSpc>
                <a:spcPct val="100000"/>
              </a:lnSpc>
            </a:pPr>
            <a:endParaRPr lang="en-US" dirty="0"/>
          </a:p>
        </p:txBody>
      </p:sp>
      <p:sp>
        <p:nvSpPr>
          <p:cNvPr id="66" name="Text Placeholder 65">
            <a:extLst>
              <a:ext uri="{FF2B5EF4-FFF2-40B4-BE49-F238E27FC236}">
                <a16:creationId xmlns:a16="http://schemas.microsoft.com/office/drawing/2014/main" id="{21195D8B-6BE4-419D-B55E-0F15BBB65270}"/>
              </a:ext>
            </a:extLst>
          </p:cNvPr>
          <p:cNvSpPr>
            <a:spLocks noGrp="1"/>
          </p:cNvSpPr>
          <p:nvPr>
            <p:ph type="body" sz="quarter" idx="14"/>
          </p:nvPr>
        </p:nvSpPr>
        <p:spPr/>
        <p:txBody>
          <a:bodyPr/>
          <a:lstStyle/>
          <a:p>
            <a:r>
              <a:rPr lang="en-US" dirty="0"/>
              <a:t>ML-3034-ALL-0117</a:t>
            </a:r>
          </a:p>
        </p:txBody>
      </p:sp>
      <p:sp>
        <p:nvSpPr>
          <p:cNvPr id="67" name="Text Placeholder 66">
            <a:extLst>
              <a:ext uri="{FF2B5EF4-FFF2-40B4-BE49-F238E27FC236}">
                <a16:creationId xmlns:a16="http://schemas.microsoft.com/office/drawing/2014/main" id="{1F17DFAA-5A49-44A8-B34C-21202C13A7EE}"/>
              </a:ext>
            </a:extLst>
          </p:cNvPr>
          <p:cNvSpPr>
            <a:spLocks noGrp="1"/>
          </p:cNvSpPr>
          <p:nvPr>
            <p:ph type="body" sz="quarter" idx="16"/>
          </p:nvPr>
        </p:nvSpPr>
        <p:spPr/>
        <p:txBody>
          <a:bodyPr/>
          <a:lstStyle/>
          <a:p>
            <a:r>
              <a:rPr lang="en-US" dirty="0"/>
              <a:t>09/20</a:t>
            </a:r>
          </a:p>
        </p:txBody>
      </p:sp>
      <p:sp>
        <p:nvSpPr>
          <p:cNvPr id="68" name="Text Placeholder 67">
            <a:extLst>
              <a:ext uri="{FF2B5EF4-FFF2-40B4-BE49-F238E27FC236}">
                <a16:creationId xmlns:a16="http://schemas.microsoft.com/office/drawing/2014/main" id="{0649A84B-8B19-4AAB-BD9B-BAD176B49B40}"/>
              </a:ext>
            </a:extLst>
          </p:cNvPr>
          <p:cNvSpPr>
            <a:spLocks noGrp="1"/>
          </p:cNvSpPr>
          <p:nvPr>
            <p:ph type="body" sz="quarter" idx="17"/>
          </p:nvPr>
        </p:nvSpPr>
        <p:spPr/>
        <p:txBody>
          <a:bodyPr/>
          <a:lstStyle/>
          <a:p>
            <a:r>
              <a:rPr lang="en-US" dirty="0"/>
              <a:t>09/19</a:t>
            </a:r>
          </a:p>
        </p:txBody>
      </p:sp>
      <p:sp>
        <p:nvSpPr>
          <p:cNvPr id="2" name="TextBox 1">
            <a:extLst>
              <a:ext uri="{FF2B5EF4-FFF2-40B4-BE49-F238E27FC236}">
                <a16:creationId xmlns:a16="http://schemas.microsoft.com/office/drawing/2014/main" id="{CA4345A5-924F-45FB-9931-595700A703E7}"/>
              </a:ext>
            </a:extLst>
          </p:cNvPr>
          <p:cNvSpPr txBox="1"/>
          <p:nvPr/>
        </p:nvSpPr>
        <p:spPr>
          <a:xfrm>
            <a:off x="6328610" y="601579"/>
            <a:ext cx="9098280" cy="1298448"/>
          </a:xfrm>
          <a:prstGeom prst="rect">
            <a:avLst/>
          </a:prstGeom>
          <a:noFill/>
        </p:spPr>
        <p:txBody>
          <a:bodyPr wrap="none" rtlCol="0">
            <a:normAutofit/>
          </a:bodyPr>
          <a:lstStyle/>
          <a:p>
            <a:endParaRPr lang="en-US" dirty="0"/>
          </a:p>
        </p:txBody>
      </p:sp>
      <p:sp>
        <p:nvSpPr>
          <p:cNvPr id="5" name="TextBox 4">
            <a:extLst>
              <a:ext uri="{FF2B5EF4-FFF2-40B4-BE49-F238E27FC236}">
                <a16:creationId xmlns:a16="http://schemas.microsoft.com/office/drawing/2014/main" id="{D69D0CD7-8092-4EE8-BAE4-2FEB92292BC8}"/>
              </a:ext>
            </a:extLst>
          </p:cNvPr>
          <p:cNvSpPr txBox="1"/>
          <p:nvPr/>
        </p:nvSpPr>
        <p:spPr>
          <a:xfrm>
            <a:off x="7440460" y="2818356"/>
            <a:ext cx="184731" cy="369332"/>
          </a:xfrm>
          <a:prstGeom prst="rect">
            <a:avLst/>
          </a:prstGeom>
          <a:noFill/>
        </p:spPr>
        <p:txBody>
          <a:bodyPr wrap="none" rtlCol="0">
            <a:normAutofit/>
          </a:bodyPr>
          <a:lstStyle/>
          <a:p>
            <a:endParaRPr lang="en-US" dirty="0"/>
          </a:p>
        </p:txBody>
      </p:sp>
      <p:sp>
        <p:nvSpPr>
          <p:cNvPr id="6" name="TextBox 5">
            <a:extLst>
              <a:ext uri="{FF2B5EF4-FFF2-40B4-BE49-F238E27FC236}">
                <a16:creationId xmlns:a16="http://schemas.microsoft.com/office/drawing/2014/main" id="{DA96C8E6-F1E1-47F9-B916-5E0A38D13EC4}"/>
              </a:ext>
            </a:extLst>
          </p:cNvPr>
          <p:cNvSpPr txBox="1"/>
          <p:nvPr/>
        </p:nvSpPr>
        <p:spPr>
          <a:xfrm>
            <a:off x="7255042" y="2983831"/>
            <a:ext cx="9098280" cy="1298448"/>
          </a:xfrm>
          <a:prstGeom prst="rect">
            <a:avLst/>
          </a:prstGeom>
          <a:noFill/>
        </p:spPr>
        <p:txBody>
          <a:bodyPr wrap="square" rtlCol="0">
            <a:normAutofit/>
          </a:bodyPr>
          <a:lstStyle/>
          <a:p>
            <a:endParaRPr lang="en-US"/>
          </a:p>
        </p:txBody>
      </p:sp>
    </p:spTree>
    <p:extLst>
      <p:ext uri="{BB962C8B-B14F-4D97-AF65-F5344CB8AC3E}">
        <p14:creationId xmlns:p14="http://schemas.microsoft.com/office/powerpoint/2010/main" val="325023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5" name="Chart 474">
            <a:extLst>
              <a:ext uri="{FF2B5EF4-FFF2-40B4-BE49-F238E27FC236}">
                <a16:creationId xmlns:a16="http://schemas.microsoft.com/office/drawing/2014/main" id="{888CADEB-9F21-4062-9584-E78565687CAD}"/>
              </a:ext>
            </a:extLst>
          </p:cNvPr>
          <p:cNvGraphicFramePr/>
          <p:nvPr>
            <p:extLst/>
          </p:nvPr>
        </p:nvGraphicFramePr>
        <p:xfrm>
          <a:off x="1617280" y="1961215"/>
          <a:ext cx="5074920" cy="5750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76" name="Chart 475">
            <a:extLst>
              <a:ext uri="{FF2B5EF4-FFF2-40B4-BE49-F238E27FC236}">
                <a16:creationId xmlns:a16="http://schemas.microsoft.com/office/drawing/2014/main" id="{B32C6A96-6996-4A85-B381-2D4690BF5EDA}"/>
              </a:ext>
            </a:extLst>
          </p:cNvPr>
          <p:cNvGraphicFramePr/>
          <p:nvPr>
            <p:extLst/>
          </p:nvPr>
        </p:nvGraphicFramePr>
        <p:xfrm>
          <a:off x="1617280" y="2527691"/>
          <a:ext cx="5074920" cy="57503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77" name="Chart 476">
            <a:extLst>
              <a:ext uri="{FF2B5EF4-FFF2-40B4-BE49-F238E27FC236}">
                <a16:creationId xmlns:a16="http://schemas.microsoft.com/office/drawing/2014/main" id="{57B34AE8-F572-4E81-AB9E-06EC6C04932B}"/>
              </a:ext>
            </a:extLst>
          </p:cNvPr>
          <p:cNvGraphicFramePr/>
          <p:nvPr>
            <p:extLst/>
          </p:nvPr>
        </p:nvGraphicFramePr>
        <p:xfrm>
          <a:off x="1617280" y="3094168"/>
          <a:ext cx="5074920" cy="57503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78" name="Chart 477">
            <a:extLst>
              <a:ext uri="{FF2B5EF4-FFF2-40B4-BE49-F238E27FC236}">
                <a16:creationId xmlns:a16="http://schemas.microsoft.com/office/drawing/2014/main" id="{AE0E5F8D-AE4A-4FD1-A087-0E1ACC45AF09}"/>
              </a:ext>
            </a:extLst>
          </p:cNvPr>
          <p:cNvGraphicFramePr/>
          <p:nvPr>
            <p:extLst/>
          </p:nvPr>
        </p:nvGraphicFramePr>
        <p:xfrm>
          <a:off x="1617280" y="3660644"/>
          <a:ext cx="5074920" cy="57503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79" name="Chart 478">
            <a:extLst>
              <a:ext uri="{FF2B5EF4-FFF2-40B4-BE49-F238E27FC236}">
                <a16:creationId xmlns:a16="http://schemas.microsoft.com/office/drawing/2014/main" id="{3B0E11B1-105B-4CD3-BB39-15B9FDDBDBA6}"/>
              </a:ext>
            </a:extLst>
          </p:cNvPr>
          <p:cNvGraphicFramePr/>
          <p:nvPr>
            <p:extLst/>
          </p:nvPr>
        </p:nvGraphicFramePr>
        <p:xfrm>
          <a:off x="1617280" y="4227120"/>
          <a:ext cx="5074920" cy="57503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80" name="Chart 479">
            <a:extLst>
              <a:ext uri="{FF2B5EF4-FFF2-40B4-BE49-F238E27FC236}">
                <a16:creationId xmlns:a16="http://schemas.microsoft.com/office/drawing/2014/main" id="{5067D3FC-14B9-40A3-B69B-36D6CDA0F477}"/>
              </a:ext>
            </a:extLst>
          </p:cNvPr>
          <p:cNvGraphicFramePr/>
          <p:nvPr>
            <p:extLst/>
          </p:nvPr>
        </p:nvGraphicFramePr>
        <p:xfrm>
          <a:off x="1617280" y="4793597"/>
          <a:ext cx="5074920" cy="57503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81" name="Chart 480">
            <a:extLst>
              <a:ext uri="{FF2B5EF4-FFF2-40B4-BE49-F238E27FC236}">
                <a16:creationId xmlns:a16="http://schemas.microsoft.com/office/drawing/2014/main" id="{B6DB2E02-5F5F-41D3-BE58-06357854BB80}"/>
              </a:ext>
            </a:extLst>
          </p:cNvPr>
          <p:cNvGraphicFramePr/>
          <p:nvPr>
            <p:extLst/>
          </p:nvPr>
        </p:nvGraphicFramePr>
        <p:xfrm>
          <a:off x="1617280" y="5360073"/>
          <a:ext cx="5074920" cy="575035"/>
        </p:xfrm>
        <a:graphic>
          <a:graphicData uri="http://schemas.openxmlformats.org/drawingml/2006/chart">
            <c:chart xmlns:c="http://schemas.openxmlformats.org/drawingml/2006/chart" xmlns:r="http://schemas.openxmlformats.org/officeDocument/2006/relationships" r:id="rId9"/>
          </a:graphicData>
        </a:graphic>
      </p:graphicFrame>
      <p:sp>
        <p:nvSpPr>
          <p:cNvPr id="2" name="Title 1">
            <a:extLst>
              <a:ext uri="{FF2B5EF4-FFF2-40B4-BE49-F238E27FC236}">
                <a16:creationId xmlns:a16="http://schemas.microsoft.com/office/drawing/2014/main" id="{04D916B9-B977-AE4D-914B-E57C2B8F2E3E}"/>
              </a:ext>
            </a:extLst>
          </p:cNvPr>
          <p:cNvSpPr>
            <a:spLocks noGrp="1"/>
          </p:cNvSpPr>
          <p:nvPr>
            <p:ph type="title"/>
          </p:nvPr>
        </p:nvSpPr>
        <p:spPr/>
        <p:txBody>
          <a:bodyPr/>
          <a:lstStyle/>
          <a:p>
            <a:r>
              <a:rPr lang="en-US"/>
              <a:t>Differences Exist Between Human and Mouse Eosinophils</a:t>
            </a:r>
            <a:r>
              <a:rPr lang="en-US" baseline="30000"/>
              <a:t>1,2</a:t>
            </a:r>
            <a:endParaRPr lang="en-US"/>
          </a:p>
        </p:txBody>
      </p:sp>
      <p:sp>
        <p:nvSpPr>
          <p:cNvPr id="3" name="Content Placeholder 2">
            <a:extLst>
              <a:ext uri="{FF2B5EF4-FFF2-40B4-BE49-F238E27FC236}">
                <a16:creationId xmlns:a16="http://schemas.microsoft.com/office/drawing/2014/main" id="{DE2AD115-E84A-0C47-976F-6F54256CD795}"/>
              </a:ext>
            </a:extLst>
          </p:cNvPr>
          <p:cNvSpPr>
            <a:spLocks noGrp="1"/>
          </p:cNvSpPr>
          <p:nvPr>
            <p:ph type="body" sz="quarter" idx="13"/>
          </p:nvPr>
        </p:nvSpPr>
        <p:spPr>
          <a:xfrm>
            <a:off x="457200" y="6187726"/>
            <a:ext cx="10058400" cy="670274"/>
          </a:xfrm>
        </p:spPr>
        <p:txBody>
          <a:bodyPr/>
          <a:lstStyle/>
          <a:p>
            <a:pPr>
              <a:buClr>
                <a:srgbClr val="7F134C"/>
              </a:buClr>
            </a:pPr>
            <a:r>
              <a:rPr lang="en-US" sz="800">
                <a:solidFill>
                  <a:srgbClr val="000000"/>
                </a:solidFill>
              </a:rPr>
              <a:t>CLC = Charcot-Leyden crystal protein; EARs = eosinophil associated ribonucleases; ECP = eosinophil cationic protein; EDN = eosinophil derived neurotoxin; EPX = eosinophil peroxidase; MBP = major basic protein; MDSCs = myeloid-derived suppressor cells.</a:t>
            </a:r>
          </a:p>
          <a:p>
            <a:pPr>
              <a:buClr>
                <a:srgbClr val="7F134C"/>
              </a:buClr>
            </a:pPr>
            <a:r>
              <a:rPr lang="en-US" sz="800">
                <a:solidFill>
                  <a:srgbClr val="000000"/>
                </a:solidFill>
              </a:rPr>
              <a:t>*Activated eosinophils; </a:t>
            </a:r>
            <a:r>
              <a:rPr lang="en-US" sz="800" baseline="30000"/>
              <a:t>†</a:t>
            </a:r>
            <a:r>
              <a:rPr lang="en-US" sz="800"/>
              <a:t>Shown are the highest levels of expression achieved within each myeloid cell class.</a:t>
            </a:r>
            <a:endParaRPr lang="en-US" sz="800">
              <a:solidFill>
                <a:srgbClr val="000000"/>
              </a:solidFill>
            </a:endParaRPr>
          </a:p>
          <a:p>
            <a:r>
              <a:rPr lang="en-US" sz="700"/>
              <a:t>1. Lee JJ, et al. </a:t>
            </a:r>
            <a:r>
              <a:rPr lang="en-US" sz="700" i="1"/>
              <a:t>J Allergy Clin Immunol. </a:t>
            </a:r>
            <a:r>
              <a:rPr lang="en-US" sz="700"/>
              <a:t>2012;130:572-584.  2. Lee JJ, et al. Supplementary appendix. </a:t>
            </a:r>
            <a:r>
              <a:rPr lang="en-US" sz="700" i="1"/>
              <a:t>J Allergy Clin Immunol. </a:t>
            </a:r>
            <a:r>
              <a:rPr lang="en-US" sz="700"/>
              <a:t>2012;130:572-584.</a:t>
            </a:r>
          </a:p>
        </p:txBody>
      </p:sp>
      <p:sp>
        <p:nvSpPr>
          <p:cNvPr id="8" name="Slide Number Placeholder 7">
            <a:extLst>
              <a:ext uri="{FF2B5EF4-FFF2-40B4-BE49-F238E27FC236}">
                <a16:creationId xmlns:a16="http://schemas.microsoft.com/office/drawing/2014/main" id="{1B17B2B5-D2D0-4E3B-8D5F-44208C7DFD64}"/>
              </a:ext>
            </a:extLst>
          </p:cNvPr>
          <p:cNvSpPr>
            <a:spLocks noGrp="1"/>
          </p:cNvSpPr>
          <p:nvPr>
            <p:ph type="sldNum" sz="quarter" idx="12"/>
          </p:nvPr>
        </p:nvSpPr>
        <p:spPr/>
        <p:txBody>
          <a:bodyPr/>
          <a:lstStyle/>
          <a:p>
            <a:fld id="{CC7432E5-F8E0-41AE-9A6B-AD730338B005}" type="slidenum">
              <a:rPr lang="en-US" smtClean="0"/>
              <a:pPr/>
              <a:t>19</a:t>
            </a:fld>
            <a:endParaRPr lang="en-US" dirty="0"/>
          </a:p>
        </p:txBody>
      </p:sp>
      <p:sp>
        <p:nvSpPr>
          <p:cNvPr id="484" name="Rectangle 483">
            <a:extLst>
              <a:ext uri="{FF2B5EF4-FFF2-40B4-BE49-F238E27FC236}">
                <a16:creationId xmlns:a16="http://schemas.microsoft.com/office/drawing/2014/main" id="{1F3E4393-4575-44E5-9C80-0FB15508B4A3}"/>
              </a:ext>
            </a:extLst>
          </p:cNvPr>
          <p:cNvSpPr/>
          <p:nvPr/>
        </p:nvSpPr>
        <p:spPr>
          <a:xfrm>
            <a:off x="383359" y="1308632"/>
            <a:ext cx="2762295" cy="369332"/>
          </a:xfrm>
          <a:prstGeom prst="rect">
            <a:avLst/>
          </a:prstGeom>
        </p:spPr>
        <p:txBody>
          <a:bodyPr wrap="none">
            <a:spAutoFit/>
          </a:bodyPr>
          <a:lstStyle/>
          <a:p>
            <a:r>
              <a:rPr lang="en-US" b="1"/>
              <a:t>Cell Surface Phenotype</a:t>
            </a:r>
            <a:endParaRPr lang="en-US"/>
          </a:p>
        </p:txBody>
      </p:sp>
      <p:sp>
        <p:nvSpPr>
          <p:cNvPr id="485" name="Rectangle 484">
            <a:extLst>
              <a:ext uri="{FF2B5EF4-FFF2-40B4-BE49-F238E27FC236}">
                <a16:creationId xmlns:a16="http://schemas.microsoft.com/office/drawing/2014/main" id="{D228EC26-6715-4A19-B4DA-FC4244D8A3DA}"/>
              </a:ext>
            </a:extLst>
          </p:cNvPr>
          <p:cNvSpPr/>
          <p:nvPr/>
        </p:nvSpPr>
        <p:spPr>
          <a:xfrm>
            <a:off x="6783738" y="2384677"/>
            <a:ext cx="293337" cy="14301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Rectangle 485">
            <a:extLst>
              <a:ext uri="{FF2B5EF4-FFF2-40B4-BE49-F238E27FC236}">
                <a16:creationId xmlns:a16="http://schemas.microsoft.com/office/drawing/2014/main" id="{9AD2AC18-A08B-472C-9DDF-BA967E4EF4BF}"/>
              </a:ext>
            </a:extLst>
          </p:cNvPr>
          <p:cNvSpPr/>
          <p:nvPr/>
        </p:nvSpPr>
        <p:spPr>
          <a:xfrm>
            <a:off x="6783738" y="2241662"/>
            <a:ext cx="293337" cy="14301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Rectangle 486">
            <a:extLst>
              <a:ext uri="{FF2B5EF4-FFF2-40B4-BE49-F238E27FC236}">
                <a16:creationId xmlns:a16="http://schemas.microsoft.com/office/drawing/2014/main" id="{D6066796-7E2B-42CF-910F-40C414E64562}"/>
              </a:ext>
            </a:extLst>
          </p:cNvPr>
          <p:cNvSpPr/>
          <p:nvPr/>
        </p:nvSpPr>
        <p:spPr>
          <a:xfrm>
            <a:off x="6783738" y="2102369"/>
            <a:ext cx="293337" cy="14301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Rectangle 487">
            <a:extLst>
              <a:ext uri="{FF2B5EF4-FFF2-40B4-BE49-F238E27FC236}">
                <a16:creationId xmlns:a16="http://schemas.microsoft.com/office/drawing/2014/main" id="{4E57D015-8ECA-498E-BB75-EADCF6CC4F16}"/>
              </a:ext>
            </a:extLst>
          </p:cNvPr>
          <p:cNvSpPr/>
          <p:nvPr/>
        </p:nvSpPr>
        <p:spPr>
          <a:xfrm>
            <a:off x="6783738" y="1961215"/>
            <a:ext cx="293337" cy="14301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TextBox 489">
            <a:extLst>
              <a:ext uri="{FF2B5EF4-FFF2-40B4-BE49-F238E27FC236}">
                <a16:creationId xmlns:a16="http://schemas.microsoft.com/office/drawing/2014/main" id="{7B9BF219-E732-4500-BF9F-CD4B3704075D}"/>
              </a:ext>
            </a:extLst>
          </p:cNvPr>
          <p:cNvSpPr txBox="1"/>
          <p:nvPr/>
        </p:nvSpPr>
        <p:spPr>
          <a:xfrm>
            <a:off x="7016749" y="2340768"/>
            <a:ext cx="1323975" cy="230832"/>
          </a:xfrm>
          <a:prstGeom prst="rect">
            <a:avLst/>
          </a:prstGeom>
          <a:noFill/>
        </p:spPr>
        <p:txBody>
          <a:bodyPr wrap="square" rtlCol="0">
            <a:spAutoFit/>
          </a:bodyPr>
          <a:lstStyle/>
          <a:p>
            <a:pPr>
              <a:buClr>
                <a:schemeClr val="accent1"/>
              </a:buClr>
            </a:pPr>
            <a:r>
              <a:rPr lang="en-US" sz="900"/>
              <a:t>No → low expression</a:t>
            </a:r>
            <a:r>
              <a:rPr lang="en-US" sz="900" baseline="30000"/>
              <a:t>†</a:t>
            </a:r>
            <a:endParaRPr lang="en-US" sz="900"/>
          </a:p>
        </p:txBody>
      </p:sp>
      <p:sp>
        <p:nvSpPr>
          <p:cNvPr id="491" name="TextBox 490">
            <a:extLst>
              <a:ext uri="{FF2B5EF4-FFF2-40B4-BE49-F238E27FC236}">
                <a16:creationId xmlns:a16="http://schemas.microsoft.com/office/drawing/2014/main" id="{8CF5A660-A365-4B8E-B058-1913946D53E3}"/>
              </a:ext>
            </a:extLst>
          </p:cNvPr>
          <p:cNvSpPr txBox="1"/>
          <p:nvPr/>
        </p:nvSpPr>
        <p:spPr>
          <a:xfrm>
            <a:off x="7077075" y="2067155"/>
            <a:ext cx="971550" cy="369332"/>
          </a:xfrm>
          <a:prstGeom prst="rect">
            <a:avLst/>
          </a:prstGeom>
          <a:noFill/>
        </p:spPr>
        <p:txBody>
          <a:bodyPr wrap="square" rtlCol="0">
            <a:spAutoFit/>
          </a:bodyPr>
          <a:lstStyle/>
          <a:p>
            <a:pPr>
              <a:buClr>
                <a:schemeClr val="accent1"/>
              </a:buClr>
            </a:pPr>
            <a:r>
              <a:rPr lang="en-US" sz="900"/>
              <a:t>Increasing expression</a:t>
            </a:r>
            <a:r>
              <a:rPr lang="en-US" sz="900" baseline="30000"/>
              <a:t>†</a:t>
            </a:r>
          </a:p>
        </p:txBody>
      </p:sp>
      <p:cxnSp>
        <p:nvCxnSpPr>
          <p:cNvPr id="493" name="Straight Arrow Connector 492">
            <a:extLst>
              <a:ext uri="{FF2B5EF4-FFF2-40B4-BE49-F238E27FC236}">
                <a16:creationId xmlns:a16="http://schemas.microsoft.com/office/drawing/2014/main" id="{50199443-D07C-4759-BFE7-648AF63368BF}"/>
              </a:ext>
            </a:extLst>
          </p:cNvPr>
          <p:cNvCxnSpPr/>
          <p:nvPr/>
        </p:nvCxnSpPr>
        <p:spPr>
          <a:xfrm flipV="1">
            <a:off x="7137400" y="1961215"/>
            <a:ext cx="0" cy="42346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nvGrpSpPr>
          <p:cNvPr id="496" name="Group 495">
            <a:extLst>
              <a:ext uri="{FF2B5EF4-FFF2-40B4-BE49-F238E27FC236}">
                <a16:creationId xmlns:a16="http://schemas.microsoft.com/office/drawing/2014/main" id="{19A0E6E2-F3D6-4122-92AA-6CD63F83E0F4}"/>
              </a:ext>
            </a:extLst>
          </p:cNvPr>
          <p:cNvGrpSpPr/>
          <p:nvPr/>
        </p:nvGrpSpPr>
        <p:grpSpPr>
          <a:xfrm>
            <a:off x="6930406" y="2601273"/>
            <a:ext cx="1410318" cy="230832"/>
            <a:chOff x="6930406" y="2601273"/>
            <a:chExt cx="1410318" cy="230832"/>
          </a:xfrm>
        </p:grpSpPr>
        <p:sp>
          <p:nvSpPr>
            <p:cNvPr id="494" name="Rectangle 493">
              <a:extLst>
                <a:ext uri="{FF2B5EF4-FFF2-40B4-BE49-F238E27FC236}">
                  <a16:creationId xmlns:a16="http://schemas.microsoft.com/office/drawing/2014/main" id="{935B7E85-9530-4DBC-AC3F-ECF0F02E2438}"/>
                </a:ext>
              </a:extLst>
            </p:cNvPr>
            <p:cNvSpPr/>
            <p:nvPr/>
          </p:nvSpPr>
          <p:spPr>
            <a:xfrm>
              <a:off x="6930406" y="2645182"/>
              <a:ext cx="146304" cy="143014"/>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TextBox 494">
              <a:extLst>
                <a:ext uri="{FF2B5EF4-FFF2-40B4-BE49-F238E27FC236}">
                  <a16:creationId xmlns:a16="http://schemas.microsoft.com/office/drawing/2014/main" id="{CD4A2066-2557-4509-BF8B-5ADACC305A17}"/>
                </a:ext>
              </a:extLst>
            </p:cNvPr>
            <p:cNvSpPr txBox="1"/>
            <p:nvPr/>
          </p:nvSpPr>
          <p:spPr>
            <a:xfrm>
              <a:off x="7016749" y="2601273"/>
              <a:ext cx="1323975" cy="230832"/>
            </a:xfrm>
            <a:prstGeom prst="rect">
              <a:avLst/>
            </a:prstGeom>
            <a:noFill/>
          </p:spPr>
          <p:txBody>
            <a:bodyPr wrap="square" rtlCol="0">
              <a:spAutoFit/>
            </a:bodyPr>
            <a:lstStyle/>
            <a:p>
              <a:pPr>
                <a:buClr>
                  <a:schemeClr val="accent1"/>
                </a:buClr>
              </a:pPr>
              <a:r>
                <a:rPr lang="en-US" sz="900"/>
                <a:t>Mouse</a:t>
              </a:r>
            </a:p>
          </p:txBody>
        </p:sp>
      </p:grpSp>
      <p:grpSp>
        <p:nvGrpSpPr>
          <p:cNvPr id="497" name="Group 496">
            <a:extLst>
              <a:ext uri="{FF2B5EF4-FFF2-40B4-BE49-F238E27FC236}">
                <a16:creationId xmlns:a16="http://schemas.microsoft.com/office/drawing/2014/main" id="{91BA0B8A-52B0-4279-8798-3C0EA04F5C6B}"/>
              </a:ext>
            </a:extLst>
          </p:cNvPr>
          <p:cNvGrpSpPr/>
          <p:nvPr/>
        </p:nvGrpSpPr>
        <p:grpSpPr>
          <a:xfrm>
            <a:off x="6930406" y="2788196"/>
            <a:ext cx="1410318" cy="230832"/>
            <a:chOff x="6930406" y="2601273"/>
            <a:chExt cx="1410318" cy="230832"/>
          </a:xfrm>
        </p:grpSpPr>
        <p:sp>
          <p:nvSpPr>
            <p:cNvPr id="498" name="Rectangle 497">
              <a:extLst>
                <a:ext uri="{FF2B5EF4-FFF2-40B4-BE49-F238E27FC236}">
                  <a16:creationId xmlns:a16="http://schemas.microsoft.com/office/drawing/2014/main" id="{B4755085-B2B0-4385-8F19-039E99CE41AD}"/>
                </a:ext>
              </a:extLst>
            </p:cNvPr>
            <p:cNvSpPr/>
            <p:nvPr/>
          </p:nvSpPr>
          <p:spPr>
            <a:xfrm>
              <a:off x="6930406" y="2645182"/>
              <a:ext cx="146304" cy="143014"/>
            </a:xfrm>
            <a:prstGeom prst="rect">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TextBox 498">
              <a:extLst>
                <a:ext uri="{FF2B5EF4-FFF2-40B4-BE49-F238E27FC236}">
                  <a16:creationId xmlns:a16="http://schemas.microsoft.com/office/drawing/2014/main" id="{BC857E12-4223-41F7-B25E-E3B8F5EF8CD0}"/>
                </a:ext>
              </a:extLst>
            </p:cNvPr>
            <p:cNvSpPr txBox="1"/>
            <p:nvPr/>
          </p:nvSpPr>
          <p:spPr>
            <a:xfrm>
              <a:off x="7016749" y="2601273"/>
              <a:ext cx="1323975" cy="230832"/>
            </a:xfrm>
            <a:prstGeom prst="rect">
              <a:avLst/>
            </a:prstGeom>
            <a:noFill/>
          </p:spPr>
          <p:txBody>
            <a:bodyPr wrap="square" rtlCol="0">
              <a:spAutoFit/>
            </a:bodyPr>
            <a:lstStyle/>
            <a:p>
              <a:pPr>
                <a:buClr>
                  <a:schemeClr val="accent1"/>
                </a:buClr>
              </a:pPr>
              <a:r>
                <a:rPr lang="en-US" sz="900"/>
                <a:t>Human</a:t>
              </a:r>
            </a:p>
          </p:txBody>
        </p:sp>
      </p:grpSp>
      <p:sp>
        <p:nvSpPr>
          <p:cNvPr id="501" name="Rectangle 500">
            <a:extLst>
              <a:ext uri="{FF2B5EF4-FFF2-40B4-BE49-F238E27FC236}">
                <a16:creationId xmlns:a16="http://schemas.microsoft.com/office/drawing/2014/main" id="{61EF58BA-AE09-4CAB-A6E9-8D00EF2ADE66}"/>
              </a:ext>
            </a:extLst>
          </p:cNvPr>
          <p:cNvSpPr/>
          <p:nvPr/>
        </p:nvSpPr>
        <p:spPr>
          <a:xfrm>
            <a:off x="8519886" y="1303721"/>
            <a:ext cx="2044149" cy="369332"/>
          </a:xfrm>
          <a:prstGeom prst="rect">
            <a:avLst/>
          </a:prstGeom>
        </p:spPr>
        <p:txBody>
          <a:bodyPr wrap="none">
            <a:spAutoFit/>
          </a:bodyPr>
          <a:lstStyle/>
          <a:p>
            <a:r>
              <a:rPr lang="en-US" b="1"/>
              <a:t>Granule Proteins</a:t>
            </a:r>
            <a:endParaRPr lang="en-US"/>
          </a:p>
        </p:txBody>
      </p:sp>
      <p:graphicFrame>
        <p:nvGraphicFramePr>
          <p:cNvPr id="503" name="Table 502">
            <a:extLst>
              <a:ext uri="{FF2B5EF4-FFF2-40B4-BE49-F238E27FC236}">
                <a16:creationId xmlns:a16="http://schemas.microsoft.com/office/drawing/2014/main" id="{CCC5C263-F7C1-495F-ACD7-0F6603AB0A8D}"/>
              </a:ext>
            </a:extLst>
          </p:cNvPr>
          <p:cNvGraphicFramePr>
            <a:graphicFrameLocks noGrp="1"/>
          </p:cNvGraphicFramePr>
          <p:nvPr>
            <p:extLst/>
          </p:nvPr>
        </p:nvGraphicFramePr>
        <p:xfrm>
          <a:off x="8518197" y="1712108"/>
          <a:ext cx="3399466" cy="4222999"/>
        </p:xfrm>
        <a:graphic>
          <a:graphicData uri="http://schemas.openxmlformats.org/drawingml/2006/table">
            <a:tbl>
              <a:tblPr>
                <a:tableStyleId>{5940675A-B579-460E-94D1-54222C63F5DA}</a:tableStyleId>
              </a:tblPr>
              <a:tblGrid>
                <a:gridCol w="768230">
                  <a:extLst>
                    <a:ext uri="{9D8B030D-6E8A-4147-A177-3AD203B41FA5}">
                      <a16:colId xmlns:a16="http://schemas.microsoft.com/office/drawing/2014/main" val="3368936634"/>
                    </a:ext>
                  </a:extLst>
                </a:gridCol>
                <a:gridCol w="2135592">
                  <a:extLst>
                    <a:ext uri="{9D8B030D-6E8A-4147-A177-3AD203B41FA5}">
                      <a16:colId xmlns:a16="http://schemas.microsoft.com/office/drawing/2014/main" val="286273722"/>
                    </a:ext>
                  </a:extLst>
                </a:gridCol>
                <a:gridCol w="247822">
                  <a:extLst>
                    <a:ext uri="{9D8B030D-6E8A-4147-A177-3AD203B41FA5}">
                      <a16:colId xmlns:a16="http://schemas.microsoft.com/office/drawing/2014/main" val="1466383004"/>
                    </a:ext>
                  </a:extLst>
                </a:gridCol>
                <a:gridCol w="247822">
                  <a:extLst>
                    <a:ext uri="{9D8B030D-6E8A-4147-A177-3AD203B41FA5}">
                      <a16:colId xmlns:a16="http://schemas.microsoft.com/office/drawing/2014/main" val="912640128"/>
                    </a:ext>
                  </a:extLst>
                </a:gridCol>
              </a:tblGrid>
              <a:tr h="231474">
                <a:tc>
                  <a:txBody>
                    <a:bodyPr/>
                    <a:lstStyle/>
                    <a:p>
                      <a:endParaRPr lang="en-US" sz="900" b="1">
                        <a:solidFill>
                          <a:schemeClr val="tx1"/>
                        </a:solidFill>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endParaRPr lang="en-US" sz="900"/>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endParaRPr lang="en-US" sz="900"/>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endParaRPr lang="en-US" sz="900"/>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808940017"/>
                  </a:ext>
                </a:extLst>
              </a:tr>
              <a:tr h="508426">
                <a:tc rowSpan="4">
                  <a:txBody>
                    <a:bodyPr/>
                    <a:lstStyle/>
                    <a:p>
                      <a:r>
                        <a:rPr lang="en-US" sz="1200" b="1">
                          <a:solidFill>
                            <a:schemeClr val="tx1"/>
                          </a:solidFill>
                        </a:rPr>
                        <a:t>MBP-1</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l"/>
                      <a:r>
                        <a:rPr lang="en-US" sz="1100"/>
                        <a:t>Transcribed from multiple promoters</a:t>
                      </a:r>
                    </a:p>
                  </a:txBody>
                  <a:tcPr marT="36576" marB="3657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ysDot"/>
                      <a:round/>
                      <a:headEnd type="none" w="med" len="med"/>
                      <a:tailEnd type="none" w="med" len="med"/>
                    </a:lnB>
                  </a:tcPr>
                </a:tc>
                <a:tc>
                  <a:txBody>
                    <a:bodyPr/>
                    <a:lstStyle/>
                    <a:p>
                      <a:pPr algn="ctr"/>
                      <a:endParaRPr lang="en-US" sz="1100"/>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ysDot"/>
                      <a:round/>
                      <a:headEnd type="none" w="med" len="med"/>
                      <a:tailEnd type="none" w="med" len="med"/>
                    </a:lnB>
                  </a:tcPr>
                </a:tc>
                <a:tc>
                  <a:txBody>
                    <a:bodyPr/>
                    <a:lstStyle/>
                    <a:p>
                      <a:pPr algn="ctr"/>
                      <a:endParaRPr lang="en-US" sz="1100"/>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488919979"/>
                  </a:ext>
                </a:extLst>
              </a:tr>
              <a:tr h="508426">
                <a:tc vMerge="1">
                  <a:txBody>
                    <a:bodyPr/>
                    <a:lstStyle/>
                    <a:p>
                      <a:endParaRPr lang="en-US" sz="1200" b="1">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l"/>
                      <a:r>
                        <a:rPr lang="en-US" sz="1100"/>
                        <a:t>Expressed in leukocytes beyond eosinophils</a:t>
                      </a:r>
                    </a:p>
                  </a:txBody>
                  <a:tcPr marT="36576" marB="3657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tcPr>
                </a:tc>
                <a:tc>
                  <a:txBody>
                    <a:bodyPr/>
                    <a:lstStyle/>
                    <a:p>
                      <a:pPr algn="ctr"/>
                      <a:endParaRPr lang="en-US" sz="1100"/>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tcPr>
                </a:tc>
                <a:tc>
                  <a:txBody>
                    <a:bodyPr/>
                    <a:lstStyle/>
                    <a:p>
                      <a:pPr algn="ctr"/>
                      <a:endParaRPr lang="en-US" sz="1100"/>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3642643290"/>
                  </a:ext>
                </a:extLst>
              </a:tr>
              <a:tr h="299744">
                <a:tc vMerge="1">
                  <a:txBody>
                    <a:bodyPr/>
                    <a:lstStyle/>
                    <a:p>
                      <a:endParaRPr lang="en-US" sz="1200" b="1">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l"/>
                      <a:r>
                        <a:rPr lang="en-US" sz="1100"/>
                        <a:t>Expressed in non-leukocytes</a:t>
                      </a:r>
                    </a:p>
                  </a:txBody>
                  <a:tcPr marT="36576" marB="3657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tcPr>
                </a:tc>
                <a:tc>
                  <a:txBody>
                    <a:bodyPr/>
                    <a:lstStyle/>
                    <a:p>
                      <a:pPr algn="ctr"/>
                      <a:endParaRPr lang="en-US" sz="1100"/>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tcPr>
                </a:tc>
                <a:tc>
                  <a:txBody>
                    <a:bodyPr/>
                    <a:lstStyle/>
                    <a:p>
                      <a:pPr algn="ctr"/>
                      <a:endParaRPr lang="en-US" sz="1100"/>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4176868203"/>
                  </a:ext>
                </a:extLst>
              </a:tr>
              <a:tr h="299744">
                <a:tc vMerge="1">
                  <a:txBody>
                    <a:bodyPr/>
                    <a:lstStyle/>
                    <a:p>
                      <a:endParaRPr lang="en-US" sz="1200" b="1">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l"/>
                      <a:r>
                        <a:rPr lang="en-US" sz="1100"/>
                        <a:t>Highly cationic</a:t>
                      </a:r>
                    </a:p>
                  </a:txBody>
                  <a:tcPr marT="36576" marB="3657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endParaRPr lang="en-US" sz="1100"/>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endParaRPr lang="en-US" sz="1100"/>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94783171"/>
                  </a:ext>
                </a:extLst>
              </a:tr>
              <a:tr h="341480">
                <a:tc>
                  <a:txBody>
                    <a:bodyPr/>
                    <a:lstStyle/>
                    <a:p>
                      <a:r>
                        <a:rPr lang="en-US" sz="1200" b="1">
                          <a:solidFill>
                            <a:schemeClr val="tx1"/>
                          </a:solidFill>
                        </a:rPr>
                        <a:t>MBP-2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l"/>
                      <a:r>
                        <a:rPr lang="en-US" sz="1100"/>
                        <a:t>Highly cationic</a:t>
                      </a:r>
                    </a:p>
                  </a:txBody>
                  <a:tcPr marT="36576" marB="3657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endParaRPr lang="en-US" sz="1100"/>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endParaRPr lang="en-US" sz="1100"/>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54196931"/>
                  </a:ext>
                </a:extLst>
              </a:tr>
              <a:tr h="299744">
                <a:tc rowSpan="4">
                  <a:txBody>
                    <a:bodyPr/>
                    <a:lstStyle/>
                    <a:p>
                      <a:r>
                        <a:rPr lang="en-US" sz="1200" b="1">
                          <a:solidFill>
                            <a:schemeClr val="tx1"/>
                          </a:solidFill>
                        </a:rPr>
                        <a:t>EARs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l"/>
                      <a:r>
                        <a:rPr lang="en-US" sz="1100"/>
                        <a:t>Presence of ECP</a:t>
                      </a:r>
                    </a:p>
                  </a:txBody>
                  <a:tcPr marT="36576" marB="3657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ysDot"/>
                      <a:round/>
                      <a:headEnd type="none" w="med" len="med"/>
                      <a:tailEnd type="none" w="med" len="med"/>
                    </a:lnB>
                  </a:tcPr>
                </a:tc>
                <a:tc>
                  <a:txBody>
                    <a:bodyPr/>
                    <a:lstStyle/>
                    <a:p>
                      <a:pPr algn="ctr"/>
                      <a:endParaRPr lang="en-US" sz="1100"/>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ysDot"/>
                      <a:round/>
                      <a:headEnd type="none" w="med" len="med"/>
                      <a:tailEnd type="none" w="med" len="med"/>
                    </a:lnB>
                  </a:tcPr>
                </a:tc>
                <a:tc>
                  <a:txBody>
                    <a:bodyPr/>
                    <a:lstStyle/>
                    <a:p>
                      <a:pPr algn="ctr"/>
                      <a:endParaRPr lang="en-US" sz="1100"/>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3611963625"/>
                  </a:ext>
                </a:extLst>
              </a:tr>
              <a:tr h="299744">
                <a:tc vMerge="1">
                  <a:txBody>
                    <a:bodyPr/>
                    <a:lstStyle/>
                    <a:p>
                      <a:endParaRPr lang="en-US" sz="1200" b="1">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l"/>
                      <a:r>
                        <a:rPr lang="en-US" sz="1100"/>
                        <a:t>Presence of EDN</a:t>
                      </a:r>
                    </a:p>
                  </a:txBody>
                  <a:tcPr marT="36576" marB="3657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tcPr>
                </a:tc>
                <a:tc>
                  <a:txBody>
                    <a:bodyPr/>
                    <a:lstStyle/>
                    <a:p>
                      <a:pPr algn="ctr"/>
                      <a:endParaRPr lang="en-US" sz="1100"/>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tcPr>
                </a:tc>
                <a:tc>
                  <a:txBody>
                    <a:bodyPr/>
                    <a:lstStyle/>
                    <a:p>
                      <a:pPr algn="ctr"/>
                      <a:endParaRPr lang="en-US" sz="1100"/>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928149595"/>
                  </a:ext>
                </a:extLst>
              </a:tr>
              <a:tr h="280773">
                <a:tc vMerge="1">
                  <a:txBody>
                    <a:bodyPr/>
                    <a:lstStyle/>
                    <a:p>
                      <a:endParaRPr lang="en-US"/>
                    </a:p>
                  </a:txBody>
                  <a:tcPr/>
                </a:tc>
                <a:tc>
                  <a:txBody>
                    <a:bodyPr/>
                    <a:lstStyle/>
                    <a:p>
                      <a:pPr algn="l"/>
                      <a:r>
                        <a:rPr lang="en-US" sz="1000" i="0"/>
                        <a:t>All EARs nominally cationic</a:t>
                      </a:r>
                    </a:p>
                  </a:txBody>
                  <a:tcPr marT="36576" marB="3657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tcPr>
                </a:tc>
                <a:tc>
                  <a:txBody>
                    <a:bodyPr/>
                    <a:lstStyle/>
                    <a:p>
                      <a:pPr algn="ctr"/>
                      <a:endParaRPr lang="en-US" sz="1100"/>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tcPr>
                </a:tc>
                <a:tc>
                  <a:txBody>
                    <a:bodyPr/>
                    <a:lstStyle/>
                    <a:p>
                      <a:pPr algn="ctr"/>
                      <a:endParaRPr lang="en-US" sz="1100"/>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694452979"/>
                  </a:ext>
                </a:extLst>
              </a:tr>
              <a:tr h="470484">
                <a:tc vMerge="1">
                  <a:txBody>
                    <a:bodyPr/>
                    <a:lstStyle/>
                    <a:p>
                      <a:endParaRPr lang="en-US" sz="1200" b="1">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gridSpan="3">
                  <a:txBody>
                    <a:bodyPr/>
                    <a:lstStyle/>
                    <a:p>
                      <a:pPr algn="l"/>
                      <a:r>
                        <a:rPr lang="en-US" sz="1000" i="1"/>
                        <a:t>(Mouse EARs are distant </a:t>
                      </a:r>
                      <a:br>
                        <a:rPr lang="en-US" sz="1000" i="1"/>
                      </a:br>
                      <a:r>
                        <a:rPr lang="en-US" sz="1000" i="1"/>
                        <a:t>paralogous genes)</a:t>
                      </a:r>
                    </a:p>
                  </a:txBody>
                  <a:tcPr marT="36576" marB="3657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hMerge="1">
                  <a:txBody>
                    <a:bodyPr/>
                    <a:lstStyle/>
                    <a:p>
                      <a:pPr algn="ctr"/>
                      <a:endParaRPr lang="en-US" sz="1100"/>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hMerge="1">
                  <a:txBody>
                    <a:bodyPr/>
                    <a:lstStyle/>
                    <a:p>
                      <a:pPr algn="ctr"/>
                      <a:endParaRPr lang="en-US" sz="1100"/>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83057566"/>
                  </a:ext>
                </a:extLst>
              </a:tr>
              <a:tr h="341480">
                <a:tc>
                  <a:txBody>
                    <a:bodyPr/>
                    <a:lstStyle/>
                    <a:p>
                      <a:r>
                        <a:rPr lang="en-US" sz="1200" b="1">
                          <a:solidFill>
                            <a:schemeClr val="tx1"/>
                          </a:solidFill>
                        </a:rPr>
                        <a:t>EPX</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l"/>
                      <a:r>
                        <a:rPr lang="en-US" sz="1000" i="0"/>
                        <a:t>Presence of EPX</a:t>
                      </a:r>
                    </a:p>
                  </a:txBody>
                  <a:tcPr marT="36576" marB="3657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endParaRPr lang="en-US" sz="1100"/>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endParaRPr lang="en-US" sz="1100"/>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18284163"/>
                  </a:ext>
                </a:extLst>
              </a:tr>
              <a:tr h="341480">
                <a:tc>
                  <a:txBody>
                    <a:bodyPr/>
                    <a:lstStyle/>
                    <a:p>
                      <a:r>
                        <a:rPr lang="en-US" sz="1200" b="1">
                          <a:solidFill>
                            <a:schemeClr val="tx1"/>
                          </a:solidFill>
                        </a:rPr>
                        <a:t>CLC</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l"/>
                      <a:r>
                        <a:rPr lang="en-US" sz="1000" i="0"/>
                        <a:t>Presence of CLC</a:t>
                      </a:r>
                    </a:p>
                  </a:txBody>
                  <a:tcPr marT="36576" marB="3657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endParaRPr lang="en-US" sz="1100"/>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endParaRPr lang="en-US" sz="1100"/>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65050479"/>
                  </a:ext>
                </a:extLst>
              </a:tr>
            </a:tbl>
          </a:graphicData>
        </a:graphic>
      </p:graphicFrame>
      <p:grpSp>
        <p:nvGrpSpPr>
          <p:cNvPr id="507" name="Group 506">
            <a:extLst>
              <a:ext uri="{FF2B5EF4-FFF2-40B4-BE49-F238E27FC236}">
                <a16:creationId xmlns:a16="http://schemas.microsoft.com/office/drawing/2014/main" id="{592AAE44-1D5C-42CC-BEDB-322995EB0194}"/>
              </a:ext>
            </a:extLst>
          </p:cNvPr>
          <p:cNvGrpSpPr/>
          <p:nvPr/>
        </p:nvGrpSpPr>
        <p:grpSpPr>
          <a:xfrm>
            <a:off x="11458575" y="2110088"/>
            <a:ext cx="426695" cy="174507"/>
            <a:chOff x="11458575" y="2067154"/>
            <a:chExt cx="426695" cy="174507"/>
          </a:xfrm>
        </p:grpSpPr>
        <p:sp>
          <p:nvSpPr>
            <p:cNvPr id="505" name="Oval 504">
              <a:extLst>
                <a:ext uri="{FF2B5EF4-FFF2-40B4-BE49-F238E27FC236}">
                  <a16:creationId xmlns:a16="http://schemas.microsoft.com/office/drawing/2014/main" id="{389176EE-799C-4728-90C2-1B0883B5EAD1}"/>
                </a:ext>
              </a:extLst>
            </p:cNvPr>
            <p:cNvSpPr/>
            <p:nvPr/>
          </p:nvSpPr>
          <p:spPr>
            <a:xfrm>
              <a:off x="11458575" y="2067154"/>
              <a:ext cx="176213" cy="174507"/>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Oval 505">
              <a:extLst>
                <a:ext uri="{FF2B5EF4-FFF2-40B4-BE49-F238E27FC236}">
                  <a16:creationId xmlns:a16="http://schemas.microsoft.com/office/drawing/2014/main" id="{35FF9C91-B5C6-4F7E-969A-8661F36E46DB}"/>
                </a:ext>
              </a:extLst>
            </p:cNvPr>
            <p:cNvSpPr/>
            <p:nvPr/>
          </p:nvSpPr>
          <p:spPr>
            <a:xfrm>
              <a:off x="11709057" y="2067154"/>
              <a:ext cx="176213" cy="174507"/>
            </a:xfrm>
            <a:prstGeom prst="ellipse">
              <a:avLst/>
            </a:prstGeom>
            <a:solidFill>
              <a:schemeClr val="accent6"/>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8" name="Group 507">
            <a:extLst>
              <a:ext uri="{FF2B5EF4-FFF2-40B4-BE49-F238E27FC236}">
                <a16:creationId xmlns:a16="http://schemas.microsoft.com/office/drawing/2014/main" id="{B9124B30-27A4-4DD1-8F82-AFEAD449D41F}"/>
              </a:ext>
            </a:extLst>
          </p:cNvPr>
          <p:cNvGrpSpPr/>
          <p:nvPr/>
        </p:nvGrpSpPr>
        <p:grpSpPr>
          <a:xfrm>
            <a:off x="11458575" y="1734781"/>
            <a:ext cx="426695" cy="174507"/>
            <a:chOff x="11458575" y="2067154"/>
            <a:chExt cx="426695" cy="174507"/>
          </a:xfrm>
        </p:grpSpPr>
        <p:sp>
          <p:nvSpPr>
            <p:cNvPr id="509" name="Oval 508">
              <a:extLst>
                <a:ext uri="{FF2B5EF4-FFF2-40B4-BE49-F238E27FC236}">
                  <a16:creationId xmlns:a16="http://schemas.microsoft.com/office/drawing/2014/main" id="{6BE41939-2482-404D-A3FF-62BCCA704431}"/>
                </a:ext>
              </a:extLst>
            </p:cNvPr>
            <p:cNvSpPr/>
            <p:nvPr/>
          </p:nvSpPr>
          <p:spPr>
            <a:xfrm>
              <a:off x="11458575" y="2067154"/>
              <a:ext cx="176213" cy="174507"/>
            </a:xfrm>
            <a:prstGeom prst="ellipse">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Oval 509">
              <a:extLst>
                <a:ext uri="{FF2B5EF4-FFF2-40B4-BE49-F238E27FC236}">
                  <a16:creationId xmlns:a16="http://schemas.microsoft.com/office/drawing/2014/main" id="{157EE5C5-5C82-4530-BAEE-A10D26CDD790}"/>
                </a:ext>
              </a:extLst>
            </p:cNvPr>
            <p:cNvSpPr/>
            <p:nvPr/>
          </p:nvSpPr>
          <p:spPr>
            <a:xfrm>
              <a:off x="11709057" y="2067154"/>
              <a:ext cx="176213" cy="174507"/>
            </a:xfrm>
            <a:prstGeom prst="ellipse">
              <a:avLst/>
            </a:prstGeom>
            <a:solidFill>
              <a:schemeClr val="accent6"/>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1" name="Group 510">
            <a:extLst>
              <a:ext uri="{FF2B5EF4-FFF2-40B4-BE49-F238E27FC236}">
                <a16:creationId xmlns:a16="http://schemas.microsoft.com/office/drawing/2014/main" id="{46F090E6-FE8F-4446-82F0-5824C0F81AC6}"/>
              </a:ext>
            </a:extLst>
          </p:cNvPr>
          <p:cNvGrpSpPr/>
          <p:nvPr/>
        </p:nvGrpSpPr>
        <p:grpSpPr>
          <a:xfrm>
            <a:off x="11458575" y="2624494"/>
            <a:ext cx="426695" cy="174507"/>
            <a:chOff x="11458575" y="2067154"/>
            <a:chExt cx="426695" cy="174507"/>
          </a:xfrm>
        </p:grpSpPr>
        <p:sp>
          <p:nvSpPr>
            <p:cNvPr id="512" name="Oval 511">
              <a:extLst>
                <a:ext uri="{FF2B5EF4-FFF2-40B4-BE49-F238E27FC236}">
                  <a16:creationId xmlns:a16="http://schemas.microsoft.com/office/drawing/2014/main" id="{8052D46A-28D2-4AF3-912B-A0C32000A83E}"/>
                </a:ext>
              </a:extLst>
            </p:cNvPr>
            <p:cNvSpPr/>
            <p:nvPr/>
          </p:nvSpPr>
          <p:spPr>
            <a:xfrm>
              <a:off x="11458575" y="2067154"/>
              <a:ext cx="176213" cy="174507"/>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a:extLst>
                <a:ext uri="{FF2B5EF4-FFF2-40B4-BE49-F238E27FC236}">
                  <a16:creationId xmlns:a16="http://schemas.microsoft.com/office/drawing/2014/main" id="{5268AA7E-E0EF-4A17-8F8F-52A5DF8F9830}"/>
                </a:ext>
              </a:extLst>
            </p:cNvPr>
            <p:cNvSpPr/>
            <p:nvPr/>
          </p:nvSpPr>
          <p:spPr>
            <a:xfrm>
              <a:off x="11709057" y="2067154"/>
              <a:ext cx="176213" cy="174507"/>
            </a:xfrm>
            <a:prstGeom prst="ellipse">
              <a:avLst/>
            </a:prstGeom>
            <a:solidFill>
              <a:schemeClr val="accent6"/>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4" name="Group 513">
            <a:extLst>
              <a:ext uri="{FF2B5EF4-FFF2-40B4-BE49-F238E27FC236}">
                <a16:creationId xmlns:a16="http://schemas.microsoft.com/office/drawing/2014/main" id="{800100CE-21E2-4C3B-AD89-69FD4415074B}"/>
              </a:ext>
            </a:extLst>
          </p:cNvPr>
          <p:cNvGrpSpPr/>
          <p:nvPr/>
        </p:nvGrpSpPr>
        <p:grpSpPr>
          <a:xfrm>
            <a:off x="11458575" y="3025748"/>
            <a:ext cx="426695" cy="174507"/>
            <a:chOff x="11458575" y="2067154"/>
            <a:chExt cx="426695" cy="174507"/>
          </a:xfrm>
        </p:grpSpPr>
        <p:sp>
          <p:nvSpPr>
            <p:cNvPr id="515" name="Oval 514">
              <a:extLst>
                <a:ext uri="{FF2B5EF4-FFF2-40B4-BE49-F238E27FC236}">
                  <a16:creationId xmlns:a16="http://schemas.microsoft.com/office/drawing/2014/main" id="{0B764A3D-4767-46D6-B761-D3EE678FDCD0}"/>
                </a:ext>
              </a:extLst>
            </p:cNvPr>
            <p:cNvSpPr/>
            <p:nvPr/>
          </p:nvSpPr>
          <p:spPr>
            <a:xfrm>
              <a:off x="11458575" y="2067154"/>
              <a:ext cx="176213" cy="174507"/>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a:extLst>
                <a:ext uri="{FF2B5EF4-FFF2-40B4-BE49-F238E27FC236}">
                  <a16:creationId xmlns:a16="http://schemas.microsoft.com/office/drawing/2014/main" id="{A3AF0D45-438C-4521-A6B6-899DB2596BFA}"/>
                </a:ext>
              </a:extLst>
            </p:cNvPr>
            <p:cNvSpPr/>
            <p:nvPr/>
          </p:nvSpPr>
          <p:spPr>
            <a:xfrm>
              <a:off x="11709057" y="2067154"/>
              <a:ext cx="176213" cy="174507"/>
            </a:xfrm>
            <a:prstGeom prst="ellipse">
              <a:avLst/>
            </a:prstGeom>
            <a:solidFill>
              <a:schemeClr val="accent6"/>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7" name="Group 516">
            <a:extLst>
              <a:ext uri="{FF2B5EF4-FFF2-40B4-BE49-F238E27FC236}">
                <a16:creationId xmlns:a16="http://schemas.microsoft.com/office/drawing/2014/main" id="{13BAA6BC-F56E-41CB-81CB-E3601AE59631}"/>
              </a:ext>
            </a:extLst>
          </p:cNvPr>
          <p:cNvGrpSpPr/>
          <p:nvPr/>
        </p:nvGrpSpPr>
        <p:grpSpPr>
          <a:xfrm>
            <a:off x="11458575" y="3324131"/>
            <a:ext cx="426695" cy="174507"/>
            <a:chOff x="11458575" y="2067154"/>
            <a:chExt cx="426695" cy="174507"/>
          </a:xfrm>
        </p:grpSpPr>
        <p:sp>
          <p:nvSpPr>
            <p:cNvPr id="518" name="Oval 517">
              <a:extLst>
                <a:ext uri="{FF2B5EF4-FFF2-40B4-BE49-F238E27FC236}">
                  <a16:creationId xmlns:a16="http://schemas.microsoft.com/office/drawing/2014/main" id="{3ADC4A3D-5E2F-4C43-989B-3F665606854E}"/>
                </a:ext>
              </a:extLst>
            </p:cNvPr>
            <p:cNvSpPr/>
            <p:nvPr/>
          </p:nvSpPr>
          <p:spPr>
            <a:xfrm>
              <a:off x="11458575" y="2067154"/>
              <a:ext cx="176213" cy="174507"/>
            </a:xfrm>
            <a:prstGeom prst="ellipse">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Oval 518">
              <a:extLst>
                <a:ext uri="{FF2B5EF4-FFF2-40B4-BE49-F238E27FC236}">
                  <a16:creationId xmlns:a16="http://schemas.microsoft.com/office/drawing/2014/main" id="{0A406F95-3BAB-4CD3-94CB-0F88120E6DFA}"/>
                </a:ext>
              </a:extLst>
            </p:cNvPr>
            <p:cNvSpPr/>
            <p:nvPr/>
          </p:nvSpPr>
          <p:spPr>
            <a:xfrm>
              <a:off x="11709057" y="2067154"/>
              <a:ext cx="176213" cy="174507"/>
            </a:xfrm>
            <a:prstGeom prst="ellipse">
              <a:avLst/>
            </a:prstGeom>
            <a:solidFill>
              <a:schemeClr val="accent6"/>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0" name="Group 519">
            <a:extLst>
              <a:ext uri="{FF2B5EF4-FFF2-40B4-BE49-F238E27FC236}">
                <a16:creationId xmlns:a16="http://schemas.microsoft.com/office/drawing/2014/main" id="{DF200035-B7D5-4F28-9745-B56E54BE15EA}"/>
              </a:ext>
            </a:extLst>
          </p:cNvPr>
          <p:cNvGrpSpPr/>
          <p:nvPr/>
        </p:nvGrpSpPr>
        <p:grpSpPr>
          <a:xfrm>
            <a:off x="11458575" y="3642569"/>
            <a:ext cx="426695" cy="174507"/>
            <a:chOff x="11458575" y="2067154"/>
            <a:chExt cx="426695" cy="174507"/>
          </a:xfrm>
        </p:grpSpPr>
        <p:sp>
          <p:nvSpPr>
            <p:cNvPr id="521" name="Oval 520">
              <a:extLst>
                <a:ext uri="{FF2B5EF4-FFF2-40B4-BE49-F238E27FC236}">
                  <a16:creationId xmlns:a16="http://schemas.microsoft.com/office/drawing/2014/main" id="{982C1E5C-8402-41DE-A1B3-C26E3C1A818C}"/>
                </a:ext>
              </a:extLst>
            </p:cNvPr>
            <p:cNvSpPr/>
            <p:nvPr/>
          </p:nvSpPr>
          <p:spPr>
            <a:xfrm>
              <a:off x="11458575" y="2067154"/>
              <a:ext cx="176213" cy="174507"/>
            </a:xfrm>
            <a:prstGeom prst="ellipse">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Oval 521">
              <a:extLst>
                <a:ext uri="{FF2B5EF4-FFF2-40B4-BE49-F238E27FC236}">
                  <a16:creationId xmlns:a16="http://schemas.microsoft.com/office/drawing/2014/main" id="{7CA219BE-1D3B-4878-8FD8-F002EC034D6C}"/>
                </a:ext>
              </a:extLst>
            </p:cNvPr>
            <p:cNvSpPr/>
            <p:nvPr/>
          </p:nvSpPr>
          <p:spPr>
            <a:xfrm>
              <a:off x="11709057" y="2067154"/>
              <a:ext cx="176213" cy="174507"/>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3" name="Group 522">
            <a:extLst>
              <a:ext uri="{FF2B5EF4-FFF2-40B4-BE49-F238E27FC236}">
                <a16:creationId xmlns:a16="http://schemas.microsoft.com/office/drawing/2014/main" id="{437A5E14-6AE2-4D14-9C6D-F3F87CAF0C36}"/>
              </a:ext>
            </a:extLst>
          </p:cNvPr>
          <p:cNvGrpSpPr/>
          <p:nvPr/>
        </p:nvGrpSpPr>
        <p:grpSpPr>
          <a:xfrm>
            <a:off x="11458575" y="3966697"/>
            <a:ext cx="426695" cy="174507"/>
            <a:chOff x="11458575" y="2067154"/>
            <a:chExt cx="426695" cy="174507"/>
          </a:xfrm>
        </p:grpSpPr>
        <p:sp>
          <p:nvSpPr>
            <p:cNvPr id="524" name="Oval 523">
              <a:extLst>
                <a:ext uri="{FF2B5EF4-FFF2-40B4-BE49-F238E27FC236}">
                  <a16:creationId xmlns:a16="http://schemas.microsoft.com/office/drawing/2014/main" id="{A5FB7E64-9668-4E92-A8DA-A7AFB0D4F9D3}"/>
                </a:ext>
              </a:extLst>
            </p:cNvPr>
            <p:cNvSpPr/>
            <p:nvPr/>
          </p:nvSpPr>
          <p:spPr>
            <a:xfrm>
              <a:off x="11458575" y="2067154"/>
              <a:ext cx="176213" cy="174507"/>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Oval 524">
              <a:extLst>
                <a:ext uri="{FF2B5EF4-FFF2-40B4-BE49-F238E27FC236}">
                  <a16:creationId xmlns:a16="http://schemas.microsoft.com/office/drawing/2014/main" id="{FB67B923-9D4A-42D4-8CCA-32D6B51CFBEC}"/>
                </a:ext>
              </a:extLst>
            </p:cNvPr>
            <p:cNvSpPr/>
            <p:nvPr/>
          </p:nvSpPr>
          <p:spPr>
            <a:xfrm>
              <a:off x="11709057" y="2067154"/>
              <a:ext cx="176213" cy="174507"/>
            </a:xfrm>
            <a:prstGeom prst="ellipse">
              <a:avLst/>
            </a:prstGeom>
            <a:solidFill>
              <a:schemeClr val="accent6"/>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6" name="Group 525">
            <a:extLst>
              <a:ext uri="{FF2B5EF4-FFF2-40B4-BE49-F238E27FC236}">
                <a16:creationId xmlns:a16="http://schemas.microsoft.com/office/drawing/2014/main" id="{8E345207-FD35-4897-87B5-7BDCB57EB419}"/>
              </a:ext>
            </a:extLst>
          </p:cNvPr>
          <p:cNvGrpSpPr/>
          <p:nvPr/>
        </p:nvGrpSpPr>
        <p:grpSpPr>
          <a:xfrm>
            <a:off x="11458575" y="4260783"/>
            <a:ext cx="426695" cy="174507"/>
            <a:chOff x="11458575" y="2067154"/>
            <a:chExt cx="426695" cy="174507"/>
          </a:xfrm>
        </p:grpSpPr>
        <p:sp>
          <p:nvSpPr>
            <p:cNvPr id="527" name="Oval 526">
              <a:extLst>
                <a:ext uri="{FF2B5EF4-FFF2-40B4-BE49-F238E27FC236}">
                  <a16:creationId xmlns:a16="http://schemas.microsoft.com/office/drawing/2014/main" id="{E3C96792-3BFE-4C86-BEA8-79D0E57BFEB3}"/>
                </a:ext>
              </a:extLst>
            </p:cNvPr>
            <p:cNvSpPr/>
            <p:nvPr/>
          </p:nvSpPr>
          <p:spPr>
            <a:xfrm>
              <a:off x="11458575" y="2067154"/>
              <a:ext cx="176213" cy="174507"/>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Oval 527">
              <a:extLst>
                <a:ext uri="{FF2B5EF4-FFF2-40B4-BE49-F238E27FC236}">
                  <a16:creationId xmlns:a16="http://schemas.microsoft.com/office/drawing/2014/main" id="{F8A572B9-B8EC-4011-9518-3CBAE6057E4A}"/>
                </a:ext>
              </a:extLst>
            </p:cNvPr>
            <p:cNvSpPr/>
            <p:nvPr/>
          </p:nvSpPr>
          <p:spPr>
            <a:xfrm>
              <a:off x="11709057" y="2067154"/>
              <a:ext cx="176213" cy="174507"/>
            </a:xfrm>
            <a:prstGeom prst="ellipse">
              <a:avLst/>
            </a:prstGeom>
            <a:solidFill>
              <a:schemeClr val="accent6"/>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9" name="Group 528">
            <a:extLst>
              <a:ext uri="{FF2B5EF4-FFF2-40B4-BE49-F238E27FC236}">
                <a16:creationId xmlns:a16="http://schemas.microsoft.com/office/drawing/2014/main" id="{9D9EAC58-C617-4495-8543-AA75E5A4EB81}"/>
              </a:ext>
            </a:extLst>
          </p:cNvPr>
          <p:cNvGrpSpPr/>
          <p:nvPr/>
        </p:nvGrpSpPr>
        <p:grpSpPr>
          <a:xfrm>
            <a:off x="11458575" y="4552019"/>
            <a:ext cx="426695" cy="174507"/>
            <a:chOff x="11458575" y="2067154"/>
            <a:chExt cx="426695" cy="174507"/>
          </a:xfrm>
        </p:grpSpPr>
        <p:sp>
          <p:nvSpPr>
            <p:cNvPr id="530" name="Oval 529">
              <a:extLst>
                <a:ext uri="{FF2B5EF4-FFF2-40B4-BE49-F238E27FC236}">
                  <a16:creationId xmlns:a16="http://schemas.microsoft.com/office/drawing/2014/main" id="{0328E0FD-9AA0-40CB-928A-6CDBDB334A4C}"/>
                </a:ext>
              </a:extLst>
            </p:cNvPr>
            <p:cNvSpPr/>
            <p:nvPr/>
          </p:nvSpPr>
          <p:spPr>
            <a:xfrm>
              <a:off x="11458575" y="2067154"/>
              <a:ext cx="176213" cy="174507"/>
            </a:xfrm>
            <a:prstGeom prst="ellipse">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Oval 530">
              <a:extLst>
                <a:ext uri="{FF2B5EF4-FFF2-40B4-BE49-F238E27FC236}">
                  <a16:creationId xmlns:a16="http://schemas.microsoft.com/office/drawing/2014/main" id="{50D2EEBB-13D4-4A63-99E6-0A4D3EE7FE72}"/>
                </a:ext>
              </a:extLst>
            </p:cNvPr>
            <p:cNvSpPr/>
            <p:nvPr/>
          </p:nvSpPr>
          <p:spPr>
            <a:xfrm>
              <a:off x="11709057" y="2067154"/>
              <a:ext cx="176213" cy="174507"/>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2" name="Group 531">
            <a:extLst>
              <a:ext uri="{FF2B5EF4-FFF2-40B4-BE49-F238E27FC236}">
                <a16:creationId xmlns:a16="http://schemas.microsoft.com/office/drawing/2014/main" id="{8D4CEF96-7737-4391-B7D0-5D3A2186AFBD}"/>
              </a:ext>
            </a:extLst>
          </p:cNvPr>
          <p:cNvGrpSpPr/>
          <p:nvPr/>
        </p:nvGrpSpPr>
        <p:grpSpPr>
          <a:xfrm>
            <a:off x="11458575" y="5337848"/>
            <a:ext cx="426695" cy="174507"/>
            <a:chOff x="11458575" y="2067154"/>
            <a:chExt cx="426695" cy="174507"/>
          </a:xfrm>
        </p:grpSpPr>
        <p:sp>
          <p:nvSpPr>
            <p:cNvPr id="533" name="Oval 532">
              <a:extLst>
                <a:ext uri="{FF2B5EF4-FFF2-40B4-BE49-F238E27FC236}">
                  <a16:creationId xmlns:a16="http://schemas.microsoft.com/office/drawing/2014/main" id="{28240FA3-6D6E-4185-B112-99A8E37D01E6}"/>
                </a:ext>
              </a:extLst>
            </p:cNvPr>
            <p:cNvSpPr/>
            <p:nvPr/>
          </p:nvSpPr>
          <p:spPr>
            <a:xfrm>
              <a:off x="11458575" y="2067154"/>
              <a:ext cx="176213" cy="174507"/>
            </a:xfrm>
            <a:prstGeom prst="ellipse">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Oval 533">
              <a:extLst>
                <a:ext uri="{FF2B5EF4-FFF2-40B4-BE49-F238E27FC236}">
                  <a16:creationId xmlns:a16="http://schemas.microsoft.com/office/drawing/2014/main" id="{8003F17A-A497-4721-92E2-622CBA5CC3CC}"/>
                </a:ext>
              </a:extLst>
            </p:cNvPr>
            <p:cNvSpPr/>
            <p:nvPr/>
          </p:nvSpPr>
          <p:spPr>
            <a:xfrm>
              <a:off x="11709057" y="2067154"/>
              <a:ext cx="176213" cy="174507"/>
            </a:xfrm>
            <a:prstGeom prst="ellipse">
              <a:avLst/>
            </a:prstGeom>
            <a:solidFill>
              <a:schemeClr val="accent6"/>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5" name="Group 534">
            <a:extLst>
              <a:ext uri="{FF2B5EF4-FFF2-40B4-BE49-F238E27FC236}">
                <a16:creationId xmlns:a16="http://schemas.microsoft.com/office/drawing/2014/main" id="{FCAE1657-3193-4E02-B20A-1C4D77995A37}"/>
              </a:ext>
            </a:extLst>
          </p:cNvPr>
          <p:cNvGrpSpPr/>
          <p:nvPr/>
        </p:nvGrpSpPr>
        <p:grpSpPr>
          <a:xfrm>
            <a:off x="11458575" y="5684003"/>
            <a:ext cx="426695" cy="174507"/>
            <a:chOff x="11458575" y="2067154"/>
            <a:chExt cx="426695" cy="174507"/>
          </a:xfrm>
        </p:grpSpPr>
        <p:sp>
          <p:nvSpPr>
            <p:cNvPr id="536" name="Oval 535">
              <a:extLst>
                <a:ext uri="{FF2B5EF4-FFF2-40B4-BE49-F238E27FC236}">
                  <a16:creationId xmlns:a16="http://schemas.microsoft.com/office/drawing/2014/main" id="{329DDD47-59F2-4D6A-819B-DB41BD9023A9}"/>
                </a:ext>
              </a:extLst>
            </p:cNvPr>
            <p:cNvSpPr/>
            <p:nvPr/>
          </p:nvSpPr>
          <p:spPr>
            <a:xfrm>
              <a:off x="11458575" y="2067154"/>
              <a:ext cx="176213" cy="174507"/>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Oval 536">
              <a:extLst>
                <a:ext uri="{FF2B5EF4-FFF2-40B4-BE49-F238E27FC236}">
                  <a16:creationId xmlns:a16="http://schemas.microsoft.com/office/drawing/2014/main" id="{28DAD21C-82A6-4E57-9C2A-C1426E3EB29C}"/>
                </a:ext>
              </a:extLst>
            </p:cNvPr>
            <p:cNvSpPr/>
            <p:nvPr/>
          </p:nvSpPr>
          <p:spPr>
            <a:xfrm>
              <a:off x="11709057" y="2067154"/>
              <a:ext cx="176213" cy="174507"/>
            </a:xfrm>
            <a:prstGeom prst="ellipse">
              <a:avLst/>
            </a:prstGeom>
            <a:solidFill>
              <a:schemeClr val="accent6"/>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8" name="Group 537">
            <a:extLst>
              <a:ext uri="{FF2B5EF4-FFF2-40B4-BE49-F238E27FC236}">
                <a16:creationId xmlns:a16="http://schemas.microsoft.com/office/drawing/2014/main" id="{8314316D-1036-4F91-AEFB-90C4932C71D9}"/>
              </a:ext>
            </a:extLst>
          </p:cNvPr>
          <p:cNvGrpSpPr/>
          <p:nvPr/>
        </p:nvGrpSpPr>
        <p:grpSpPr>
          <a:xfrm>
            <a:off x="10851385" y="6085347"/>
            <a:ext cx="1276669" cy="274320"/>
            <a:chOff x="10862292" y="5848079"/>
            <a:chExt cx="1276669" cy="310896"/>
          </a:xfrm>
        </p:grpSpPr>
        <p:sp>
          <p:nvSpPr>
            <p:cNvPr id="539" name="Rectangle: Rounded Corners 538">
              <a:hlinkClick r:id="rId10" action="ppaction://hlinksldjump"/>
              <a:extLst>
                <a:ext uri="{FF2B5EF4-FFF2-40B4-BE49-F238E27FC236}">
                  <a16:creationId xmlns:a16="http://schemas.microsoft.com/office/drawing/2014/main" id="{A283FFD6-CCB2-4898-861D-D071079F1AE8}"/>
                </a:ext>
              </a:extLst>
            </p:cNvPr>
            <p:cNvSpPr/>
            <p:nvPr/>
          </p:nvSpPr>
          <p:spPr>
            <a:xfrm>
              <a:off x="10862292" y="5848079"/>
              <a:ext cx="1276669" cy="310896"/>
            </a:xfrm>
            <a:prstGeom prst="roundRect">
              <a:avLst>
                <a:gd name="adj" fmla="val 50000"/>
              </a:avLst>
            </a:prstGeom>
            <a:solidFill>
              <a:schemeClr val="bg1"/>
            </a:solidFill>
            <a:ln w="63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27432" tIns="0" rIns="0" bIns="0" rtlCol="0" anchor="ctr"/>
            <a:lstStyle/>
            <a:p>
              <a:r>
                <a:rPr lang="en-US" sz="800" dirty="0">
                  <a:solidFill>
                    <a:schemeClr val="tx2"/>
                  </a:solidFill>
                </a:rPr>
                <a:t>Return to presentation</a:t>
              </a:r>
            </a:p>
          </p:txBody>
        </p:sp>
        <p:sp>
          <p:nvSpPr>
            <p:cNvPr id="540" name="Freeform: Shape 539">
              <a:extLst>
                <a:ext uri="{FF2B5EF4-FFF2-40B4-BE49-F238E27FC236}">
                  <a16:creationId xmlns:a16="http://schemas.microsoft.com/office/drawing/2014/main" id="{4E523FEF-4943-4E3F-B3C0-839DB9AFC4D8}"/>
                </a:ext>
              </a:extLst>
            </p:cNvPr>
            <p:cNvSpPr/>
            <p:nvPr/>
          </p:nvSpPr>
          <p:spPr>
            <a:xfrm rot="5400000">
              <a:off x="11956091" y="5962813"/>
              <a:ext cx="162858" cy="81429"/>
            </a:xfrm>
            <a:custGeom>
              <a:avLst/>
              <a:gdLst>
                <a:gd name="connsiteX0" fmla="*/ 0 w 561976"/>
                <a:gd name="connsiteY0" fmla="*/ 280988 h 280988"/>
                <a:gd name="connsiteX1" fmla="*/ 280988 w 561976"/>
                <a:gd name="connsiteY1" fmla="*/ 0 h 280988"/>
                <a:gd name="connsiteX2" fmla="*/ 561976 w 561976"/>
                <a:gd name="connsiteY2" fmla="*/ 280988 h 280988"/>
              </a:gdLst>
              <a:ahLst/>
              <a:cxnLst>
                <a:cxn ang="0">
                  <a:pos x="connsiteX0" y="connsiteY0"/>
                </a:cxn>
                <a:cxn ang="0">
                  <a:pos x="connsiteX1" y="connsiteY1"/>
                </a:cxn>
                <a:cxn ang="0">
                  <a:pos x="connsiteX2" y="connsiteY2"/>
                </a:cxn>
              </a:cxnLst>
              <a:rect l="l" t="t" r="r" b="b"/>
              <a:pathLst>
                <a:path w="561976" h="280988">
                  <a:moveTo>
                    <a:pt x="0" y="280988"/>
                  </a:moveTo>
                  <a:lnTo>
                    <a:pt x="280988" y="0"/>
                  </a:lnTo>
                  <a:lnTo>
                    <a:pt x="561976" y="280988"/>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65" name="Table 64">
            <a:extLst>
              <a:ext uri="{FF2B5EF4-FFF2-40B4-BE49-F238E27FC236}">
                <a16:creationId xmlns:a16="http://schemas.microsoft.com/office/drawing/2014/main" id="{EB9D06F6-2F00-4703-A0B5-8A196B3CA81E}"/>
              </a:ext>
            </a:extLst>
          </p:cNvPr>
          <p:cNvGraphicFramePr>
            <a:graphicFrameLocks noGrp="1"/>
          </p:cNvGraphicFramePr>
          <p:nvPr>
            <p:extLst/>
          </p:nvPr>
        </p:nvGraphicFramePr>
        <p:xfrm>
          <a:off x="383359" y="1708596"/>
          <a:ext cx="6314964" cy="4226512"/>
        </p:xfrm>
        <a:graphic>
          <a:graphicData uri="http://schemas.openxmlformats.org/drawingml/2006/table">
            <a:tbl>
              <a:tblPr>
                <a:tableStyleId>{5940675A-B579-460E-94D1-54222C63F5DA}</a:tableStyleId>
              </a:tblPr>
              <a:tblGrid>
                <a:gridCol w="1248354">
                  <a:extLst>
                    <a:ext uri="{9D8B030D-6E8A-4147-A177-3AD203B41FA5}">
                      <a16:colId xmlns:a16="http://schemas.microsoft.com/office/drawing/2014/main" val="3368936634"/>
                    </a:ext>
                  </a:extLst>
                </a:gridCol>
                <a:gridCol w="1013322">
                  <a:extLst>
                    <a:ext uri="{9D8B030D-6E8A-4147-A177-3AD203B41FA5}">
                      <a16:colId xmlns:a16="http://schemas.microsoft.com/office/drawing/2014/main" val="286273722"/>
                    </a:ext>
                  </a:extLst>
                </a:gridCol>
                <a:gridCol w="1013322">
                  <a:extLst>
                    <a:ext uri="{9D8B030D-6E8A-4147-A177-3AD203B41FA5}">
                      <a16:colId xmlns:a16="http://schemas.microsoft.com/office/drawing/2014/main" val="3460193121"/>
                    </a:ext>
                  </a:extLst>
                </a:gridCol>
                <a:gridCol w="1013322">
                  <a:extLst>
                    <a:ext uri="{9D8B030D-6E8A-4147-A177-3AD203B41FA5}">
                      <a16:colId xmlns:a16="http://schemas.microsoft.com/office/drawing/2014/main" val="2684824302"/>
                    </a:ext>
                  </a:extLst>
                </a:gridCol>
                <a:gridCol w="1013322">
                  <a:extLst>
                    <a:ext uri="{9D8B030D-6E8A-4147-A177-3AD203B41FA5}">
                      <a16:colId xmlns:a16="http://schemas.microsoft.com/office/drawing/2014/main" val="1919139795"/>
                    </a:ext>
                  </a:extLst>
                </a:gridCol>
                <a:gridCol w="1013322">
                  <a:extLst>
                    <a:ext uri="{9D8B030D-6E8A-4147-A177-3AD203B41FA5}">
                      <a16:colId xmlns:a16="http://schemas.microsoft.com/office/drawing/2014/main" val="1288168434"/>
                    </a:ext>
                  </a:extLst>
                </a:gridCol>
              </a:tblGrid>
              <a:tr h="0">
                <a:tc>
                  <a:txBody>
                    <a:bodyPr/>
                    <a:lstStyle/>
                    <a:p>
                      <a:r>
                        <a:rPr lang="en-US" sz="1100">
                          <a:solidFill>
                            <a:schemeClr val="accent1"/>
                          </a:solidFill>
                        </a:rPr>
                        <a:t>Mouse</a:t>
                      </a:r>
                      <a:r>
                        <a:rPr lang="en-US" sz="1100">
                          <a:solidFill>
                            <a:schemeClr val="accent6">
                              <a:lumMod val="75000"/>
                            </a:schemeClr>
                          </a:solidFill>
                        </a:rPr>
                        <a:t> (human)</a:t>
                      </a: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tx1"/>
                          </a:solidFill>
                        </a:rPr>
                        <a:t>Eosinophils*</a:t>
                      </a:r>
                    </a:p>
                  </a:txBody>
                  <a:tcPr marL="0" marR="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tx1"/>
                          </a:solidFill>
                        </a:rPr>
                        <a:t>Neutrophils</a:t>
                      </a:r>
                    </a:p>
                  </a:txBody>
                  <a:tcPr marL="0" marR="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tx1"/>
                          </a:solidFill>
                        </a:rPr>
                        <a:t>Dendritic cells</a:t>
                      </a:r>
                    </a:p>
                  </a:txBody>
                  <a:tcPr marL="0" marR="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tx1"/>
                          </a:solidFill>
                        </a:rPr>
                        <a:t>Macrophages</a:t>
                      </a:r>
                    </a:p>
                  </a:txBody>
                  <a:tcPr marL="0" marR="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tx1"/>
                          </a:solidFill>
                        </a:rPr>
                        <a:t>MDSCs</a:t>
                      </a:r>
                    </a:p>
                  </a:txBody>
                  <a:tcPr marL="0" marR="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93758186"/>
                  </a:ext>
                </a:extLst>
              </a:tr>
              <a:tr h="141694">
                <a:tc rowSpan="4">
                  <a:txBody>
                    <a:bodyPr/>
                    <a:lstStyle/>
                    <a:p>
                      <a:r>
                        <a:rPr lang="en-US" sz="1200" b="1">
                          <a:solidFill>
                            <a:schemeClr val="accent1"/>
                          </a:solidFill>
                        </a:rPr>
                        <a:t>F4/80</a:t>
                      </a:r>
                      <a:br>
                        <a:rPr lang="en-US" sz="1200" b="1">
                          <a:solidFill>
                            <a:schemeClr val="tx1"/>
                          </a:solidFill>
                        </a:rPr>
                      </a:br>
                      <a:r>
                        <a:rPr lang="en-US" sz="1200" b="1">
                          <a:solidFill>
                            <a:schemeClr val="accent6">
                              <a:lumMod val="75000"/>
                            </a:schemeClr>
                          </a:solidFill>
                        </a:rPr>
                        <a:t>(EMR1)</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algn="ctr"/>
                      <a:endParaRPr lang="en-US" sz="40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88919979"/>
                  </a:ext>
                </a:extLst>
              </a:tr>
              <a:tr h="141694">
                <a:tc vMerge="1">
                  <a:txBody>
                    <a:bodyPr/>
                    <a:lstStyle/>
                    <a:p>
                      <a:endParaRPr lang="en-US"/>
                    </a:p>
                  </a:txBody>
                  <a:tcPr/>
                </a:tc>
                <a:tc>
                  <a:txBody>
                    <a:bodyPr/>
                    <a:lstStyle/>
                    <a:p>
                      <a:pPr algn="ctr"/>
                      <a:endParaRPr lang="en-US" sz="40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9757983"/>
                  </a:ext>
                </a:extLst>
              </a:tr>
              <a:tr h="141694">
                <a:tc vMerge="1">
                  <a:txBody>
                    <a:bodyPr/>
                    <a:lstStyle/>
                    <a:p>
                      <a:endParaRPr lang="en-US"/>
                    </a:p>
                  </a:txBody>
                  <a:tcPr/>
                </a:tc>
                <a:tc>
                  <a:txBody>
                    <a:bodyPr/>
                    <a:lstStyle/>
                    <a:p>
                      <a:pPr algn="ctr"/>
                      <a:endParaRPr lang="en-US" sz="40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92322427"/>
                  </a:ext>
                </a:extLst>
              </a:tr>
              <a:tr h="141694">
                <a:tc vMerge="1">
                  <a:txBody>
                    <a:bodyPr/>
                    <a:lstStyle/>
                    <a:p>
                      <a:endParaRPr lang="en-US"/>
                    </a:p>
                  </a:txBody>
                  <a:tcPr/>
                </a:tc>
                <a:tc>
                  <a:txBody>
                    <a:bodyPr/>
                    <a:lstStyle/>
                    <a:p>
                      <a:pPr algn="ctr"/>
                      <a:endParaRPr lang="en-US" sz="40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algn="ct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algn="ct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algn="ct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algn="ct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89718652"/>
                  </a:ext>
                </a:extLst>
              </a:tr>
              <a:tr h="141694">
                <a:tc rowSpan="4">
                  <a:txBody>
                    <a:bodyPr/>
                    <a:lstStyle/>
                    <a:p>
                      <a:r>
                        <a:rPr lang="en-US" sz="1200" b="1" err="1">
                          <a:solidFill>
                            <a:schemeClr val="accent1"/>
                          </a:solidFill>
                        </a:rPr>
                        <a:t>Siglec</a:t>
                      </a:r>
                      <a:r>
                        <a:rPr lang="en-US" sz="1200" b="1">
                          <a:solidFill>
                            <a:schemeClr val="accent1"/>
                          </a:solidFill>
                        </a:rPr>
                        <a:t>-F</a:t>
                      </a:r>
                      <a:br>
                        <a:rPr lang="en-US" sz="1200" b="1">
                          <a:solidFill>
                            <a:schemeClr val="tx1"/>
                          </a:solidFill>
                        </a:rPr>
                      </a:br>
                      <a:r>
                        <a:rPr lang="en-US" sz="1200" b="1">
                          <a:solidFill>
                            <a:schemeClr val="accent6">
                              <a:lumMod val="75000"/>
                            </a:schemeClr>
                          </a:solidFill>
                        </a:rPr>
                        <a:t>(Siglec-8)</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26906724"/>
                  </a:ext>
                </a:extLst>
              </a:tr>
              <a:tr h="141694">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49207745"/>
                  </a:ext>
                </a:extLst>
              </a:tr>
              <a:tr h="141694">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61178299"/>
                  </a:ext>
                </a:extLst>
              </a:tr>
              <a:tr h="141694">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76160256"/>
                  </a:ext>
                </a:extLst>
              </a:tr>
              <a:tr h="141694">
                <a:tc rowSpan="4">
                  <a:txBody>
                    <a:bodyPr/>
                    <a:lstStyle/>
                    <a:p>
                      <a:r>
                        <a:rPr lang="en-US" sz="1200" b="1">
                          <a:solidFill>
                            <a:schemeClr val="accent1"/>
                          </a:solidFill>
                        </a:rPr>
                        <a:t>CCR3</a:t>
                      </a:r>
                      <a:br>
                        <a:rPr lang="en-US" sz="1200" b="1">
                          <a:solidFill>
                            <a:schemeClr val="tx1"/>
                          </a:solidFill>
                        </a:rPr>
                      </a:br>
                      <a:r>
                        <a:rPr lang="en-US" sz="1200" b="1">
                          <a:solidFill>
                            <a:schemeClr val="accent6">
                              <a:lumMod val="75000"/>
                            </a:schemeClr>
                          </a:solidFill>
                        </a:rPr>
                        <a:t>(CCR3)</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94520095"/>
                  </a:ext>
                </a:extLst>
              </a:tr>
              <a:tr h="141694">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26318440"/>
                  </a:ext>
                </a:extLst>
              </a:tr>
              <a:tr h="141694">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73684990"/>
                  </a:ext>
                </a:extLst>
              </a:tr>
              <a:tr h="141694">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93842039"/>
                  </a:ext>
                </a:extLst>
              </a:tr>
              <a:tr h="141694">
                <a:tc rowSpan="4">
                  <a:txBody>
                    <a:bodyPr/>
                    <a:lstStyle/>
                    <a:p>
                      <a:r>
                        <a:rPr lang="en-US" sz="1200" b="1">
                          <a:solidFill>
                            <a:schemeClr val="accent1"/>
                          </a:solidFill>
                        </a:rPr>
                        <a:t>Gr-1</a:t>
                      </a:r>
                      <a:br>
                        <a:rPr lang="en-US" sz="1200" b="1">
                          <a:solidFill>
                            <a:schemeClr val="tx1"/>
                          </a:solidFill>
                        </a:rPr>
                      </a:br>
                      <a:r>
                        <a:rPr lang="en-US" sz="1200" b="1">
                          <a:solidFill>
                            <a:schemeClr val="accent6">
                              <a:lumMod val="75000"/>
                            </a:schemeClr>
                          </a:solidFill>
                        </a:rPr>
                        <a:t>(Ly6-G)</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55215858"/>
                  </a:ext>
                </a:extLst>
              </a:tr>
              <a:tr h="141694">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17924745"/>
                  </a:ext>
                </a:extLst>
              </a:tr>
              <a:tr h="141694">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90088936"/>
                  </a:ext>
                </a:extLst>
              </a:tr>
              <a:tr h="141694">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4496245"/>
                  </a:ext>
                </a:extLst>
              </a:tr>
              <a:tr h="141694">
                <a:tc rowSpan="4">
                  <a:txBody>
                    <a:bodyPr/>
                    <a:lstStyle/>
                    <a:p>
                      <a:r>
                        <a:rPr lang="en-US" sz="1200" b="1">
                          <a:solidFill>
                            <a:schemeClr val="accent1"/>
                          </a:solidFill>
                        </a:rPr>
                        <a:t>CD11b</a:t>
                      </a:r>
                      <a:br>
                        <a:rPr lang="en-US" sz="1200" b="1">
                          <a:solidFill>
                            <a:schemeClr val="tx1"/>
                          </a:solidFill>
                        </a:rPr>
                      </a:br>
                      <a:r>
                        <a:rPr lang="en-US" sz="1200" b="1">
                          <a:solidFill>
                            <a:schemeClr val="accent6">
                              <a:lumMod val="75000"/>
                            </a:schemeClr>
                          </a:solidFill>
                        </a:rPr>
                        <a:t>(CD11b)</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dirty="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58223638"/>
                  </a:ext>
                </a:extLst>
              </a:tr>
              <a:tr h="141694">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dirty="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40477797"/>
                  </a:ext>
                </a:extLst>
              </a:tr>
              <a:tr h="141694">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73818907"/>
                  </a:ext>
                </a:extLst>
              </a:tr>
              <a:tr h="141694">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04086711"/>
                  </a:ext>
                </a:extLst>
              </a:tr>
              <a:tr h="141694">
                <a:tc rowSpan="4">
                  <a:txBody>
                    <a:bodyPr/>
                    <a:lstStyle/>
                    <a:p>
                      <a:r>
                        <a:rPr lang="en-US" sz="1200" b="1">
                          <a:solidFill>
                            <a:schemeClr val="accent1"/>
                          </a:solidFill>
                        </a:rPr>
                        <a:t>CD86</a:t>
                      </a:r>
                      <a:br>
                        <a:rPr lang="en-US" sz="1200" b="1">
                          <a:solidFill>
                            <a:schemeClr val="tx1"/>
                          </a:solidFill>
                        </a:rPr>
                      </a:br>
                      <a:r>
                        <a:rPr lang="en-US" sz="1200" b="1">
                          <a:solidFill>
                            <a:schemeClr val="accent6">
                              <a:lumMod val="75000"/>
                            </a:schemeClr>
                          </a:solidFill>
                        </a:rPr>
                        <a:t>(CD86)</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842346"/>
                  </a:ext>
                </a:extLst>
              </a:tr>
              <a:tr h="141694">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54106434"/>
                  </a:ext>
                </a:extLst>
              </a:tr>
              <a:tr h="141694">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29199233"/>
                  </a:ext>
                </a:extLst>
              </a:tr>
              <a:tr h="141694">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57339393"/>
                  </a:ext>
                </a:extLst>
              </a:tr>
              <a:tr h="141694">
                <a:tc rowSpan="4">
                  <a:txBody>
                    <a:bodyPr/>
                    <a:lstStyle/>
                    <a:p>
                      <a:r>
                        <a:rPr lang="en-US" sz="1200" b="1">
                          <a:solidFill>
                            <a:schemeClr val="accent1"/>
                          </a:solidFill>
                        </a:rPr>
                        <a:t>MHC II</a:t>
                      </a:r>
                      <a:br>
                        <a:rPr lang="en-US" sz="1200" b="1">
                          <a:solidFill>
                            <a:schemeClr val="tx1"/>
                          </a:solidFill>
                        </a:rPr>
                      </a:br>
                      <a:r>
                        <a:rPr lang="en-US" sz="1200" b="1">
                          <a:solidFill>
                            <a:schemeClr val="accent6">
                              <a:lumMod val="75000"/>
                            </a:schemeClr>
                          </a:solidFill>
                        </a:rPr>
                        <a:t>(HLA-DR)</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571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77796513"/>
                  </a:ext>
                </a:extLst>
              </a:tr>
              <a:tr h="141694">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5858245"/>
                  </a:ext>
                </a:extLst>
              </a:tr>
              <a:tr h="141694">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89708991"/>
                  </a:ext>
                </a:extLst>
              </a:tr>
              <a:tr h="141694">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 dirty="0"/>
                    </a:p>
                  </a:txBody>
                  <a:tcPr marT="0" marB="0" anchor="ctr">
                    <a:lnL w="6350" cap="flat" cmpd="sng" algn="ctr">
                      <a:solidFill>
                        <a:schemeClr val="bg1">
                          <a:lumMod val="65000"/>
                        </a:schemeClr>
                      </a:solidFill>
                      <a:prstDash val="sysDot"/>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282722418"/>
                  </a:ext>
                </a:extLst>
              </a:tr>
            </a:tbl>
          </a:graphicData>
        </a:graphic>
      </p:graphicFrame>
    </p:spTree>
    <p:extLst>
      <p:ext uri="{BB962C8B-B14F-4D97-AF65-F5344CB8AC3E}">
        <p14:creationId xmlns:p14="http://schemas.microsoft.com/office/powerpoint/2010/main" val="2768582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012FCE-75E7-4368-9D4A-89A34B9B7109}"/>
              </a:ext>
            </a:extLst>
          </p:cNvPr>
          <p:cNvSpPr>
            <a:spLocks noGrp="1"/>
          </p:cNvSpPr>
          <p:nvPr>
            <p:ph type="title"/>
          </p:nvPr>
        </p:nvSpPr>
        <p:spPr/>
        <p:txBody>
          <a:bodyPr>
            <a:normAutofit/>
          </a:bodyPr>
          <a:lstStyle/>
          <a:p>
            <a:r>
              <a:rPr lang="en-US"/>
              <a:t>Emerging Science of Eosinophil Subtypes</a:t>
            </a:r>
          </a:p>
        </p:txBody>
      </p:sp>
      <p:sp>
        <p:nvSpPr>
          <p:cNvPr id="4" name="Text Placeholder 3">
            <a:extLst>
              <a:ext uri="{FF2B5EF4-FFF2-40B4-BE49-F238E27FC236}">
                <a16:creationId xmlns:a16="http://schemas.microsoft.com/office/drawing/2014/main" id="{A4FCA636-445F-44FB-BFB8-7613E7FDCEA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67651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Table 42">
            <a:extLst>
              <a:ext uri="{FF2B5EF4-FFF2-40B4-BE49-F238E27FC236}">
                <a16:creationId xmlns:a16="http://schemas.microsoft.com/office/drawing/2014/main" id="{2AD1147A-408A-4264-A3B6-018847C93A24}"/>
              </a:ext>
            </a:extLst>
          </p:cNvPr>
          <p:cNvGraphicFramePr>
            <a:graphicFrameLocks noGrp="1"/>
          </p:cNvGraphicFramePr>
          <p:nvPr>
            <p:extLst/>
          </p:nvPr>
        </p:nvGraphicFramePr>
        <p:xfrm>
          <a:off x="383359" y="1385593"/>
          <a:ext cx="11482821" cy="5107282"/>
        </p:xfrm>
        <a:graphic>
          <a:graphicData uri="http://schemas.openxmlformats.org/drawingml/2006/table">
            <a:tbl>
              <a:tblPr>
                <a:tableStyleId>{5940675A-B579-460E-94D1-54222C63F5DA}</a:tableStyleId>
              </a:tblPr>
              <a:tblGrid>
                <a:gridCol w="1298296">
                  <a:extLst>
                    <a:ext uri="{9D8B030D-6E8A-4147-A177-3AD203B41FA5}">
                      <a16:colId xmlns:a16="http://schemas.microsoft.com/office/drawing/2014/main" val="3368936634"/>
                    </a:ext>
                  </a:extLst>
                </a:gridCol>
                <a:gridCol w="966952">
                  <a:extLst>
                    <a:ext uri="{9D8B030D-6E8A-4147-A177-3AD203B41FA5}">
                      <a16:colId xmlns:a16="http://schemas.microsoft.com/office/drawing/2014/main" val="2837892721"/>
                    </a:ext>
                  </a:extLst>
                </a:gridCol>
                <a:gridCol w="4540469">
                  <a:extLst>
                    <a:ext uri="{9D8B030D-6E8A-4147-A177-3AD203B41FA5}">
                      <a16:colId xmlns:a16="http://schemas.microsoft.com/office/drawing/2014/main" val="286273722"/>
                    </a:ext>
                  </a:extLst>
                </a:gridCol>
                <a:gridCol w="4677104">
                  <a:extLst>
                    <a:ext uri="{9D8B030D-6E8A-4147-A177-3AD203B41FA5}">
                      <a16:colId xmlns:a16="http://schemas.microsoft.com/office/drawing/2014/main" val="782744072"/>
                    </a:ext>
                  </a:extLst>
                </a:gridCol>
              </a:tblGrid>
              <a:tr h="434656">
                <a:tc>
                  <a:txBody>
                    <a:bodyPr/>
                    <a:lstStyle/>
                    <a:p>
                      <a:endParaRPr lang="en-US" sz="140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endParaRPr lang="en-US" sz="1400"/>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accent1"/>
                          </a:solidFill>
                        </a:rPr>
                        <a:t>Inflammatory eosinophils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accent3">
                              <a:lumMod val="75000"/>
                            </a:schemeClr>
                          </a:solidFill>
                        </a:rPr>
                        <a:t>Resident eosinophils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187658600"/>
                  </a:ext>
                </a:extLst>
              </a:tr>
              <a:tr h="2499346">
                <a:tc>
                  <a:txBody>
                    <a:bodyPr/>
                    <a:lstStyle/>
                    <a:p>
                      <a:endParaRPr lang="en-US" sz="140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endParaRPr lang="en-US" sz="1400"/>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65918888"/>
                  </a:ext>
                </a:extLst>
              </a:tr>
              <a:tr h="434656">
                <a:tc rowSpan="2">
                  <a:txBody>
                    <a:bodyPr/>
                    <a:lstStyle/>
                    <a:p>
                      <a:r>
                        <a:rPr lang="en-US" sz="1400" b="1"/>
                        <a:t>Morphology</a:t>
                      </a: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r>
                        <a:rPr lang="en-US" sz="1400"/>
                        <a:t>Nucleus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400"/>
                        <a:t>Segmented</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400"/>
                        <a:t>Ring-shaped</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88919979"/>
                  </a:ext>
                </a:extLst>
              </a:tr>
              <a:tr h="434656">
                <a:tc vMerge="1">
                  <a:txBody>
                    <a:bodyPr/>
                    <a:lstStyle/>
                    <a:p>
                      <a:endParaRPr lang="en-US" sz="1400"/>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r>
                        <a:rPr lang="en-US" sz="1400"/>
                        <a:t>Granules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400"/>
                        <a:t>Dense; no degranulation</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400"/>
                        <a:t>Variable density; piecemeal (gradual) degranulation</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572063602"/>
                  </a:ext>
                </a:extLst>
              </a:tr>
              <a:tr h="434656">
                <a:tc rowSpan="3">
                  <a:txBody>
                    <a:bodyPr/>
                    <a:lstStyle/>
                    <a:p>
                      <a:r>
                        <a:rPr lang="en-US" sz="1400" b="1"/>
                        <a:t>Surface phenotype</a:t>
                      </a: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r>
                        <a:rPr lang="en-US" sz="1400"/>
                        <a:t>Siglec-F</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High levels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Intermediate levels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926906724"/>
                  </a:ext>
                </a:extLst>
              </a:tr>
              <a:tr h="434656">
                <a:tc vMerge="1">
                  <a:txBody>
                    <a:bodyPr/>
                    <a:lstStyle/>
                    <a:p>
                      <a:endParaRPr lang="en-US" sz="1400"/>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r>
                        <a:rPr lang="en-US" sz="1400"/>
                        <a:t>CD62L</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400"/>
                        <a:t>Absent</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400"/>
                        <a:t>Present</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643900511"/>
                  </a:ext>
                </a:extLst>
              </a:tr>
              <a:tr h="434656">
                <a:tc vMerge="1">
                  <a:txBody>
                    <a:bodyPr/>
                    <a:lstStyle/>
                    <a:p>
                      <a:endParaRPr lang="en-US" sz="1400"/>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r>
                        <a:rPr lang="en-US" sz="1400"/>
                        <a:t>CD101</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400"/>
                        <a:t>High levels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400"/>
                        <a:t>Low levels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226088235"/>
                  </a:ext>
                </a:extLst>
              </a:tr>
            </a:tbl>
          </a:graphicData>
        </a:graphic>
      </p:graphicFrame>
      <p:sp>
        <p:nvSpPr>
          <p:cNvPr id="2" name="Title 1">
            <a:extLst>
              <a:ext uri="{FF2B5EF4-FFF2-40B4-BE49-F238E27FC236}">
                <a16:creationId xmlns:a16="http://schemas.microsoft.com/office/drawing/2014/main" id="{A04262D3-9F95-42AC-B8C4-5725674C8CFF}"/>
              </a:ext>
            </a:extLst>
          </p:cNvPr>
          <p:cNvSpPr>
            <a:spLocks noGrp="1"/>
          </p:cNvSpPr>
          <p:nvPr>
            <p:ph type="title"/>
          </p:nvPr>
        </p:nvSpPr>
        <p:spPr/>
        <p:txBody>
          <a:bodyPr>
            <a:normAutofit/>
          </a:bodyPr>
          <a:lstStyle/>
          <a:p>
            <a:r>
              <a:rPr lang="en-US" sz="2200">
                <a:solidFill>
                  <a:schemeClr val="tx2"/>
                </a:solidFill>
              </a:rPr>
              <a:t>Murine Inflammatory vs Resident Lung Eosinophils: </a:t>
            </a:r>
            <a:br>
              <a:rPr lang="en-US" sz="2200">
                <a:solidFill>
                  <a:schemeClr val="tx2"/>
                </a:solidFill>
              </a:rPr>
            </a:br>
            <a:r>
              <a:rPr lang="en-US"/>
              <a:t>Morphologically and Phenotypically Different</a:t>
            </a:r>
          </a:p>
        </p:txBody>
      </p:sp>
      <p:sp>
        <p:nvSpPr>
          <p:cNvPr id="3" name="Slide Number Placeholder 2">
            <a:extLst>
              <a:ext uri="{FF2B5EF4-FFF2-40B4-BE49-F238E27FC236}">
                <a16:creationId xmlns:a16="http://schemas.microsoft.com/office/drawing/2014/main" id="{C5ED099B-9B7D-4DE5-A0C7-503C7C06C867}"/>
              </a:ext>
            </a:extLst>
          </p:cNvPr>
          <p:cNvSpPr>
            <a:spLocks noGrp="1"/>
          </p:cNvSpPr>
          <p:nvPr>
            <p:ph type="sldNum" sz="quarter" idx="12"/>
          </p:nvPr>
        </p:nvSpPr>
        <p:spPr/>
        <p:txBody>
          <a:bodyPr/>
          <a:lstStyle/>
          <a:p>
            <a:fld id="{CC7432E5-F8E0-41AE-9A6B-AD730338B005}" type="slidenum">
              <a:rPr lang="en-US" smtClean="0"/>
              <a:t>21</a:t>
            </a:fld>
            <a:endParaRPr lang="en-US"/>
          </a:p>
        </p:txBody>
      </p:sp>
      <p:sp>
        <p:nvSpPr>
          <p:cNvPr id="4" name="Text Placeholder 3">
            <a:extLst>
              <a:ext uri="{FF2B5EF4-FFF2-40B4-BE49-F238E27FC236}">
                <a16:creationId xmlns:a16="http://schemas.microsoft.com/office/drawing/2014/main" id="{68654DAB-4152-44B7-9EC6-03CC8AB2F972}"/>
              </a:ext>
            </a:extLst>
          </p:cNvPr>
          <p:cNvSpPr>
            <a:spLocks noGrp="1"/>
          </p:cNvSpPr>
          <p:nvPr>
            <p:ph type="body" sz="quarter" idx="13"/>
          </p:nvPr>
        </p:nvSpPr>
        <p:spPr/>
        <p:txBody>
          <a:bodyPr/>
          <a:lstStyle/>
          <a:p>
            <a:pPr lvl="0">
              <a:buClr>
                <a:srgbClr val="7F134C"/>
              </a:buClr>
            </a:pPr>
            <a:r>
              <a:rPr lang="en-US" sz="700">
                <a:solidFill>
                  <a:srgbClr val="000000"/>
                </a:solidFill>
              </a:rPr>
              <a:t>Mesnil C, et al. </a:t>
            </a:r>
            <a:r>
              <a:rPr lang="en-US" sz="700" i="1">
                <a:solidFill>
                  <a:srgbClr val="000000"/>
                </a:solidFill>
              </a:rPr>
              <a:t>J Clin Invest</a:t>
            </a:r>
            <a:r>
              <a:rPr lang="en-US" sz="700">
                <a:solidFill>
                  <a:srgbClr val="000000"/>
                </a:solidFill>
              </a:rPr>
              <a:t>. 2016;126(9):3279-3295. </a:t>
            </a:r>
          </a:p>
        </p:txBody>
      </p:sp>
      <p:pic>
        <p:nvPicPr>
          <p:cNvPr id="32" name="Picture 31">
            <a:extLst>
              <a:ext uri="{FF2B5EF4-FFF2-40B4-BE49-F238E27FC236}">
                <a16:creationId xmlns:a16="http://schemas.microsoft.com/office/drawing/2014/main" id="{B653BFB2-AC99-4298-9151-177FB046FCC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38280" y="1957252"/>
            <a:ext cx="2357720" cy="2103120"/>
          </a:xfrm>
          <a:prstGeom prst="rect">
            <a:avLst/>
          </a:prstGeom>
        </p:spPr>
      </p:pic>
      <p:pic>
        <p:nvPicPr>
          <p:cNvPr id="41" name="Picture 40">
            <a:extLst>
              <a:ext uri="{FF2B5EF4-FFF2-40B4-BE49-F238E27FC236}">
                <a16:creationId xmlns:a16="http://schemas.microsoft.com/office/drawing/2014/main" id="{9BEED9AC-97F4-4F7A-9C92-281D55337C7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70088" y="1957252"/>
            <a:ext cx="2161665" cy="2103120"/>
          </a:xfrm>
          <a:prstGeom prst="rect">
            <a:avLst/>
          </a:prstGeom>
        </p:spPr>
      </p:pic>
      <p:sp>
        <p:nvSpPr>
          <p:cNvPr id="44" name="Freeform: Shape 43">
            <a:extLst>
              <a:ext uri="{FF2B5EF4-FFF2-40B4-BE49-F238E27FC236}">
                <a16:creationId xmlns:a16="http://schemas.microsoft.com/office/drawing/2014/main" id="{1B3AF9E2-F4D3-45FF-9268-7F828FD9146B}"/>
              </a:ext>
            </a:extLst>
          </p:cNvPr>
          <p:cNvSpPr/>
          <p:nvPr/>
        </p:nvSpPr>
        <p:spPr>
          <a:xfrm>
            <a:off x="4343400" y="3505200"/>
            <a:ext cx="85725" cy="1019175"/>
          </a:xfrm>
          <a:custGeom>
            <a:avLst/>
            <a:gdLst>
              <a:gd name="connsiteX0" fmla="*/ 85725 w 85725"/>
              <a:gd name="connsiteY0" fmla="*/ 1019175 h 1019175"/>
              <a:gd name="connsiteX1" fmla="*/ 0 w 85725"/>
              <a:gd name="connsiteY1" fmla="*/ 1019175 h 1019175"/>
              <a:gd name="connsiteX2" fmla="*/ 0 w 85725"/>
              <a:gd name="connsiteY2" fmla="*/ 0 h 1019175"/>
            </a:gdLst>
            <a:ahLst/>
            <a:cxnLst>
              <a:cxn ang="0">
                <a:pos x="connsiteX0" y="connsiteY0"/>
              </a:cxn>
              <a:cxn ang="0">
                <a:pos x="connsiteX1" y="connsiteY1"/>
              </a:cxn>
              <a:cxn ang="0">
                <a:pos x="connsiteX2" y="connsiteY2"/>
              </a:cxn>
            </a:cxnLst>
            <a:rect l="l" t="t" r="r" b="b"/>
            <a:pathLst>
              <a:path w="85725" h="1019175">
                <a:moveTo>
                  <a:pt x="85725" y="1019175"/>
                </a:moveTo>
                <a:lnTo>
                  <a:pt x="0" y="1019175"/>
                </a:lnTo>
                <a:lnTo>
                  <a:pt x="0" y="0"/>
                </a:lnTo>
              </a:path>
            </a:pathLst>
          </a:cu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8980F8A3-7CA7-41F3-B9C2-614161C8CE85}"/>
              </a:ext>
            </a:extLst>
          </p:cNvPr>
          <p:cNvSpPr/>
          <p:nvPr/>
        </p:nvSpPr>
        <p:spPr>
          <a:xfrm>
            <a:off x="8896350" y="3190876"/>
            <a:ext cx="85725" cy="1333500"/>
          </a:xfrm>
          <a:custGeom>
            <a:avLst/>
            <a:gdLst>
              <a:gd name="connsiteX0" fmla="*/ 85725 w 85725"/>
              <a:gd name="connsiteY0" fmla="*/ 1019175 h 1019175"/>
              <a:gd name="connsiteX1" fmla="*/ 0 w 85725"/>
              <a:gd name="connsiteY1" fmla="*/ 1019175 h 1019175"/>
              <a:gd name="connsiteX2" fmla="*/ 0 w 85725"/>
              <a:gd name="connsiteY2" fmla="*/ 0 h 1019175"/>
            </a:gdLst>
            <a:ahLst/>
            <a:cxnLst>
              <a:cxn ang="0">
                <a:pos x="connsiteX0" y="connsiteY0"/>
              </a:cxn>
              <a:cxn ang="0">
                <a:pos x="connsiteX1" y="connsiteY1"/>
              </a:cxn>
              <a:cxn ang="0">
                <a:pos x="connsiteX2" y="connsiteY2"/>
              </a:cxn>
            </a:cxnLst>
            <a:rect l="l" t="t" r="r" b="b"/>
            <a:pathLst>
              <a:path w="85725" h="1019175">
                <a:moveTo>
                  <a:pt x="85725" y="1019175"/>
                </a:moveTo>
                <a:lnTo>
                  <a:pt x="0" y="1019175"/>
                </a:lnTo>
                <a:lnTo>
                  <a:pt x="0" y="0"/>
                </a:lnTo>
              </a:path>
            </a:pathLst>
          </a:cu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017FC17E-4E40-48F6-81E1-0F312812AC8B}"/>
              </a:ext>
            </a:extLst>
          </p:cNvPr>
          <p:cNvGrpSpPr/>
          <p:nvPr/>
        </p:nvGrpSpPr>
        <p:grpSpPr>
          <a:xfrm>
            <a:off x="10806406" y="-150791"/>
            <a:ext cx="1385593" cy="1536384"/>
            <a:chOff x="10806406" y="-150791"/>
            <a:chExt cx="1385593" cy="1536384"/>
          </a:xfrm>
        </p:grpSpPr>
        <p:sp>
          <p:nvSpPr>
            <p:cNvPr id="46" name="Diagonal Stripe 45">
              <a:extLst>
                <a:ext uri="{FF2B5EF4-FFF2-40B4-BE49-F238E27FC236}">
                  <a16:creationId xmlns:a16="http://schemas.microsoft.com/office/drawing/2014/main" id="{CE2C0E4C-1F94-479B-A1C4-56F5351023D7}"/>
                </a:ext>
              </a:extLst>
            </p:cNvPr>
            <p:cNvSpPr/>
            <p:nvPr/>
          </p:nvSpPr>
          <p:spPr>
            <a:xfrm flipH="1">
              <a:off x="10806406" y="0"/>
              <a:ext cx="1385593" cy="1385593"/>
            </a:xfrm>
            <a:prstGeom prst="diagStripe">
              <a:avLst>
                <a:gd name="adj" fmla="val 6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ADA21959-9F1C-40AD-82F9-D146FBD2A842}"/>
                </a:ext>
              </a:extLst>
            </p:cNvPr>
            <p:cNvSpPr txBox="1"/>
            <p:nvPr/>
          </p:nvSpPr>
          <p:spPr>
            <a:xfrm rot="2700000">
              <a:off x="10917016" y="387233"/>
              <a:ext cx="1445379" cy="369332"/>
            </a:xfrm>
            <a:prstGeom prst="rect">
              <a:avLst/>
            </a:prstGeom>
            <a:noFill/>
          </p:spPr>
          <p:txBody>
            <a:bodyPr wrap="square" rtlCol="0">
              <a:spAutoFit/>
            </a:bodyPr>
            <a:lstStyle/>
            <a:p>
              <a:pPr algn="ctr">
                <a:buClr>
                  <a:schemeClr val="accent1"/>
                </a:buClr>
              </a:pPr>
              <a:r>
                <a:rPr lang="en-US">
                  <a:solidFill>
                    <a:schemeClr val="bg1"/>
                  </a:solidFill>
                </a:rPr>
                <a:t>MURINE</a:t>
              </a:r>
            </a:p>
          </p:txBody>
        </p:sp>
      </p:grpSp>
      <p:sp>
        <p:nvSpPr>
          <p:cNvPr id="13" name="Rectangle: Rounded Corners 12">
            <a:hlinkClick r:id="rId5" action="ppaction://hlinksldjump"/>
            <a:extLst>
              <a:ext uri="{FF2B5EF4-FFF2-40B4-BE49-F238E27FC236}">
                <a16:creationId xmlns:a16="http://schemas.microsoft.com/office/drawing/2014/main" id="{D5C03912-F544-4C7F-B0CD-685BB19A1A43}"/>
              </a:ext>
            </a:extLst>
          </p:cNvPr>
          <p:cNvSpPr/>
          <p:nvPr/>
        </p:nvSpPr>
        <p:spPr>
          <a:xfrm>
            <a:off x="10851385" y="6184507"/>
            <a:ext cx="1276669" cy="274320"/>
          </a:xfrm>
          <a:prstGeom prst="roundRect">
            <a:avLst>
              <a:gd name="adj" fmla="val 50000"/>
            </a:avLst>
          </a:prstGeom>
          <a:solidFill>
            <a:schemeClr val="bg1"/>
          </a:solidFill>
          <a:ln w="63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27432" tIns="0" rIns="0" bIns="0" rtlCol="0" anchor="ctr"/>
          <a:lstStyle/>
          <a:p>
            <a:r>
              <a:rPr lang="en-US" sz="800" dirty="0">
                <a:solidFill>
                  <a:schemeClr val="tx2"/>
                </a:solidFill>
              </a:rPr>
              <a:t>Return to presentation</a:t>
            </a:r>
          </a:p>
        </p:txBody>
      </p:sp>
      <p:sp>
        <p:nvSpPr>
          <p:cNvPr id="14" name="Freeform: Shape 13">
            <a:extLst>
              <a:ext uri="{FF2B5EF4-FFF2-40B4-BE49-F238E27FC236}">
                <a16:creationId xmlns:a16="http://schemas.microsoft.com/office/drawing/2014/main" id="{5C787678-6297-4D1A-8F7D-EF23EE858961}"/>
              </a:ext>
            </a:extLst>
          </p:cNvPr>
          <p:cNvSpPr/>
          <p:nvPr/>
        </p:nvSpPr>
        <p:spPr>
          <a:xfrm rot="5400000">
            <a:off x="11957240" y="6291439"/>
            <a:ext cx="143698" cy="81429"/>
          </a:xfrm>
          <a:custGeom>
            <a:avLst/>
            <a:gdLst>
              <a:gd name="connsiteX0" fmla="*/ 0 w 561976"/>
              <a:gd name="connsiteY0" fmla="*/ 280988 h 280988"/>
              <a:gd name="connsiteX1" fmla="*/ 280988 w 561976"/>
              <a:gd name="connsiteY1" fmla="*/ 0 h 280988"/>
              <a:gd name="connsiteX2" fmla="*/ 561976 w 561976"/>
              <a:gd name="connsiteY2" fmla="*/ 280988 h 280988"/>
            </a:gdLst>
            <a:ahLst/>
            <a:cxnLst>
              <a:cxn ang="0">
                <a:pos x="connsiteX0" y="connsiteY0"/>
              </a:cxn>
              <a:cxn ang="0">
                <a:pos x="connsiteX1" y="connsiteY1"/>
              </a:cxn>
              <a:cxn ang="0">
                <a:pos x="connsiteX2" y="connsiteY2"/>
              </a:cxn>
            </a:cxnLst>
            <a:rect l="l" t="t" r="r" b="b"/>
            <a:pathLst>
              <a:path w="561976" h="280988">
                <a:moveTo>
                  <a:pt x="0" y="280988"/>
                </a:moveTo>
                <a:lnTo>
                  <a:pt x="280988" y="0"/>
                </a:lnTo>
                <a:lnTo>
                  <a:pt x="561976" y="280988"/>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9609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Table 42">
            <a:extLst>
              <a:ext uri="{FF2B5EF4-FFF2-40B4-BE49-F238E27FC236}">
                <a16:creationId xmlns:a16="http://schemas.microsoft.com/office/drawing/2014/main" id="{2AD1147A-408A-4264-A3B6-018847C93A24}"/>
              </a:ext>
            </a:extLst>
          </p:cNvPr>
          <p:cNvGraphicFramePr>
            <a:graphicFrameLocks noGrp="1"/>
          </p:cNvGraphicFramePr>
          <p:nvPr>
            <p:extLst/>
          </p:nvPr>
        </p:nvGraphicFramePr>
        <p:xfrm>
          <a:off x="383359" y="1274665"/>
          <a:ext cx="11482822" cy="5234314"/>
        </p:xfrm>
        <a:graphic>
          <a:graphicData uri="http://schemas.openxmlformats.org/drawingml/2006/table">
            <a:tbl>
              <a:tblPr>
                <a:tableStyleId>{5940675A-B579-460E-94D1-54222C63F5DA}</a:tableStyleId>
              </a:tblPr>
              <a:tblGrid>
                <a:gridCol w="1298296">
                  <a:extLst>
                    <a:ext uri="{9D8B030D-6E8A-4147-A177-3AD203B41FA5}">
                      <a16:colId xmlns:a16="http://schemas.microsoft.com/office/drawing/2014/main" val="3368936634"/>
                    </a:ext>
                  </a:extLst>
                </a:gridCol>
                <a:gridCol w="966952">
                  <a:extLst>
                    <a:ext uri="{9D8B030D-6E8A-4147-A177-3AD203B41FA5}">
                      <a16:colId xmlns:a16="http://schemas.microsoft.com/office/drawing/2014/main" val="2837892721"/>
                    </a:ext>
                  </a:extLst>
                </a:gridCol>
                <a:gridCol w="2270235">
                  <a:extLst>
                    <a:ext uri="{9D8B030D-6E8A-4147-A177-3AD203B41FA5}">
                      <a16:colId xmlns:a16="http://schemas.microsoft.com/office/drawing/2014/main" val="286273722"/>
                    </a:ext>
                  </a:extLst>
                </a:gridCol>
                <a:gridCol w="2270235">
                  <a:extLst>
                    <a:ext uri="{9D8B030D-6E8A-4147-A177-3AD203B41FA5}">
                      <a16:colId xmlns:a16="http://schemas.microsoft.com/office/drawing/2014/main" val="3022829767"/>
                    </a:ext>
                  </a:extLst>
                </a:gridCol>
                <a:gridCol w="2338552">
                  <a:extLst>
                    <a:ext uri="{9D8B030D-6E8A-4147-A177-3AD203B41FA5}">
                      <a16:colId xmlns:a16="http://schemas.microsoft.com/office/drawing/2014/main" val="782744072"/>
                    </a:ext>
                  </a:extLst>
                </a:gridCol>
                <a:gridCol w="2338552">
                  <a:extLst>
                    <a:ext uri="{9D8B030D-6E8A-4147-A177-3AD203B41FA5}">
                      <a16:colId xmlns:a16="http://schemas.microsoft.com/office/drawing/2014/main" val="273878891"/>
                    </a:ext>
                  </a:extLst>
                </a:gridCol>
              </a:tblGrid>
              <a:tr h="346972">
                <a:tc>
                  <a:txBody>
                    <a:bodyPr/>
                    <a:lstStyle/>
                    <a:p>
                      <a:endParaRPr lang="en-US" sz="140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endParaRPr lang="en-US" sz="1400"/>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accent1"/>
                          </a:solidFill>
                        </a:rPr>
                        <a:t>Inflammatory eosinophils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accent3">
                              <a:lumMod val="75000"/>
                            </a:schemeClr>
                          </a:solidFill>
                        </a:rPr>
                        <a:t>Resident eosinophils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187658600"/>
                  </a:ext>
                </a:extLst>
              </a:tr>
              <a:tr h="228146">
                <a:tc>
                  <a:txBody>
                    <a:bodyPr/>
                    <a:lstStyle/>
                    <a:p>
                      <a:endParaRPr lang="en-US" sz="100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endParaRPr lang="en-US" sz="1000"/>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a:solidFill>
                            <a:schemeClr val="tx1"/>
                          </a:solidFill>
                        </a:rPr>
                        <a:t>Congo red</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a:solidFill>
                            <a:schemeClr val="tx1"/>
                          </a:solidFill>
                        </a:rPr>
                        <a:t>MBP</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a:solidFill>
                            <a:schemeClr val="tx1"/>
                          </a:solidFill>
                        </a:rPr>
                        <a:t>Congo red</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a:solidFill>
                            <a:schemeClr val="tx1"/>
                          </a:solidFill>
                        </a:rPr>
                        <a:t>MBP</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032405691"/>
                  </a:ext>
                </a:extLst>
              </a:tr>
              <a:tr h="2138871">
                <a:tc rowSpan="3">
                  <a:txBody>
                    <a:bodyPr/>
                    <a:lstStyle/>
                    <a:p>
                      <a:r>
                        <a:rPr lang="en-US" sz="1400" b="1"/>
                        <a:t>Location</a:t>
                      </a: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r>
                        <a:rPr lang="en-US" sz="1400"/>
                        <a:t>Steady state</a:t>
                      </a: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gridSpan="2">
                  <a:txBody>
                    <a:bodyPr/>
                    <a:lstStyle/>
                    <a:p>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endParaRPr lang="en-US"/>
                    </a:p>
                  </a:txBody>
                  <a:tcPr/>
                </a:tc>
                <a:tc gridSpan="2">
                  <a:txBody>
                    <a:bodyPr/>
                    <a:lstStyle/>
                    <a:p>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765918888"/>
                  </a:ext>
                </a:extLst>
              </a:tr>
              <a:tr h="2138871">
                <a:tc vMerge="1">
                  <a:txBody>
                    <a:bodyPr/>
                    <a:lstStyle/>
                    <a:p>
                      <a:endParaRPr lang="en-US" sz="1400" b="1"/>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r>
                        <a:rPr lang="en-US" sz="1400"/>
                        <a:t>Induced allergy*</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gridSpan="2">
                  <a:txBody>
                    <a:bodyPr/>
                    <a:lstStyle/>
                    <a:p>
                      <a:pPr algn="ctr"/>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endParaRPr lang="en-US"/>
                    </a:p>
                  </a:txBody>
                  <a:tcPr/>
                </a:tc>
                <a:tc gridSpan="2">
                  <a:txBody>
                    <a:bodyPr/>
                    <a:lstStyle/>
                    <a:p>
                      <a:pPr algn="ctr"/>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88919979"/>
                  </a:ext>
                </a:extLst>
              </a:tr>
              <a:tr h="365760">
                <a:tc vMerge="1">
                  <a:txBody>
                    <a:bodyPr/>
                    <a:lstStyle/>
                    <a:p>
                      <a:endParaRPr lang="en-US" sz="1400" b="1"/>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gridSpan="2">
                  <a:txBody>
                    <a:bodyPr/>
                    <a:lstStyle/>
                    <a:p>
                      <a:pPr algn="ctr"/>
                      <a:r>
                        <a:rPr lang="en-US" sz="1400" b="1">
                          <a:solidFill>
                            <a:schemeClr val="accent1"/>
                          </a:solidFill>
                        </a:rPr>
                        <a:t>Mainly </a:t>
                      </a:r>
                      <a:r>
                        <a:rPr lang="en-US" sz="1400" b="1" err="1">
                          <a:solidFill>
                            <a:schemeClr val="accent1"/>
                          </a:solidFill>
                        </a:rPr>
                        <a:t>peribronchial</a:t>
                      </a:r>
                      <a:endParaRPr lang="en-US" sz="1400" b="1">
                        <a:solidFill>
                          <a:schemeClr val="accent1"/>
                        </a:solidFill>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endParaRPr lang="en-US"/>
                    </a:p>
                  </a:txBody>
                  <a:tcPr/>
                </a:tc>
                <a:tc gridSpan="2">
                  <a:txBody>
                    <a:bodyPr/>
                    <a:lstStyle/>
                    <a:p>
                      <a:pPr algn="ctr"/>
                      <a:r>
                        <a:rPr lang="en-US" sz="1400" b="1">
                          <a:solidFill>
                            <a:schemeClr val="accent3">
                              <a:lumMod val="75000"/>
                            </a:schemeClr>
                          </a:solidFill>
                        </a:rPr>
                        <a:t>Mainly parenchymal</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50023036"/>
                  </a:ext>
                </a:extLst>
              </a:tr>
            </a:tbl>
          </a:graphicData>
        </a:graphic>
      </p:graphicFrame>
      <p:sp>
        <p:nvSpPr>
          <p:cNvPr id="2" name="Title 1">
            <a:extLst>
              <a:ext uri="{FF2B5EF4-FFF2-40B4-BE49-F238E27FC236}">
                <a16:creationId xmlns:a16="http://schemas.microsoft.com/office/drawing/2014/main" id="{A04262D3-9F95-42AC-B8C4-5725674C8CFF}"/>
              </a:ext>
            </a:extLst>
          </p:cNvPr>
          <p:cNvSpPr>
            <a:spLocks noGrp="1"/>
          </p:cNvSpPr>
          <p:nvPr>
            <p:ph type="title"/>
          </p:nvPr>
        </p:nvSpPr>
        <p:spPr/>
        <p:txBody>
          <a:bodyPr>
            <a:normAutofit/>
          </a:bodyPr>
          <a:lstStyle/>
          <a:p>
            <a:r>
              <a:rPr lang="en-US" sz="2200">
                <a:solidFill>
                  <a:schemeClr val="tx2"/>
                </a:solidFill>
              </a:rPr>
              <a:t>Murine Inflammatory vs Resident Lung Eosinophils: </a:t>
            </a:r>
            <a:br>
              <a:rPr lang="en-US" sz="2200">
                <a:solidFill>
                  <a:schemeClr val="tx2"/>
                </a:solidFill>
              </a:rPr>
            </a:br>
            <a:r>
              <a:rPr lang="en-US"/>
              <a:t>Positionally Different</a:t>
            </a:r>
          </a:p>
        </p:txBody>
      </p:sp>
      <p:sp>
        <p:nvSpPr>
          <p:cNvPr id="3" name="Slide Number Placeholder 2">
            <a:extLst>
              <a:ext uri="{FF2B5EF4-FFF2-40B4-BE49-F238E27FC236}">
                <a16:creationId xmlns:a16="http://schemas.microsoft.com/office/drawing/2014/main" id="{C5ED099B-9B7D-4DE5-A0C7-503C7C06C867}"/>
              </a:ext>
            </a:extLst>
          </p:cNvPr>
          <p:cNvSpPr>
            <a:spLocks noGrp="1"/>
          </p:cNvSpPr>
          <p:nvPr>
            <p:ph type="sldNum" sz="quarter" idx="12"/>
          </p:nvPr>
        </p:nvSpPr>
        <p:spPr/>
        <p:txBody>
          <a:bodyPr/>
          <a:lstStyle/>
          <a:p>
            <a:fld id="{CC7432E5-F8E0-41AE-9A6B-AD730338B005}" type="slidenum">
              <a:rPr lang="en-US" smtClean="0"/>
              <a:t>22</a:t>
            </a:fld>
            <a:endParaRPr lang="en-US"/>
          </a:p>
        </p:txBody>
      </p:sp>
      <p:sp>
        <p:nvSpPr>
          <p:cNvPr id="4" name="Text Placeholder 3">
            <a:extLst>
              <a:ext uri="{FF2B5EF4-FFF2-40B4-BE49-F238E27FC236}">
                <a16:creationId xmlns:a16="http://schemas.microsoft.com/office/drawing/2014/main" id="{68654DAB-4152-44B7-9EC6-03CC8AB2F972}"/>
              </a:ext>
            </a:extLst>
          </p:cNvPr>
          <p:cNvSpPr>
            <a:spLocks noGrp="1"/>
          </p:cNvSpPr>
          <p:nvPr>
            <p:ph type="body" sz="quarter" idx="13"/>
          </p:nvPr>
        </p:nvSpPr>
        <p:spPr/>
        <p:txBody>
          <a:bodyPr/>
          <a:lstStyle/>
          <a:p>
            <a:pPr lvl="0">
              <a:buClr>
                <a:srgbClr val="7F134C"/>
              </a:buClr>
            </a:pPr>
            <a:r>
              <a:rPr lang="en-US" sz="800">
                <a:solidFill>
                  <a:srgbClr val="000000"/>
                </a:solidFill>
              </a:rPr>
              <a:t>*Induced allergy: effector phase of house dust mite-induced airway allergy; MBP = major basic protein; arrows indicate Congo red- and MBP-positive eosinophils.</a:t>
            </a:r>
          </a:p>
          <a:p>
            <a:pPr lvl="0">
              <a:buClr>
                <a:srgbClr val="7F134C"/>
              </a:buClr>
            </a:pPr>
            <a:r>
              <a:rPr lang="en-US" sz="700">
                <a:solidFill>
                  <a:srgbClr val="000000"/>
                </a:solidFill>
              </a:rPr>
              <a:t>Mesnil C, et al. </a:t>
            </a:r>
            <a:r>
              <a:rPr lang="en-US" sz="700" i="1">
                <a:solidFill>
                  <a:srgbClr val="000000"/>
                </a:solidFill>
              </a:rPr>
              <a:t>J Clin Invest</a:t>
            </a:r>
            <a:r>
              <a:rPr lang="en-US" sz="700">
                <a:solidFill>
                  <a:srgbClr val="000000"/>
                </a:solidFill>
              </a:rPr>
              <a:t>. 2016;126(9):3279-3295. </a:t>
            </a:r>
          </a:p>
        </p:txBody>
      </p:sp>
      <p:pic>
        <p:nvPicPr>
          <p:cNvPr id="6" name="Picture 5">
            <a:extLst>
              <a:ext uri="{FF2B5EF4-FFF2-40B4-BE49-F238E27FC236}">
                <a16:creationId xmlns:a16="http://schemas.microsoft.com/office/drawing/2014/main" id="{418091D5-4DB9-4DD8-B315-24225C22E64F}"/>
              </a:ext>
            </a:extLst>
          </p:cNvPr>
          <p:cNvPicPr>
            <a:picLocks noChangeAspect="1"/>
          </p:cNvPicPr>
          <p:nvPr/>
        </p:nvPicPr>
        <p:blipFill rotWithShape="1">
          <a:blip r:embed="rId3"/>
          <a:srcRect r="75755"/>
          <a:stretch/>
        </p:blipFill>
        <p:spPr>
          <a:xfrm>
            <a:off x="2759620" y="1924898"/>
            <a:ext cx="2063356" cy="2030902"/>
          </a:xfrm>
          <a:prstGeom prst="rect">
            <a:avLst/>
          </a:prstGeom>
        </p:spPr>
      </p:pic>
      <p:pic>
        <p:nvPicPr>
          <p:cNvPr id="7" name="Picture 6">
            <a:extLst>
              <a:ext uri="{FF2B5EF4-FFF2-40B4-BE49-F238E27FC236}">
                <a16:creationId xmlns:a16="http://schemas.microsoft.com/office/drawing/2014/main" id="{FA253C43-DAEA-4C68-8C11-30D8AC120BC0}"/>
              </a:ext>
            </a:extLst>
          </p:cNvPr>
          <p:cNvPicPr>
            <a:picLocks noChangeAspect="1"/>
          </p:cNvPicPr>
          <p:nvPr/>
        </p:nvPicPr>
        <p:blipFill rotWithShape="1">
          <a:blip r:embed="rId4"/>
          <a:srcRect r="75755"/>
          <a:stretch/>
        </p:blipFill>
        <p:spPr>
          <a:xfrm>
            <a:off x="2759620" y="4047055"/>
            <a:ext cx="2063356" cy="2080471"/>
          </a:xfrm>
          <a:prstGeom prst="rect">
            <a:avLst/>
          </a:prstGeom>
        </p:spPr>
      </p:pic>
      <p:pic>
        <p:nvPicPr>
          <p:cNvPr id="13" name="Picture 12">
            <a:extLst>
              <a:ext uri="{FF2B5EF4-FFF2-40B4-BE49-F238E27FC236}">
                <a16:creationId xmlns:a16="http://schemas.microsoft.com/office/drawing/2014/main" id="{46A771B3-6BFA-412B-BE4E-644FC836DCBF}"/>
              </a:ext>
            </a:extLst>
          </p:cNvPr>
          <p:cNvPicPr>
            <a:picLocks noChangeAspect="1"/>
          </p:cNvPicPr>
          <p:nvPr/>
        </p:nvPicPr>
        <p:blipFill rotWithShape="1">
          <a:blip r:embed="rId3"/>
          <a:srcRect l="51157" r="24598"/>
          <a:stretch/>
        </p:blipFill>
        <p:spPr>
          <a:xfrm>
            <a:off x="5027665" y="1924898"/>
            <a:ext cx="2063356" cy="2030902"/>
          </a:xfrm>
          <a:prstGeom prst="rect">
            <a:avLst/>
          </a:prstGeom>
        </p:spPr>
      </p:pic>
      <p:pic>
        <p:nvPicPr>
          <p:cNvPr id="14" name="Picture 13">
            <a:extLst>
              <a:ext uri="{FF2B5EF4-FFF2-40B4-BE49-F238E27FC236}">
                <a16:creationId xmlns:a16="http://schemas.microsoft.com/office/drawing/2014/main" id="{3B4F2266-8030-4939-9664-F0B5BAFF180E}"/>
              </a:ext>
            </a:extLst>
          </p:cNvPr>
          <p:cNvPicPr>
            <a:picLocks noChangeAspect="1"/>
          </p:cNvPicPr>
          <p:nvPr/>
        </p:nvPicPr>
        <p:blipFill rotWithShape="1">
          <a:blip r:embed="rId3"/>
          <a:srcRect l="24882" r="50873"/>
          <a:stretch/>
        </p:blipFill>
        <p:spPr>
          <a:xfrm>
            <a:off x="7331796" y="1924898"/>
            <a:ext cx="2063356" cy="2030902"/>
          </a:xfrm>
          <a:prstGeom prst="rect">
            <a:avLst/>
          </a:prstGeom>
        </p:spPr>
      </p:pic>
      <p:pic>
        <p:nvPicPr>
          <p:cNvPr id="15" name="Picture 14">
            <a:extLst>
              <a:ext uri="{FF2B5EF4-FFF2-40B4-BE49-F238E27FC236}">
                <a16:creationId xmlns:a16="http://schemas.microsoft.com/office/drawing/2014/main" id="{4307DB4A-B838-4660-B7BD-860E396ED9D8}"/>
              </a:ext>
            </a:extLst>
          </p:cNvPr>
          <p:cNvPicPr>
            <a:picLocks noChangeAspect="1"/>
          </p:cNvPicPr>
          <p:nvPr/>
        </p:nvPicPr>
        <p:blipFill rotWithShape="1">
          <a:blip r:embed="rId3"/>
          <a:srcRect l="76103" r="-348"/>
          <a:stretch/>
        </p:blipFill>
        <p:spPr>
          <a:xfrm>
            <a:off x="9676690" y="1924898"/>
            <a:ext cx="2063356" cy="2030902"/>
          </a:xfrm>
          <a:prstGeom prst="rect">
            <a:avLst/>
          </a:prstGeom>
        </p:spPr>
      </p:pic>
      <p:pic>
        <p:nvPicPr>
          <p:cNvPr id="16" name="Picture 15">
            <a:extLst>
              <a:ext uri="{FF2B5EF4-FFF2-40B4-BE49-F238E27FC236}">
                <a16:creationId xmlns:a16="http://schemas.microsoft.com/office/drawing/2014/main" id="{52920B3F-3B6B-4306-9433-CB6737E0AA89}"/>
              </a:ext>
            </a:extLst>
          </p:cNvPr>
          <p:cNvPicPr>
            <a:picLocks noChangeAspect="1"/>
          </p:cNvPicPr>
          <p:nvPr/>
        </p:nvPicPr>
        <p:blipFill rotWithShape="1">
          <a:blip r:embed="rId4"/>
          <a:srcRect l="25036" r="50719"/>
          <a:stretch/>
        </p:blipFill>
        <p:spPr>
          <a:xfrm>
            <a:off x="7331796" y="4047054"/>
            <a:ext cx="2063356" cy="2080471"/>
          </a:xfrm>
          <a:prstGeom prst="rect">
            <a:avLst/>
          </a:prstGeom>
        </p:spPr>
      </p:pic>
      <p:pic>
        <p:nvPicPr>
          <p:cNvPr id="17" name="Picture 16">
            <a:extLst>
              <a:ext uri="{FF2B5EF4-FFF2-40B4-BE49-F238E27FC236}">
                <a16:creationId xmlns:a16="http://schemas.microsoft.com/office/drawing/2014/main" id="{DB9D21AB-B0D2-42EA-A8E1-6A33E3229204}"/>
              </a:ext>
            </a:extLst>
          </p:cNvPr>
          <p:cNvPicPr>
            <a:picLocks noChangeAspect="1"/>
          </p:cNvPicPr>
          <p:nvPr/>
        </p:nvPicPr>
        <p:blipFill rotWithShape="1">
          <a:blip r:embed="rId4"/>
          <a:srcRect l="50651" r="25104"/>
          <a:stretch/>
        </p:blipFill>
        <p:spPr>
          <a:xfrm>
            <a:off x="5027664" y="4047054"/>
            <a:ext cx="2063356" cy="2080471"/>
          </a:xfrm>
          <a:prstGeom prst="rect">
            <a:avLst/>
          </a:prstGeom>
        </p:spPr>
      </p:pic>
      <p:pic>
        <p:nvPicPr>
          <p:cNvPr id="18" name="Picture 17">
            <a:extLst>
              <a:ext uri="{FF2B5EF4-FFF2-40B4-BE49-F238E27FC236}">
                <a16:creationId xmlns:a16="http://schemas.microsoft.com/office/drawing/2014/main" id="{CDA0E4D2-4E0D-442A-8122-6192E96DC4E9}"/>
              </a:ext>
            </a:extLst>
          </p:cNvPr>
          <p:cNvPicPr>
            <a:picLocks noChangeAspect="1"/>
          </p:cNvPicPr>
          <p:nvPr/>
        </p:nvPicPr>
        <p:blipFill rotWithShape="1">
          <a:blip r:embed="rId4"/>
          <a:srcRect l="75807" r="-52"/>
          <a:stretch/>
        </p:blipFill>
        <p:spPr>
          <a:xfrm>
            <a:off x="9676689" y="4047054"/>
            <a:ext cx="2063356" cy="2080471"/>
          </a:xfrm>
          <a:prstGeom prst="rect">
            <a:avLst/>
          </a:prstGeom>
        </p:spPr>
      </p:pic>
      <p:grpSp>
        <p:nvGrpSpPr>
          <p:cNvPr id="20" name="Group 19">
            <a:extLst>
              <a:ext uri="{FF2B5EF4-FFF2-40B4-BE49-F238E27FC236}">
                <a16:creationId xmlns:a16="http://schemas.microsoft.com/office/drawing/2014/main" id="{EBF700C1-9F81-4557-97E9-40AEAA6911E6}"/>
              </a:ext>
            </a:extLst>
          </p:cNvPr>
          <p:cNvGrpSpPr/>
          <p:nvPr/>
        </p:nvGrpSpPr>
        <p:grpSpPr>
          <a:xfrm>
            <a:off x="10806406" y="-150791"/>
            <a:ext cx="1385593" cy="1536384"/>
            <a:chOff x="10806406" y="-150791"/>
            <a:chExt cx="1385593" cy="1536384"/>
          </a:xfrm>
        </p:grpSpPr>
        <p:sp>
          <p:nvSpPr>
            <p:cNvPr id="21" name="Diagonal Stripe 20">
              <a:extLst>
                <a:ext uri="{FF2B5EF4-FFF2-40B4-BE49-F238E27FC236}">
                  <a16:creationId xmlns:a16="http://schemas.microsoft.com/office/drawing/2014/main" id="{88223CB0-8DB4-4912-BED7-9AA9B84D6553}"/>
                </a:ext>
              </a:extLst>
            </p:cNvPr>
            <p:cNvSpPr/>
            <p:nvPr/>
          </p:nvSpPr>
          <p:spPr>
            <a:xfrm flipH="1">
              <a:off x="10806406" y="0"/>
              <a:ext cx="1385593" cy="1385593"/>
            </a:xfrm>
            <a:prstGeom prst="diagStripe">
              <a:avLst>
                <a:gd name="adj" fmla="val 6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8F12BDB1-F08E-49B1-81D5-A7A9FA7BF8EE}"/>
                </a:ext>
              </a:extLst>
            </p:cNvPr>
            <p:cNvSpPr txBox="1"/>
            <p:nvPr/>
          </p:nvSpPr>
          <p:spPr>
            <a:xfrm rot="2700000">
              <a:off x="10917016" y="387233"/>
              <a:ext cx="1445379" cy="369332"/>
            </a:xfrm>
            <a:prstGeom prst="rect">
              <a:avLst/>
            </a:prstGeom>
            <a:noFill/>
          </p:spPr>
          <p:txBody>
            <a:bodyPr wrap="square" rtlCol="0">
              <a:spAutoFit/>
            </a:bodyPr>
            <a:lstStyle/>
            <a:p>
              <a:pPr algn="ctr">
                <a:buClr>
                  <a:schemeClr val="accent1"/>
                </a:buClr>
              </a:pPr>
              <a:r>
                <a:rPr lang="en-US">
                  <a:solidFill>
                    <a:schemeClr val="bg1"/>
                  </a:solidFill>
                </a:rPr>
                <a:t>MURINE</a:t>
              </a:r>
            </a:p>
          </p:txBody>
        </p:sp>
      </p:grpSp>
      <p:grpSp>
        <p:nvGrpSpPr>
          <p:cNvPr id="19" name="Group 18">
            <a:extLst>
              <a:ext uri="{FF2B5EF4-FFF2-40B4-BE49-F238E27FC236}">
                <a16:creationId xmlns:a16="http://schemas.microsoft.com/office/drawing/2014/main" id="{6F152B76-B026-41A5-B629-C254700DE15A}"/>
              </a:ext>
            </a:extLst>
          </p:cNvPr>
          <p:cNvGrpSpPr/>
          <p:nvPr/>
        </p:nvGrpSpPr>
        <p:grpSpPr>
          <a:xfrm>
            <a:off x="10851385" y="6184507"/>
            <a:ext cx="1276669" cy="274320"/>
            <a:chOff x="10862292" y="5848079"/>
            <a:chExt cx="1276669" cy="310896"/>
          </a:xfrm>
        </p:grpSpPr>
        <p:sp>
          <p:nvSpPr>
            <p:cNvPr id="23" name="Rectangle: Rounded Corners 22">
              <a:hlinkClick r:id="rId5" action="ppaction://hlinksldjump"/>
              <a:extLst>
                <a:ext uri="{FF2B5EF4-FFF2-40B4-BE49-F238E27FC236}">
                  <a16:creationId xmlns:a16="http://schemas.microsoft.com/office/drawing/2014/main" id="{3A6D83A0-E16E-4830-8BE8-D325BE67C6C7}"/>
                </a:ext>
              </a:extLst>
            </p:cNvPr>
            <p:cNvSpPr/>
            <p:nvPr/>
          </p:nvSpPr>
          <p:spPr>
            <a:xfrm>
              <a:off x="10862292" y="5848079"/>
              <a:ext cx="1276669" cy="310896"/>
            </a:xfrm>
            <a:prstGeom prst="roundRect">
              <a:avLst>
                <a:gd name="adj" fmla="val 50000"/>
              </a:avLst>
            </a:prstGeom>
            <a:solidFill>
              <a:schemeClr val="bg1"/>
            </a:solidFill>
            <a:ln w="63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27432" tIns="0" rIns="0" bIns="0" rtlCol="0" anchor="ctr"/>
            <a:lstStyle/>
            <a:p>
              <a:r>
                <a:rPr lang="en-US" sz="800" dirty="0">
                  <a:solidFill>
                    <a:schemeClr val="tx2"/>
                  </a:solidFill>
                </a:rPr>
                <a:t>Return to presentation</a:t>
              </a:r>
            </a:p>
          </p:txBody>
        </p:sp>
        <p:sp>
          <p:nvSpPr>
            <p:cNvPr id="24" name="Freeform: Shape 23">
              <a:extLst>
                <a:ext uri="{FF2B5EF4-FFF2-40B4-BE49-F238E27FC236}">
                  <a16:creationId xmlns:a16="http://schemas.microsoft.com/office/drawing/2014/main" id="{9362C743-E0B9-4F1F-A364-8D0679D504E8}"/>
                </a:ext>
              </a:extLst>
            </p:cNvPr>
            <p:cNvSpPr/>
            <p:nvPr/>
          </p:nvSpPr>
          <p:spPr>
            <a:xfrm rot="5400000">
              <a:off x="11956091" y="5962813"/>
              <a:ext cx="162858" cy="81429"/>
            </a:xfrm>
            <a:custGeom>
              <a:avLst/>
              <a:gdLst>
                <a:gd name="connsiteX0" fmla="*/ 0 w 561976"/>
                <a:gd name="connsiteY0" fmla="*/ 280988 h 280988"/>
                <a:gd name="connsiteX1" fmla="*/ 280988 w 561976"/>
                <a:gd name="connsiteY1" fmla="*/ 0 h 280988"/>
                <a:gd name="connsiteX2" fmla="*/ 561976 w 561976"/>
                <a:gd name="connsiteY2" fmla="*/ 280988 h 280988"/>
              </a:gdLst>
              <a:ahLst/>
              <a:cxnLst>
                <a:cxn ang="0">
                  <a:pos x="connsiteX0" y="connsiteY0"/>
                </a:cxn>
                <a:cxn ang="0">
                  <a:pos x="connsiteX1" y="connsiteY1"/>
                </a:cxn>
                <a:cxn ang="0">
                  <a:pos x="connsiteX2" y="connsiteY2"/>
                </a:cxn>
              </a:cxnLst>
              <a:rect l="l" t="t" r="r" b="b"/>
              <a:pathLst>
                <a:path w="561976" h="280988">
                  <a:moveTo>
                    <a:pt x="0" y="280988"/>
                  </a:moveTo>
                  <a:lnTo>
                    <a:pt x="280988" y="0"/>
                  </a:lnTo>
                  <a:lnTo>
                    <a:pt x="561976" y="280988"/>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49530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Table 42">
            <a:extLst>
              <a:ext uri="{FF2B5EF4-FFF2-40B4-BE49-F238E27FC236}">
                <a16:creationId xmlns:a16="http://schemas.microsoft.com/office/drawing/2014/main" id="{2AD1147A-408A-4264-A3B6-018847C93A24}"/>
              </a:ext>
            </a:extLst>
          </p:cNvPr>
          <p:cNvGraphicFramePr>
            <a:graphicFrameLocks noGrp="1"/>
          </p:cNvGraphicFramePr>
          <p:nvPr>
            <p:extLst/>
          </p:nvPr>
        </p:nvGraphicFramePr>
        <p:xfrm>
          <a:off x="383359" y="1385594"/>
          <a:ext cx="11482821" cy="4843442"/>
        </p:xfrm>
        <a:graphic>
          <a:graphicData uri="http://schemas.openxmlformats.org/drawingml/2006/table">
            <a:tbl>
              <a:tblPr>
                <a:tableStyleId>{5940675A-B579-460E-94D1-54222C63F5DA}</a:tableStyleId>
              </a:tblPr>
              <a:tblGrid>
                <a:gridCol w="1298296">
                  <a:extLst>
                    <a:ext uri="{9D8B030D-6E8A-4147-A177-3AD203B41FA5}">
                      <a16:colId xmlns:a16="http://schemas.microsoft.com/office/drawing/2014/main" val="3368936634"/>
                    </a:ext>
                  </a:extLst>
                </a:gridCol>
                <a:gridCol w="966952">
                  <a:extLst>
                    <a:ext uri="{9D8B030D-6E8A-4147-A177-3AD203B41FA5}">
                      <a16:colId xmlns:a16="http://schemas.microsoft.com/office/drawing/2014/main" val="2837892721"/>
                    </a:ext>
                  </a:extLst>
                </a:gridCol>
                <a:gridCol w="4540469">
                  <a:extLst>
                    <a:ext uri="{9D8B030D-6E8A-4147-A177-3AD203B41FA5}">
                      <a16:colId xmlns:a16="http://schemas.microsoft.com/office/drawing/2014/main" val="286273722"/>
                    </a:ext>
                  </a:extLst>
                </a:gridCol>
                <a:gridCol w="4677104">
                  <a:extLst>
                    <a:ext uri="{9D8B030D-6E8A-4147-A177-3AD203B41FA5}">
                      <a16:colId xmlns:a16="http://schemas.microsoft.com/office/drawing/2014/main" val="782744072"/>
                    </a:ext>
                  </a:extLst>
                </a:gridCol>
              </a:tblGrid>
              <a:tr h="441229">
                <a:tc>
                  <a:txBody>
                    <a:bodyPr/>
                    <a:lstStyle/>
                    <a:p>
                      <a:endParaRPr lang="en-US" sz="140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endParaRPr lang="en-US" sz="1400"/>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accent1"/>
                          </a:solidFill>
                        </a:rPr>
                        <a:t>Inflammatory eosinophils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accent3">
                              <a:lumMod val="75000"/>
                            </a:schemeClr>
                          </a:solidFill>
                        </a:rPr>
                        <a:t>Resident eosinophils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187658600"/>
                  </a:ext>
                </a:extLst>
              </a:tr>
              <a:tr h="3785701">
                <a:tc gridSpan="2">
                  <a:txBody>
                    <a:bodyPr/>
                    <a:lstStyle/>
                    <a:p>
                      <a:r>
                        <a:rPr lang="en-US" sz="1400" b="1"/>
                        <a:t>Differentially </a:t>
                      </a:r>
                      <a:br>
                        <a:rPr lang="en-US" sz="1400" b="1"/>
                      </a:br>
                      <a:r>
                        <a:rPr lang="en-US" sz="1400" b="1"/>
                        <a:t>expressed genes</a:t>
                      </a: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endParaRPr lang="en-US" sz="1400"/>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65918888"/>
                  </a:ext>
                </a:extLst>
              </a:tr>
              <a:tr h="616512">
                <a:tc gridSpan="2">
                  <a:txBody>
                    <a:bodyPr/>
                    <a:lstStyle/>
                    <a:p>
                      <a:r>
                        <a:rPr lang="en-US" sz="1400" b="1"/>
                        <a:t>Functional difference in gene expression</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accent1"/>
                          </a:solidFill>
                        </a:rPr>
                        <a:t>Proinflammatory</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accent3">
                              <a:lumMod val="75000"/>
                            </a:schemeClr>
                          </a:solidFill>
                        </a:rPr>
                        <a:t>Negative regulation of immune responses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accent3">
                              <a:lumMod val="75000"/>
                            </a:schemeClr>
                          </a:solidFill>
                        </a:rPr>
                        <a:t>Tissue homeostasis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926906724"/>
                  </a:ext>
                </a:extLst>
              </a:tr>
            </a:tbl>
          </a:graphicData>
        </a:graphic>
      </p:graphicFrame>
      <p:sp>
        <p:nvSpPr>
          <p:cNvPr id="2" name="Title 1">
            <a:extLst>
              <a:ext uri="{FF2B5EF4-FFF2-40B4-BE49-F238E27FC236}">
                <a16:creationId xmlns:a16="http://schemas.microsoft.com/office/drawing/2014/main" id="{A04262D3-9F95-42AC-B8C4-5725674C8CFF}"/>
              </a:ext>
            </a:extLst>
          </p:cNvPr>
          <p:cNvSpPr>
            <a:spLocks noGrp="1"/>
          </p:cNvSpPr>
          <p:nvPr>
            <p:ph type="title"/>
          </p:nvPr>
        </p:nvSpPr>
        <p:spPr/>
        <p:txBody>
          <a:bodyPr>
            <a:normAutofit/>
          </a:bodyPr>
          <a:lstStyle/>
          <a:p>
            <a:r>
              <a:rPr lang="en-US" sz="2200">
                <a:solidFill>
                  <a:schemeClr val="tx2"/>
                </a:solidFill>
              </a:rPr>
              <a:t>Murine Inflammatory vs Resident Lung Eosinophils: </a:t>
            </a:r>
            <a:br>
              <a:rPr lang="en-US" sz="2200">
                <a:solidFill>
                  <a:schemeClr val="tx2"/>
                </a:solidFill>
              </a:rPr>
            </a:br>
            <a:r>
              <a:rPr lang="en-US"/>
              <a:t>Different Gene Expression Profile</a:t>
            </a:r>
          </a:p>
        </p:txBody>
      </p:sp>
      <p:sp>
        <p:nvSpPr>
          <p:cNvPr id="3" name="Slide Number Placeholder 2">
            <a:extLst>
              <a:ext uri="{FF2B5EF4-FFF2-40B4-BE49-F238E27FC236}">
                <a16:creationId xmlns:a16="http://schemas.microsoft.com/office/drawing/2014/main" id="{C5ED099B-9B7D-4DE5-A0C7-503C7C06C867}"/>
              </a:ext>
            </a:extLst>
          </p:cNvPr>
          <p:cNvSpPr>
            <a:spLocks noGrp="1"/>
          </p:cNvSpPr>
          <p:nvPr>
            <p:ph type="sldNum" sz="quarter" idx="12"/>
          </p:nvPr>
        </p:nvSpPr>
        <p:spPr/>
        <p:txBody>
          <a:bodyPr/>
          <a:lstStyle/>
          <a:p>
            <a:fld id="{CC7432E5-F8E0-41AE-9A6B-AD730338B005}" type="slidenum">
              <a:rPr lang="en-US" smtClean="0"/>
              <a:t>23</a:t>
            </a:fld>
            <a:endParaRPr lang="en-US"/>
          </a:p>
        </p:txBody>
      </p:sp>
      <p:sp>
        <p:nvSpPr>
          <p:cNvPr id="4" name="Text Placeholder 3">
            <a:extLst>
              <a:ext uri="{FF2B5EF4-FFF2-40B4-BE49-F238E27FC236}">
                <a16:creationId xmlns:a16="http://schemas.microsoft.com/office/drawing/2014/main" id="{68654DAB-4152-44B7-9EC6-03CC8AB2F972}"/>
              </a:ext>
            </a:extLst>
          </p:cNvPr>
          <p:cNvSpPr>
            <a:spLocks noGrp="1"/>
          </p:cNvSpPr>
          <p:nvPr>
            <p:ph type="body" sz="quarter" idx="13"/>
          </p:nvPr>
        </p:nvSpPr>
        <p:spPr>
          <a:xfrm>
            <a:off x="457200" y="6262912"/>
            <a:ext cx="10058400" cy="595088"/>
          </a:xfrm>
        </p:spPr>
        <p:txBody>
          <a:bodyPr/>
          <a:lstStyle/>
          <a:p>
            <a:r>
              <a:rPr lang="en-US" sz="800"/>
              <a:t>*Induced allergy: effector phase of house dust mite-induced airway allergy.</a:t>
            </a:r>
          </a:p>
          <a:p>
            <a:r>
              <a:rPr lang="en-US" sz="700"/>
              <a:t>Mesnil C, et al. </a:t>
            </a:r>
            <a:r>
              <a:rPr lang="en-US" sz="700" i="1"/>
              <a:t>J Clin Invest</a:t>
            </a:r>
            <a:r>
              <a:rPr lang="en-US" sz="700"/>
              <a:t>. 2016;126(9):3279-3295. </a:t>
            </a:r>
          </a:p>
        </p:txBody>
      </p:sp>
      <p:sp>
        <p:nvSpPr>
          <p:cNvPr id="119" name="Isosceles Triangle 118">
            <a:extLst>
              <a:ext uri="{FF2B5EF4-FFF2-40B4-BE49-F238E27FC236}">
                <a16:creationId xmlns:a16="http://schemas.microsoft.com/office/drawing/2014/main" id="{B12A9A21-9CA0-4F61-A764-D1B5C4199DD1}"/>
              </a:ext>
            </a:extLst>
          </p:cNvPr>
          <p:cNvSpPr/>
          <p:nvPr/>
        </p:nvSpPr>
        <p:spPr>
          <a:xfrm rot="16200000">
            <a:off x="6204858" y="1052285"/>
            <a:ext cx="1901370" cy="4847771"/>
          </a:xfrm>
          <a:prstGeom prst="triangl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BBB0A893-E2BD-40A3-88CF-00E6AD03C145}"/>
              </a:ext>
            </a:extLst>
          </p:cNvPr>
          <p:cNvSpPr/>
          <p:nvPr/>
        </p:nvSpPr>
        <p:spPr>
          <a:xfrm>
            <a:off x="4158342" y="2853193"/>
            <a:ext cx="1146629" cy="1151614"/>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accent1"/>
                </a:solidFill>
              </a:rPr>
              <a:t>Inflammatory eosinophils</a:t>
            </a:r>
          </a:p>
        </p:txBody>
      </p:sp>
      <p:sp>
        <p:nvSpPr>
          <p:cNvPr id="121" name="Oval 120">
            <a:extLst>
              <a:ext uri="{FF2B5EF4-FFF2-40B4-BE49-F238E27FC236}">
                <a16:creationId xmlns:a16="http://schemas.microsoft.com/office/drawing/2014/main" id="{608B90D6-3863-400B-B6AD-79D420DD2FE2}"/>
              </a:ext>
            </a:extLst>
          </p:cNvPr>
          <p:cNvSpPr/>
          <p:nvPr/>
        </p:nvSpPr>
        <p:spPr>
          <a:xfrm>
            <a:off x="9013376" y="1891456"/>
            <a:ext cx="1146629" cy="1151614"/>
          </a:xfrm>
          <a:prstGeom prst="ellipse">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accent3">
                    <a:lumMod val="75000"/>
                  </a:schemeClr>
                </a:solidFill>
              </a:rPr>
              <a:t>Resident eosinophils (steady state)</a:t>
            </a:r>
          </a:p>
        </p:txBody>
      </p:sp>
      <p:sp>
        <p:nvSpPr>
          <p:cNvPr id="122" name="Oval 121">
            <a:extLst>
              <a:ext uri="{FF2B5EF4-FFF2-40B4-BE49-F238E27FC236}">
                <a16:creationId xmlns:a16="http://schemas.microsoft.com/office/drawing/2014/main" id="{56AF175E-3A60-482E-9A0E-23B42D7B2675}"/>
              </a:ext>
            </a:extLst>
          </p:cNvPr>
          <p:cNvSpPr/>
          <p:nvPr/>
        </p:nvSpPr>
        <p:spPr>
          <a:xfrm>
            <a:off x="9010124" y="3846864"/>
            <a:ext cx="1146629" cy="1151614"/>
          </a:xfrm>
          <a:prstGeom prst="ellipse">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accent3">
                    <a:lumMod val="75000"/>
                  </a:schemeClr>
                </a:solidFill>
              </a:rPr>
              <a:t>Resident eosinophils (induced allergy*)</a:t>
            </a:r>
          </a:p>
        </p:txBody>
      </p:sp>
      <p:sp>
        <p:nvSpPr>
          <p:cNvPr id="123" name="TextBox 122">
            <a:extLst>
              <a:ext uri="{FF2B5EF4-FFF2-40B4-BE49-F238E27FC236}">
                <a16:creationId xmlns:a16="http://schemas.microsoft.com/office/drawing/2014/main" id="{41B2FFE2-F02E-4328-93FE-89B9D02145D4}"/>
              </a:ext>
            </a:extLst>
          </p:cNvPr>
          <p:cNvSpPr txBox="1"/>
          <p:nvPr/>
        </p:nvSpPr>
        <p:spPr>
          <a:xfrm>
            <a:off x="6589486" y="3276115"/>
            <a:ext cx="2490468" cy="461665"/>
          </a:xfrm>
          <a:prstGeom prst="rect">
            <a:avLst/>
          </a:prstGeom>
          <a:noFill/>
        </p:spPr>
        <p:txBody>
          <a:bodyPr wrap="square" rtlCol="0">
            <a:spAutoFit/>
          </a:bodyPr>
          <a:lstStyle/>
          <a:p>
            <a:pPr algn="ctr">
              <a:buClr>
                <a:schemeClr val="accent1"/>
              </a:buClr>
            </a:pPr>
            <a:r>
              <a:rPr lang="en-US" sz="1200" b="1"/>
              <a:t>DIFFERENTIALLY </a:t>
            </a:r>
            <a:br>
              <a:rPr lang="en-US" sz="1200" b="1"/>
            </a:br>
            <a:r>
              <a:rPr lang="en-US" sz="1200" b="1"/>
              <a:t>EXPRESSED GENES</a:t>
            </a:r>
          </a:p>
        </p:txBody>
      </p:sp>
      <p:sp>
        <p:nvSpPr>
          <p:cNvPr id="124" name="Arrow: Left-Right 123">
            <a:extLst>
              <a:ext uri="{FF2B5EF4-FFF2-40B4-BE49-F238E27FC236}">
                <a16:creationId xmlns:a16="http://schemas.microsoft.com/office/drawing/2014/main" id="{9FE2EDCF-F312-498F-8A65-A681666EE90A}"/>
              </a:ext>
            </a:extLst>
          </p:cNvPr>
          <p:cNvSpPr/>
          <p:nvPr/>
        </p:nvSpPr>
        <p:spPr>
          <a:xfrm rot="20940000">
            <a:off x="5331226" y="2513698"/>
            <a:ext cx="3584743" cy="414828"/>
          </a:xfrm>
          <a:prstGeom prst="leftRightArrow">
            <a:avLst>
              <a:gd name="adj1" fmla="val 100000"/>
              <a:gd name="adj2" fmla="val 50000"/>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171</a:t>
            </a:r>
          </a:p>
        </p:txBody>
      </p:sp>
      <p:sp>
        <p:nvSpPr>
          <p:cNvPr id="125" name="Arrow: Left-Right 124">
            <a:extLst>
              <a:ext uri="{FF2B5EF4-FFF2-40B4-BE49-F238E27FC236}">
                <a16:creationId xmlns:a16="http://schemas.microsoft.com/office/drawing/2014/main" id="{283A633D-F479-4DB4-82E1-74B4B1C442DB}"/>
              </a:ext>
            </a:extLst>
          </p:cNvPr>
          <p:cNvSpPr/>
          <p:nvPr/>
        </p:nvSpPr>
        <p:spPr>
          <a:xfrm rot="660000">
            <a:off x="5363172" y="4033914"/>
            <a:ext cx="3584743" cy="414828"/>
          </a:xfrm>
          <a:prstGeom prst="leftRightArrow">
            <a:avLst>
              <a:gd name="adj1" fmla="val 100000"/>
              <a:gd name="adj2" fmla="val 50000"/>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161</a:t>
            </a:r>
          </a:p>
        </p:txBody>
      </p:sp>
      <p:sp>
        <p:nvSpPr>
          <p:cNvPr id="126" name="TextBox 125">
            <a:extLst>
              <a:ext uri="{FF2B5EF4-FFF2-40B4-BE49-F238E27FC236}">
                <a16:creationId xmlns:a16="http://schemas.microsoft.com/office/drawing/2014/main" id="{2D4FAE15-870C-454C-B42B-C11B92FAC3FB}"/>
              </a:ext>
            </a:extLst>
          </p:cNvPr>
          <p:cNvSpPr txBox="1"/>
          <p:nvPr/>
        </p:nvSpPr>
        <p:spPr>
          <a:xfrm rot="660000">
            <a:off x="5608804" y="3824262"/>
            <a:ext cx="950686" cy="415498"/>
          </a:xfrm>
          <a:prstGeom prst="rect">
            <a:avLst/>
          </a:prstGeom>
          <a:noFill/>
        </p:spPr>
        <p:txBody>
          <a:bodyPr wrap="square" lIns="0" rtlCol="0">
            <a:spAutoFit/>
          </a:bodyPr>
          <a:lstStyle/>
          <a:p>
            <a:pPr>
              <a:buClr>
                <a:schemeClr val="accent1"/>
              </a:buClr>
            </a:pPr>
            <a:r>
              <a:rPr lang="en-US" sz="1000">
                <a:solidFill>
                  <a:schemeClr val="accent1"/>
                </a:solidFill>
              </a:rPr>
              <a:t>Upregulated:</a:t>
            </a:r>
            <a:br>
              <a:rPr lang="en-US" sz="1000">
                <a:solidFill>
                  <a:schemeClr val="accent1"/>
                </a:solidFill>
              </a:rPr>
            </a:br>
            <a:r>
              <a:rPr lang="en-US" sz="1100" b="1">
                <a:solidFill>
                  <a:schemeClr val="accent1"/>
                </a:solidFill>
              </a:rPr>
              <a:t>93</a:t>
            </a:r>
            <a:endParaRPr lang="en-US" sz="1000" b="1">
              <a:solidFill>
                <a:schemeClr val="accent1"/>
              </a:solidFill>
            </a:endParaRPr>
          </a:p>
        </p:txBody>
      </p:sp>
      <p:sp>
        <p:nvSpPr>
          <p:cNvPr id="127" name="TextBox 126">
            <a:extLst>
              <a:ext uri="{FF2B5EF4-FFF2-40B4-BE49-F238E27FC236}">
                <a16:creationId xmlns:a16="http://schemas.microsoft.com/office/drawing/2014/main" id="{B7032FAD-6435-40F2-A537-375B8FD7A986}"/>
              </a:ext>
            </a:extLst>
          </p:cNvPr>
          <p:cNvSpPr txBox="1"/>
          <p:nvPr/>
        </p:nvSpPr>
        <p:spPr>
          <a:xfrm rot="660000">
            <a:off x="7757115" y="4241966"/>
            <a:ext cx="950686" cy="415498"/>
          </a:xfrm>
          <a:prstGeom prst="rect">
            <a:avLst/>
          </a:prstGeom>
          <a:noFill/>
        </p:spPr>
        <p:txBody>
          <a:bodyPr wrap="square" lIns="0" rIns="0" rtlCol="0">
            <a:spAutoFit/>
          </a:bodyPr>
          <a:lstStyle/>
          <a:p>
            <a:pPr algn="r">
              <a:buClr>
                <a:schemeClr val="accent1"/>
              </a:buClr>
            </a:pPr>
            <a:r>
              <a:rPr lang="en-US" sz="1000">
                <a:solidFill>
                  <a:schemeClr val="accent3">
                    <a:lumMod val="75000"/>
                  </a:schemeClr>
                </a:solidFill>
              </a:rPr>
              <a:t>Upregulated:</a:t>
            </a:r>
            <a:br>
              <a:rPr lang="en-US" sz="1000">
                <a:solidFill>
                  <a:schemeClr val="accent3">
                    <a:lumMod val="75000"/>
                  </a:schemeClr>
                </a:solidFill>
              </a:rPr>
            </a:br>
            <a:r>
              <a:rPr lang="en-US" sz="1100" b="1">
                <a:solidFill>
                  <a:schemeClr val="accent3">
                    <a:lumMod val="75000"/>
                  </a:schemeClr>
                </a:solidFill>
              </a:rPr>
              <a:t>68</a:t>
            </a:r>
            <a:endParaRPr lang="en-US" sz="1000" b="1">
              <a:solidFill>
                <a:schemeClr val="accent3">
                  <a:lumMod val="75000"/>
                </a:schemeClr>
              </a:solidFill>
            </a:endParaRPr>
          </a:p>
        </p:txBody>
      </p:sp>
      <p:sp>
        <p:nvSpPr>
          <p:cNvPr id="128" name="TextBox 127">
            <a:extLst>
              <a:ext uri="{FF2B5EF4-FFF2-40B4-BE49-F238E27FC236}">
                <a16:creationId xmlns:a16="http://schemas.microsoft.com/office/drawing/2014/main" id="{5A325E9D-3B69-4E3D-A218-AB821F25FE51}"/>
              </a:ext>
            </a:extLst>
          </p:cNvPr>
          <p:cNvSpPr txBox="1"/>
          <p:nvPr/>
        </p:nvSpPr>
        <p:spPr>
          <a:xfrm rot="20940000">
            <a:off x="7723433" y="2302495"/>
            <a:ext cx="950686" cy="415498"/>
          </a:xfrm>
          <a:prstGeom prst="rect">
            <a:avLst/>
          </a:prstGeom>
          <a:noFill/>
        </p:spPr>
        <p:txBody>
          <a:bodyPr wrap="square" lIns="0" rIns="0" rtlCol="0">
            <a:spAutoFit/>
          </a:bodyPr>
          <a:lstStyle/>
          <a:p>
            <a:pPr algn="r">
              <a:buClr>
                <a:schemeClr val="accent1"/>
              </a:buClr>
            </a:pPr>
            <a:r>
              <a:rPr lang="en-US" sz="1000">
                <a:solidFill>
                  <a:schemeClr val="accent3">
                    <a:lumMod val="75000"/>
                  </a:schemeClr>
                </a:solidFill>
              </a:rPr>
              <a:t>Upregulated:</a:t>
            </a:r>
            <a:br>
              <a:rPr lang="en-US" sz="1000">
                <a:solidFill>
                  <a:schemeClr val="accent3">
                    <a:lumMod val="75000"/>
                  </a:schemeClr>
                </a:solidFill>
              </a:rPr>
            </a:br>
            <a:r>
              <a:rPr lang="en-US" sz="1100" b="1">
                <a:solidFill>
                  <a:schemeClr val="accent3">
                    <a:lumMod val="75000"/>
                  </a:schemeClr>
                </a:solidFill>
              </a:rPr>
              <a:t>88</a:t>
            </a:r>
            <a:endParaRPr lang="en-US" sz="1000" b="1">
              <a:solidFill>
                <a:schemeClr val="accent3">
                  <a:lumMod val="75000"/>
                </a:schemeClr>
              </a:solidFill>
            </a:endParaRPr>
          </a:p>
        </p:txBody>
      </p:sp>
      <p:sp>
        <p:nvSpPr>
          <p:cNvPr id="129" name="TextBox 128">
            <a:extLst>
              <a:ext uri="{FF2B5EF4-FFF2-40B4-BE49-F238E27FC236}">
                <a16:creationId xmlns:a16="http://schemas.microsoft.com/office/drawing/2014/main" id="{7A8AF2DE-DCEC-4F26-A2BA-E31B53F8AE09}"/>
              </a:ext>
            </a:extLst>
          </p:cNvPr>
          <p:cNvSpPr txBox="1"/>
          <p:nvPr/>
        </p:nvSpPr>
        <p:spPr>
          <a:xfrm rot="20940000">
            <a:off x="5578401" y="2717379"/>
            <a:ext cx="950686" cy="415498"/>
          </a:xfrm>
          <a:prstGeom prst="rect">
            <a:avLst/>
          </a:prstGeom>
          <a:noFill/>
        </p:spPr>
        <p:txBody>
          <a:bodyPr wrap="square" lIns="0" rtlCol="0">
            <a:spAutoFit/>
          </a:bodyPr>
          <a:lstStyle/>
          <a:p>
            <a:pPr>
              <a:buClr>
                <a:schemeClr val="accent1"/>
              </a:buClr>
            </a:pPr>
            <a:r>
              <a:rPr lang="en-US" sz="1000">
                <a:solidFill>
                  <a:schemeClr val="accent1"/>
                </a:solidFill>
              </a:rPr>
              <a:t>Upregulated:</a:t>
            </a:r>
            <a:br>
              <a:rPr lang="en-US" sz="1000">
                <a:solidFill>
                  <a:schemeClr val="accent1"/>
                </a:solidFill>
              </a:rPr>
            </a:br>
            <a:r>
              <a:rPr lang="en-US" sz="1100" b="1">
                <a:solidFill>
                  <a:schemeClr val="accent1"/>
                </a:solidFill>
              </a:rPr>
              <a:t>83</a:t>
            </a:r>
            <a:endParaRPr lang="en-US" sz="1000" b="1">
              <a:solidFill>
                <a:schemeClr val="accent1"/>
              </a:solidFill>
            </a:endParaRPr>
          </a:p>
        </p:txBody>
      </p:sp>
      <p:sp>
        <p:nvSpPr>
          <p:cNvPr id="130" name="Arrow: Left-Right 129">
            <a:extLst>
              <a:ext uri="{FF2B5EF4-FFF2-40B4-BE49-F238E27FC236}">
                <a16:creationId xmlns:a16="http://schemas.microsoft.com/office/drawing/2014/main" id="{F477D711-1A69-4B57-9CDB-D3B19E33D665}"/>
              </a:ext>
            </a:extLst>
          </p:cNvPr>
          <p:cNvSpPr/>
          <p:nvPr/>
        </p:nvSpPr>
        <p:spPr>
          <a:xfrm rot="16200000">
            <a:off x="9460946" y="3227140"/>
            <a:ext cx="806473" cy="414828"/>
          </a:xfrm>
          <a:prstGeom prst="leftRightArrow">
            <a:avLst>
              <a:gd name="adj1" fmla="val 100000"/>
              <a:gd name="adj2" fmla="val 50000"/>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
        <p:nvSpPr>
          <p:cNvPr id="131" name="TextBox 130">
            <a:extLst>
              <a:ext uri="{FF2B5EF4-FFF2-40B4-BE49-F238E27FC236}">
                <a16:creationId xmlns:a16="http://schemas.microsoft.com/office/drawing/2014/main" id="{473C3DF6-24A4-47E8-ACCA-7B437D07A226}"/>
              </a:ext>
            </a:extLst>
          </p:cNvPr>
          <p:cNvSpPr txBox="1"/>
          <p:nvPr/>
        </p:nvSpPr>
        <p:spPr>
          <a:xfrm>
            <a:off x="9653269" y="3249888"/>
            <a:ext cx="421826" cy="369332"/>
          </a:xfrm>
          <a:prstGeom prst="rect">
            <a:avLst/>
          </a:prstGeom>
          <a:noFill/>
        </p:spPr>
        <p:txBody>
          <a:bodyPr wrap="square" rtlCol="0">
            <a:spAutoFit/>
          </a:bodyPr>
          <a:lstStyle/>
          <a:p>
            <a:pPr algn="ctr">
              <a:buClr>
                <a:schemeClr val="accent1"/>
              </a:buClr>
            </a:pPr>
            <a:r>
              <a:rPr lang="en-US" b="1"/>
              <a:t>0</a:t>
            </a:r>
          </a:p>
        </p:txBody>
      </p:sp>
      <p:sp>
        <p:nvSpPr>
          <p:cNvPr id="132" name="Rectangle 131">
            <a:extLst>
              <a:ext uri="{FF2B5EF4-FFF2-40B4-BE49-F238E27FC236}">
                <a16:creationId xmlns:a16="http://schemas.microsoft.com/office/drawing/2014/main" id="{81528A28-E2A6-426D-915C-4B175DBA3631}"/>
              </a:ext>
            </a:extLst>
          </p:cNvPr>
          <p:cNvSpPr/>
          <p:nvPr/>
        </p:nvSpPr>
        <p:spPr>
          <a:xfrm>
            <a:off x="2942897" y="4153832"/>
            <a:ext cx="1146629" cy="1169551"/>
          </a:xfrm>
          <a:prstGeom prst="rect">
            <a:avLst/>
          </a:prstGeom>
          <a:solidFill>
            <a:schemeClr val="bg1"/>
          </a:solid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lang="en-US" sz="1000">
                <a:solidFill>
                  <a:schemeClr val="accent1"/>
                </a:solidFill>
              </a:rPr>
              <a:t>Upregulated genes:</a:t>
            </a:r>
          </a:p>
          <a:p>
            <a:r>
              <a:rPr lang="en-US" sz="1000">
                <a:solidFill>
                  <a:schemeClr val="tx1"/>
                </a:solidFill>
              </a:rPr>
              <a:t>Slc3a2</a:t>
            </a:r>
            <a:br>
              <a:rPr lang="en-US" sz="1000">
                <a:solidFill>
                  <a:schemeClr val="tx1"/>
                </a:solidFill>
              </a:rPr>
            </a:br>
            <a:r>
              <a:rPr lang="en-US" sz="1000">
                <a:solidFill>
                  <a:schemeClr val="tx1"/>
                </a:solidFill>
              </a:rPr>
              <a:t>Tlr4</a:t>
            </a:r>
            <a:br>
              <a:rPr lang="en-US" sz="1000">
                <a:solidFill>
                  <a:schemeClr val="tx1"/>
                </a:solidFill>
              </a:rPr>
            </a:br>
            <a:r>
              <a:rPr lang="en-US" sz="1000">
                <a:solidFill>
                  <a:schemeClr val="tx1"/>
                </a:solidFill>
              </a:rPr>
              <a:t>C3ar1</a:t>
            </a:r>
          </a:p>
          <a:p>
            <a:r>
              <a:rPr lang="en-US" sz="1000">
                <a:solidFill>
                  <a:schemeClr val="tx1"/>
                </a:solidFill>
              </a:rPr>
              <a:t>Il13ra1</a:t>
            </a:r>
          </a:p>
          <a:p>
            <a:r>
              <a:rPr lang="en-US" sz="1000">
                <a:solidFill>
                  <a:schemeClr val="tx1"/>
                </a:solidFill>
              </a:rPr>
              <a:t>Il6</a:t>
            </a:r>
          </a:p>
        </p:txBody>
      </p:sp>
      <p:cxnSp>
        <p:nvCxnSpPr>
          <p:cNvPr id="134" name="Connector: Elbow 133">
            <a:extLst>
              <a:ext uri="{FF2B5EF4-FFF2-40B4-BE49-F238E27FC236}">
                <a16:creationId xmlns:a16="http://schemas.microsoft.com/office/drawing/2014/main" id="{B9FADC43-46BD-495C-A894-77EA1A169715}"/>
              </a:ext>
            </a:extLst>
          </p:cNvPr>
          <p:cNvCxnSpPr>
            <a:stCxn id="132" idx="0"/>
            <a:endCxn id="120" idx="2"/>
          </p:cNvCxnSpPr>
          <p:nvPr/>
        </p:nvCxnSpPr>
        <p:spPr>
          <a:xfrm rot="5400000" flipH="1" flipV="1">
            <a:off x="3474861" y="3470351"/>
            <a:ext cx="724832" cy="64213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4CA0DBB6-3551-4582-8C8C-B9AC68325EEB}"/>
              </a:ext>
            </a:extLst>
          </p:cNvPr>
          <p:cNvSpPr/>
          <p:nvPr/>
        </p:nvSpPr>
        <p:spPr>
          <a:xfrm>
            <a:off x="10539129" y="2798056"/>
            <a:ext cx="1146629" cy="1169551"/>
          </a:xfrm>
          <a:prstGeom prst="rect">
            <a:avLst/>
          </a:prstGeom>
          <a:solidFill>
            <a:schemeClr val="bg1"/>
          </a:solidFill>
          <a:ln>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lang="en-US" sz="1000">
                <a:solidFill>
                  <a:schemeClr val="accent3">
                    <a:lumMod val="75000"/>
                  </a:schemeClr>
                </a:solidFill>
              </a:rPr>
              <a:t>Upregulated genes:</a:t>
            </a:r>
          </a:p>
          <a:p>
            <a:r>
              <a:rPr lang="en-US" sz="1000">
                <a:solidFill>
                  <a:schemeClr val="tx1"/>
                </a:solidFill>
              </a:rPr>
              <a:t>Anxa1</a:t>
            </a:r>
          </a:p>
          <a:p>
            <a:r>
              <a:rPr lang="en-US" sz="1000">
                <a:solidFill>
                  <a:schemeClr val="tx1"/>
                </a:solidFill>
              </a:rPr>
              <a:t>Nedd4</a:t>
            </a:r>
          </a:p>
          <a:p>
            <a:r>
              <a:rPr lang="en-US" sz="1000">
                <a:solidFill>
                  <a:schemeClr val="tx1"/>
                </a:solidFill>
              </a:rPr>
              <a:t>Runx3</a:t>
            </a:r>
          </a:p>
          <a:p>
            <a:r>
              <a:rPr lang="en-US" sz="1000">
                <a:solidFill>
                  <a:schemeClr val="tx1"/>
                </a:solidFill>
              </a:rPr>
              <a:t>Serpinb1a</a:t>
            </a:r>
          </a:p>
          <a:p>
            <a:r>
              <a:rPr lang="en-US" sz="1000" err="1">
                <a:solidFill>
                  <a:schemeClr val="tx1"/>
                </a:solidFill>
              </a:rPr>
              <a:t>Ldlr</a:t>
            </a:r>
            <a:endParaRPr lang="en-US" sz="1000">
              <a:solidFill>
                <a:schemeClr val="tx1"/>
              </a:solidFill>
            </a:endParaRPr>
          </a:p>
        </p:txBody>
      </p:sp>
      <p:cxnSp>
        <p:nvCxnSpPr>
          <p:cNvPr id="137" name="Connector: Elbow 136">
            <a:extLst>
              <a:ext uri="{FF2B5EF4-FFF2-40B4-BE49-F238E27FC236}">
                <a16:creationId xmlns:a16="http://schemas.microsoft.com/office/drawing/2014/main" id="{CD089ADA-AFA1-4D5E-82C7-906A246D154A}"/>
              </a:ext>
            </a:extLst>
          </p:cNvPr>
          <p:cNvCxnSpPr>
            <a:cxnSpLocks/>
            <a:stCxn id="135" idx="1"/>
            <a:endCxn id="121" idx="6"/>
          </p:cNvCxnSpPr>
          <p:nvPr/>
        </p:nvCxnSpPr>
        <p:spPr>
          <a:xfrm rot="10800000">
            <a:off x="10160005" y="2467264"/>
            <a:ext cx="379124" cy="915569"/>
          </a:xfrm>
          <a:prstGeom prst="bentConnector3">
            <a:avLst>
              <a:gd name="adj1" fmla="val 50000"/>
            </a:avLst>
          </a:prstGeom>
          <a:ln>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DAF2F00B-B081-4F36-BA4D-E671225B8AD0}"/>
              </a:ext>
            </a:extLst>
          </p:cNvPr>
          <p:cNvCxnSpPr>
            <a:stCxn id="135" idx="1"/>
            <a:endCxn id="122" idx="6"/>
          </p:cNvCxnSpPr>
          <p:nvPr/>
        </p:nvCxnSpPr>
        <p:spPr>
          <a:xfrm rot="10800000" flipV="1">
            <a:off x="10156753" y="3382831"/>
            <a:ext cx="382376" cy="1039839"/>
          </a:xfrm>
          <a:prstGeom prst="bentConnector3">
            <a:avLst/>
          </a:prstGeom>
          <a:ln>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E6A66791-1628-465E-88AD-819AB89CC208}"/>
              </a:ext>
            </a:extLst>
          </p:cNvPr>
          <p:cNvGrpSpPr/>
          <p:nvPr/>
        </p:nvGrpSpPr>
        <p:grpSpPr>
          <a:xfrm>
            <a:off x="10806406" y="-150791"/>
            <a:ext cx="1385593" cy="1536384"/>
            <a:chOff x="10806406" y="-150791"/>
            <a:chExt cx="1385593" cy="1536384"/>
          </a:xfrm>
        </p:grpSpPr>
        <p:sp>
          <p:nvSpPr>
            <p:cNvPr id="142" name="Diagonal Stripe 141">
              <a:extLst>
                <a:ext uri="{FF2B5EF4-FFF2-40B4-BE49-F238E27FC236}">
                  <a16:creationId xmlns:a16="http://schemas.microsoft.com/office/drawing/2014/main" id="{ED59F306-ACBD-4B30-8EE0-EF395420D456}"/>
                </a:ext>
              </a:extLst>
            </p:cNvPr>
            <p:cNvSpPr/>
            <p:nvPr/>
          </p:nvSpPr>
          <p:spPr>
            <a:xfrm flipH="1">
              <a:off x="10806406" y="0"/>
              <a:ext cx="1385593" cy="1385593"/>
            </a:xfrm>
            <a:prstGeom prst="diagStripe">
              <a:avLst>
                <a:gd name="adj" fmla="val 6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3" name="TextBox 142">
              <a:extLst>
                <a:ext uri="{FF2B5EF4-FFF2-40B4-BE49-F238E27FC236}">
                  <a16:creationId xmlns:a16="http://schemas.microsoft.com/office/drawing/2014/main" id="{B5794C46-36EA-441A-AFA4-473D346BAACA}"/>
                </a:ext>
              </a:extLst>
            </p:cNvPr>
            <p:cNvSpPr txBox="1"/>
            <p:nvPr/>
          </p:nvSpPr>
          <p:spPr>
            <a:xfrm rot="2700000">
              <a:off x="10917016" y="387233"/>
              <a:ext cx="1445379" cy="369332"/>
            </a:xfrm>
            <a:prstGeom prst="rect">
              <a:avLst/>
            </a:prstGeom>
            <a:noFill/>
          </p:spPr>
          <p:txBody>
            <a:bodyPr wrap="square" rtlCol="0">
              <a:spAutoFit/>
            </a:bodyPr>
            <a:lstStyle/>
            <a:p>
              <a:pPr algn="ctr">
                <a:buClr>
                  <a:schemeClr val="accent1"/>
                </a:buClr>
              </a:pPr>
              <a:r>
                <a:rPr lang="en-US">
                  <a:solidFill>
                    <a:schemeClr val="bg1"/>
                  </a:solidFill>
                </a:rPr>
                <a:t>MURINE</a:t>
              </a:r>
            </a:p>
          </p:txBody>
        </p:sp>
      </p:grpSp>
      <p:sp>
        <p:nvSpPr>
          <p:cNvPr id="5" name="Right Brace 4">
            <a:extLst>
              <a:ext uri="{FF2B5EF4-FFF2-40B4-BE49-F238E27FC236}">
                <a16:creationId xmlns:a16="http://schemas.microsoft.com/office/drawing/2014/main" id="{069FDCB6-8D84-4568-A815-4D676DE3C053}"/>
              </a:ext>
            </a:extLst>
          </p:cNvPr>
          <p:cNvSpPr/>
          <p:nvPr/>
        </p:nvSpPr>
        <p:spPr>
          <a:xfrm>
            <a:off x="4158342" y="4507294"/>
            <a:ext cx="127908" cy="813813"/>
          </a:xfrm>
          <a:prstGeom prst="rightBrace">
            <a:avLst>
              <a:gd name="adj1" fmla="val 15906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D66E661D-77C7-42E6-9D92-EB1CAB31A829}"/>
              </a:ext>
            </a:extLst>
          </p:cNvPr>
          <p:cNvSpPr/>
          <p:nvPr/>
        </p:nvSpPr>
        <p:spPr>
          <a:xfrm>
            <a:off x="4279178" y="4914991"/>
            <a:ext cx="561975" cy="879983"/>
          </a:xfrm>
          <a:custGeom>
            <a:avLst/>
            <a:gdLst>
              <a:gd name="connsiteX0" fmla="*/ 0 w 561975"/>
              <a:gd name="connsiteY0" fmla="*/ 0 h 757237"/>
              <a:gd name="connsiteX1" fmla="*/ 561975 w 561975"/>
              <a:gd name="connsiteY1" fmla="*/ 0 h 757237"/>
              <a:gd name="connsiteX2" fmla="*/ 561975 w 561975"/>
              <a:gd name="connsiteY2" fmla="*/ 757237 h 757237"/>
            </a:gdLst>
            <a:ahLst/>
            <a:cxnLst>
              <a:cxn ang="0">
                <a:pos x="connsiteX0" y="connsiteY0"/>
              </a:cxn>
              <a:cxn ang="0">
                <a:pos x="connsiteX1" y="connsiteY1"/>
              </a:cxn>
              <a:cxn ang="0">
                <a:pos x="connsiteX2" y="connsiteY2"/>
              </a:cxn>
            </a:cxnLst>
            <a:rect l="l" t="t" r="r" b="b"/>
            <a:pathLst>
              <a:path w="561975" h="757237">
                <a:moveTo>
                  <a:pt x="0" y="0"/>
                </a:moveTo>
                <a:lnTo>
                  <a:pt x="561975" y="0"/>
                </a:lnTo>
                <a:lnTo>
                  <a:pt x="561975" y="757237"/>
                </a:lnTo>
              </a:path>
            </a:pathLst>
          </a:custGeom>
          <a:noFill/>
          <a:ln w="635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Brace 29">
            <a:extLst>
              <a:ext uri="{FF2B5EF4-FFF2-40B4-BE49-F238E27FC236}">
                <a16:creationId xmlns:a16="http://schemas.microsoft.com/office/drawing/2014/main" id="{3024D70E-7A55-4AD3-AA9D-410E8DB81828}"/>
              </a:ext>
            </a:extLst>
          </p:cNvPr>
          <p:cNvSpPr/>
          <p:nvPr/>
        </p:nvSpPr>
        <p:spPr>
          <a:xfrm rot="5400000">
            <a:off x="11053803" y="3628527"/>
            <a:ext cx="127908" cy="1053111"/>
          </a:xfrm>
          <a:prstGeom prst="rightBrace">
            <a:avLst>
              <a:gd name="adj1" fmla="val 159062"/>
              <a:gd name="adj2" fmla="val 50000"/>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FA7E8546-1434-4F84-A099-2B80128A925A}"/>
              </a:ext>
            </a:extLst>
          </p:cNvPr>
          <p:cNvSpPr/>
          <p:nvPr/>
        </p:nvSpPr>
        <p:spPr>
          <a:xfrm>
            <a:off x="9534524" y="4252913"/>
            <a:ext cx="1583390" cy="1483518"/>
          </a:xfrm>
          <a:custGeom>
            <a:avLst/>
            <a:gdLst>
              <a:gd name="connsiteX0" fmla="*/ 1600200 w 1600200"/>
              <a:gd name="connsiteY0" fmla="*/ 0 h 1428750"/>
              <a:gd name="connsiteX1" fmla="*/ 1600200 w 1600200"/>
              <a:gd name="connsiteY1" fmla="*/ 1066800 h 1428750"/>
              <a:gd name="connsiteX2" fmla="*/ 0 w 1600200"/>
              <a:gd name="connsiteY2" fmla="*/ 1066800 h 1428750"/>
              <a:gd name="connsiteX3" fmla="*/ 0 w 1600200"/>
              <a:gd name="connsiteY3" fmla="*/ 1428750 h 1428750"/>
            </a:gdLst>
            <a:ahLst/>
            <a:cxnLst>
              <a:cxn ang="0">
                <a:pos x="connsiteX0" y="connsiteY0"/>
              </a:cxn>
              <a:cxn ang="0">
                <a:pos x="connsiteX1" y="connsiteY1"/>
              </a:cxn>
              <a:cxn ang="0">
                <a:pos x="connsiteX2" y="connsiteY2"/>
              </a:cxn>
              <a:cxn ang="0">
                <a:pos x="connsiteX3" y="connsiteY3"/>
              </a:cxn>
            </a:cxnLst>
            <a:rect l="l" t="t" r="r" b="b"/>
            <a:pathLst>
              <a:path w="1600200" h="1428750">
                <a:moveTo>
                  <a:pt x="1600200" y="0"/>
                </a:moveTo>
                <a:lnTo>
                  <a:pt x="1600200" y="1066800"/>
                </a:lnTo>
                <a:lnTo>
                  <a:pt x="0" y="1066800"/>
                </a:lnTo>
                <a:lnTo>
                  <a:pt x="0" y="1428750"/>
                </a:lnTo>
              </a:path>
            </a:pathLst>
          </a:custGeom>
          <a:noFill/>
          <a:ln w="6350">
            <a:solidFill>
              <a:schemeClr val="accent3">
                <a:lumMod val="75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oup 30">
            <a:extLst>
              <a:ext uri="{FF2B5EF4-FFF2-40B4-BE49-F238E27FC236}">
                <a16:creationId xmlns:a16="http://schemas.microsoft.com/office/drawing/2014/main" id="{9387ECEE-BA65-489B-924E-123566B95854}"/>
              </a:ext>
            </a:extLst>
          </p:cNvPr>
          <p:cNvGrpSpPr/>
          <p:nvPr/>
        </p:nvGrpSpPr>
        <p:grpSpPr>
          <a:xfrm>
            <a:off x="10851385" y="6302188"/>
            <a:ext cx="1276669" cy="274320"/>
            <a:chOff x="10862292" y="5848079"/>
            <a:chExt cx="1276669" cy="310896"/>
          </a:xfrm>
        </p:grpSpPr>
        <p:sp>
          <p:nvSpPr>
            <p:cNvPr id="32" name="Rectangle: Rounded Corners 31">
              <a:hlinkClick r:id="rId3" action="ppaction://hlinksldjump"/>
              <a:extLst>
                <a:ext uri="{FF2B5EF4-FFF2-40B4-BE49-F238E27FC236}">
                  <a16:creationId xmlns:a16="http://schemas.microsoft.com/office/drawing/2014/main" id="{AFE9130D-44A6-4DAB-9FDA-956E374F3512}"/>
                </a:ext>
              </a:extLst>
            </p:cNvPr>
            <p:cNvSpPr/>
            <p:nvPr/>
          </p:nvSpPr>
          <p:spPr>
            <a:xfrm>
              <a:off x="10862292" y="5848079"/>
              <a:ext cx="1276669" cy="310896"/>
            </a:xfrm>
            <a:prstGeom prst="roundRect">
              <a:avLst>
                <a:gd name="adj" fmla="val 50000"/>
              </a:avLst>
            </a:prstGeom>
            <a:solidFill>
              <a:schemeClr val="bg1"/>
            </a:solidFill>
            <a:ln w="63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27432" tIns="0" rIns="0" bIns="0" rtlCol="0" anchor="ctr"/>
            <a:lstStyle/>
            <a:p>
              <a:r>
                <a:rPr lang="en-US" sz="800" dirty="0">
                  <a:solidFill>
                    <a:schemeClr val="tx2"/>
                  </a:solidFill>
                </a:rPr>
                <a:t>Return to presentation</a:t>
              </a:r>
            </a:p>
          </p:txBody>
        </p:sp>
        <p:sp>
          <p:nvSpPr>
            <p:cNvPr id="33" name="Freeform: Shape 32">
              <a:extLst>
                <a:ext uri="{FF2B5EF4-FFF2-40B4-BE49-F238E27FC236}">
                  <a16:creationId xmlns:a16="http://schemas.microsoft.com/office/drawing/2014/main" id="{1FAF2370-3535-48CD-AB9A-A79F1CA531AB}"/>
                </a:ext>
              </a:extLst>
            </p:cNvPr>
            <p:cNvSpPr/>
            <p:nvPr/>
          </p:nvSpPr>
          <p:spPr>
            <a:xfrm rot="5400000">
              <a:off x="11956091" y="5962813"/>
              <a:ext cx="162858" cy="81429"/>
            </a:xfrm>
            <a:custGeom>
              <a:avLst/>
              <a:gdLst>
                <a:gd name="connsiteX0" fmla="*/ 0 w 561976"/>
                <a:gd name="connsiteY0" fmla="*/ 280988 h 280988"/>
                <a:gd name="connsiteX1" fmla="*/ 280988 w 561976"/>
                <a:gd name="connsiteY1" fmla="*/ 0 h 280988"/>
                <a:gd name="connsiteX2" fmla="*/ 561976 w 561976"/>
                <a:gd name="connsiteY2" fmla="*/ 280988 h 280988"/>
              </a:gdLst>
              <a:ahLst/>
              <a:cxnLst>
                <a:cxn ang="0">
                  <a:pos x="connsiteX0" y="connsiteY0"/>
                </a:cxn>
                <a:cxn ang="0">
                  <a:pos x="connsiteX1" y="connsiteY1"/>
                </a:cxn>
                <a:cxn ang="0">
                  <a:pos x="connsiteX2" y="connsiteY2"/>
                </a:cxn>
              </a:cxnLst>
              <a:rect l="l" t="t" r="r" b="b"/>
              <a:pathLst>
                <a:path w="561976" h="280988">
                  <a:moveTo>
                    <a:pt x="0" y="280988"/>
                  </a:moveTo>
                  <a:lnTo>
                    <a:pt x="280988" y="0"/>
                  </a:lnTo>
                  <a:lnTo>
                    <a:pt x="561976" y="280988"/>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70742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Table 42">
            <a:extLst>
              <a:ext uri="{FF2B5EF4-FFF2-40B4-BE49-F238E27FC236}">
                <a16:creationId xmlns:a16="http://schemas.microsoft.com/office/drawing/2014/main" id="{2AD1147A-408A-4264-A3B6-018847C93A24}"/>
              </a:ext>
            </a:extLst>
          </p:cNvPr>
          <p:cNvGraphicFramePr>
            <a:graphicFrameLocks noGrp="1"/>
          </p:cNvGraphicFramePr>
          <p:nvPr>
            <p:extLst/>
          </p:nvPr>
        </p:nvGraphicFramePr>
        <p:xfrm>
          <a:off x="383359" y="1385594"/>
          <a:ext cx="11482821" cy="5082588"/>
        </p:xfrm>
        <a:graphic>
          <a:graphicData uri="http://schemas.openxmlformats.org/drawingml/2006/table">
            <a:tbl>
              <a:tblPr>
                <a:tableStyleId>{5940675A-B579-460E-94D1-54222C63F5DA}</a:tableStyleId>
              </a:tblPr>
              <a:tblGrid>
                <a:gridCol w="1298296">
                  <a:extLst>
                    <a:ext uri="{9D8B030D-6E8A-4147-A177-3AD203B41FA5}">
                      <a16:colId xmlns:a16="http://schemas.microsoft.com/office/drawing/2014/main" val="3368936634"/>
                    </a:ext>
                  </a:extLst>
                </a:gridCol>
                <a:gridCol w="966952">
                  <a:extLst>
                    <a:ext uri="{9D8B030D-6E8A-4147-A177-3AD203B41FA5}">
                      <a16:colId xmlns:a16="http://schemas.microsoft.com/office/drawing/2014/main" val="2837892721"/>
                    </a:ext>
                  </a:extLst>
                </a:gridCol>
                <a:gridCol w="4540469">
                  <a:extLst>
                    <a:ext uri="{9D8B030D-6E8A-4147-A177-3AD203B41FA5}">
                      <a16:colId xmlns:a16="http://schemas.microsoft.com/office/drawing/2014/main" val="286273722"/>
                    </a:ext>
                  </a:extLst>
                </a:gridCol>
                <a:gridCol w="4677104">
                  <a:extLst>
                    <a:ext uri="{9D8B030D-6E8A-4147-A177-3AD203B41FA5}">
                      <a16:colId xmlns:a16="http://schemas.microsoft.com/office/drawing/2014/main" val="782744072"/>
                    </a:ext>
                  </a:extLst>
                </a:gridCol>
              </a:tblGrid>
              <a:tr h="441229">
                <a:tc>
                  <a:txBody>
                    <a:bodyPr/>
                    <a:lstStyle/>
                    <a:p>
                      <a:endParaRPr lang="en-US" sz="140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endParaRPr lang="en-US" sz="1400"/>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accent1"/>
                          </a:solidFill>
                        </a:rPr>
                        <a:t>Inflammatory eosinophils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accent3">
                              <a:lumMod val="75000"/>
                            </a:schemeClr>
                          </a:solidFill>
                        </a:rPr>
                        <a:t>Resident eosinophils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187658600"/>
                  </a:ext>
                </a:extLst>
              </a:tr>
              <a:tr h="3293327">
                <a:tc rowSpan="2" gridSpan="2">
                  <a:txBody>
                    <a:bodyPr/>
                    <a:lstStyle/>
                    <a:p>
                      <a:r>
                        <a:rPr lang="en-US" sz="1400" b="1"/>
                        <a:t>Cell numbers</a:t>
                      </a: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rowSpan="2" hMerge="1">
                  <a:txBody>
                    <a:bodyPr/>
                    <a:lstStyle/>
                    <a:p>
                      <a:endParaRPr lang="en-US" sz="1400"/>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65918888"/>
                  </a:ext>
                </a:extLst>
              </a:tr>
              <a:tr h="616512">
                <a:tc gridSpan="2" vMerge="1">
                  <a:txBody>
                    <a:bodyPr/>
                    <a:lstStyle/>
                    <a:p>
                      <a:endParaRPr lang="en-US" sz="1400" b="1"/>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vMerge="1">
                  <a:txBody>
                    <a:bodyPr/>
                    <a:lstStyle/>
                    <a:p>
                      <a:endParaRPr lang="en-US" sz="1400"/>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Significant increase (recruitment of inflammatory eosinophils into the </a:t>
                      </a:r>
                      <a:r>
                        <a:rPr lang="en-US" sz="1400" err="1"/>
                        <a:t>peribronchial</a:t>
                      </a:r>
                      <a:r>
                        <a:rPr lang="en-US" sz="1400"/>
                        <a:t> area)</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Unchanged (no change in resident </a:t>
                      </a:r>
                      <a:br>
                        <a:rPr lang="en-US" sz="1400"/>
                      </a:br>
                      <a:r>
                        <a:rPr lang="en-US" sz="1400"/>
                        <a:t>eosinophils in the parenchymal)</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227093784"/>
                  </a:ext>
                </a:extLst>
              </a:tr>
              <a:tr h="616512">
                <a:tc gridSpan="2">
                  <a:txBody>
                    <a:bodyPr/>
                    <a:lstStyle/>
                    <a:p>
                      <a:r>
                        <a:rPr lang="en-US" sz="1400" b="1"/>
                        <a:t>Impact of allergic inflammation on phenotype</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High level of Siglec-F and positive for F4/80 and CCR3</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Not affected by allergic inflammation (unchanged levels of Siglec-F, CD125, F4/80, and CCR3)</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926906724"/>
                  </a:ext>
                </a:extLst>
              </a:tr>
            </a:tbl>
          </a:graphicData>
        </a:graphic>
      </p:graphicFrame>
      <p:sp>
        <p:nvSpPr>
          <p:cNvPr id="2" name="Title 1">
            <a:extLst>
              <a:ext uri="{FF2B5EF4-FFF2-40B4-BE49-F238E27FC236}">
                <a16:creationId xmlns:a16="http://schemas.microsoft.com/office/drawing/2014/main" id="{A04262D3-9F95-42AC-B8C4-5725674C8CFF}"/>
              </a:ext>
            </a:extLst>
          </p:cNvPr>
          <p:cNvSpPr>
            <a:spLocks noGrp="1"/>
          </p:cNvSpPr>
          <p:nvPr>
            <p:ph type="title"/>
          </p:nvPr>
        </p:nvSpPr>
        <p:spPr/>
        <p:txBody>
          <a:bodyPr>
            <a:normAutofit/>
          </a:bodyPr>
          <a:lstStyle/>
          <a:p>
            <a:r>
              <a:rPr lang="en-US" sz="2200">
                <a:solidFill>
                  <a:schemeClr val="tx2"/>
                </a:solidFill>
              </a:rPr>
              <a:t>Murine Inflammatory vs Resident Lung Eosinophils: </a:t>
            </a:r>
            <a:br>
              <a:rPr lang="en-US" sz="2200">
                <a:solidFill>
                  <a:schemeClr val="tx2"/>
                </a:solidFill>
              </a:rPr>
            </a:br>
            <a:r>
              <a:rPr lang="en-US"/>
              <a:t>Different Response to Allergic Inflammation</a:t>
            </a:r>
          </a:p>
        </p:txBody>
      </p:sp>
      <p:sp>
        <p:nvSpPr>
          <p:cNvPr id="3" name="Slide Number Placeholder 2">
            <a:extLst>
              <a:ext uri="{FF2B5EF4-FFF2-40B4-BE49-F238E27FC236}">
                <a16:creationId xmlns:a16="http://schemas.microsoft.com/office/drawing/2014/main" id="{C5ED099B-9B7D-4DE5-A0C7-503C7C06C867}"/>
              </a:ext>
            </a:extLst>
          </p:cNvPr>
          <p:cNvSpPr>
            <a:spLocks noGrp="1"/>
          </p:cNvSpPr>
          <p:nvPr>
            <p:ph type="sldNum" sz="quarter" idx="12"/>
          </p:nvPr>
        </p:nvSpPr>
        <p:spPr/>
        <p:txBody>
          <a:bodyPr/>
          <a:lstStyle/>
          <a:p>
            <a:fld id="{CC7432E5-F8E0-41AE-9A6B-AD730338B005}" type="slidenum">
              <a:rPr lang="en-US" smtClean="0"/>
              <a:t>24</a:t>
            </a:fld>
            <a:endParaRPr lang="en-US"/>
          </a:p>
        </p:txBody>
      </p:sp>
      <p:sp>
        <p:nvSpPr>
          <p:cNvPr id="4" name="Text Placeholder 3">
            <a:extLst>
              <a:ext uri="{FF2B5EF4-FFF2-40B4-BE49-F238E27FC236}">
                <a16:creationId xmlns:a16="http://schemas.microsoft.com/office/drawing/2014/main" id="{68654DAB-4152-44B7-9EC6-03CC8AB2F972}"/>
              </a:ext>
            </a:extLst>
          </p:cNvPr>
          <p:cNvSpPr>
            <a:spLocks noGrp="1"/>
          </p:cNvSpPr>
          <p:nvPr>
            <p:ph type="body" sz="quarter" idx="13"/>
          </p:nvPr>
        </p:nvSpPr>
        <p:spPr/>
        <p:txBody>
          <a:bodyPr/>
          <a:lstStyle/>
          <a:p>
            <a:r>
              <a:rPr lang="en-US" sz="800"/>
              <a:t>*Induced allergy: effector phase of house dust mite-induced airway allergy.</a:t>
            </a:r>
          </a:p>
          <a:p>
            <a:r>
              <a:rPr lang="en-US" sz="700"/>
              <a:t>Mesnil C, et al. </a:t>
            </a:r>
            <a:r>
              <a:rPr lang="en-US" sz="700" i="1"/>
              <a:t>J Clin Invest</a:t>
            </a:r>
            <a:r>
              <a:rPr lang="en-US" sz="700"/>
              <a:t>. 2016;126(9):3279-3295. </a:t>
            </a:r>
          </a:p>
        </p:txBody>
      </p:sp>
      <p:grpSp>
        <p:nvGrpSpPr>
          <p:cNvPr id="118" name="Group 117">
            <a:extLst>
              <a:ext uri="{FF2B5EF4-FFF2-40B4-BE49-F238E27FC236}">
                <a16:creationId xmlns:a16="http://schemas.microsoft.com/office/drawing/2014/main" id="{B6C71AA2-7430-4B5B-900A-ECD0517B315D}"/>
              </a:ext>
            </a:extLst>
          </p:cNvPr>
          <p:cNvGrpSpPr/>
          <p:nvPr/>
        </p:nvGrpSpPr>
        <p:grpSpPr>
          <a:xfrm>
            <a:off x="2696950" y="1891427"/>
            <a:ext cx="9036621" cy="3204447"/>
            <a:chOff x="2696950" y="1786653"/>
            <a:chExt cx="9036621" cy="2691858"/>
          </a:xfrm>
        </p:grpSpPr>
        <p:grpSp>
          <p:nvGrpSpPr>
            <p:cNvPr id="99" name="Group 98">
              <a:extLst>
                <a:ext uri="{FF2B5EF4-FFF2-40B4-BE49-F238E27FC236}">
                  <a16:creationId xmlns:a16="http://schemas.microsoft.com/office/drawing/2014/main" id="{326C8B58-06F7-4B93-B37A-D146A1FB48DA}"/>
                </a:ext>
              </a:extLst>
            </p:cNvPr>
            <p:cNvGrpSpPr/>
            <p:nvPr/>
          </p:nvGrpSpPr>
          <p:grpSpPr>
            <a:xfrm>
              <a:off x="2696950" y="1861259"/>
              <a:ext cx="9036621" cy="2617252"/>
              <a:chOff x="2696950" y="1714119"/>
              <a:chExt cx="9036621" cy="2617252"/>
            </a:xfrm>
          </p:grpSpPr>
          <p:grpSp>
            <p:nvGrpSpPr>
              <p:cNvPr id="91" name="Group 90">
                <a:extLst>
                  <a:ext uri="{FF2B5EF4-FFF2-40B4-BE49-F238E27FC236}">
                    <a16:creationId xmlns:a16="http://schemas.microsoft.com/office/drawing/2014/main" id="{26FA76E4-93DD-4E22-81AD-947248E2D155}"/>
                  </a:ext>
                </a:extLst>
              </p:cNvPr>
              <p:cNvGrpSpPr/>
              <p:nvPr/>
            </p:nvGrpSpPr>
            <p:grpSpPr>
              <a:xfrm>
                <a:off x="5363462" y="1882325"/>
                <a:ext cx="753878" cy="2147754"/>
                <a:chOff x="5302894" y="1882325"/>
                <a:chExt cx="753878" cy="2147754"/>
              </a:xfrm>
            </p:grpSpPr>
            <p:sp>
              <p:nvSpPr>
                <p:cNvPr id="12" name="Rectangle 11">
                  <a:extLst>
                    <a:ext uri="{FF2B5EF4-FFF2-40B4-BE49-F238E27FC236}">
                      <a16:creationId xmlns:a16="http://schemas.microsoft.com/office/drawing/2014/main" id="{3C551BA5-41CD-4FE8-82EF-D6F5472555DC}"/>
                    </a:ext>
                  </a:extLst>
                </p:cNvPr>
                <p:cNvSpPr/>
                <p:nvPr/>
              </p:nvSpPr>
              <p:spPr>
                <a:xfrm>
                  <a:off x="5302894" y="2073644"/>
                  <a:ext cx="753878" cy="1956435"/>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08A201E-EE94-444E-9D5F-213538D9EF37}"/>
                    </a:ext>
                  </a:extLst>
                </p:cNvPr>
                <p:cNvSpPr/>
                <p:nvPr/>
              </p:nvSpPr>
              <p:spPr>
                <a:xfrm>
                  <a:off x="5619705" y="2426012"/>
                  <a:ext cx="107738" cy="1077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591F92D-41BB-45FE-A3DD-9FDFD8AE890E}"/>
                    </a:ext>
                  </a:extLst>
                </p:cNvPr>
                <p:cNvSpPr/>
                <p:nvPr/>
              </p:nvSpPr>
              <p:spPr>
                <a:xfrm>
                  <a:off x="5686164" y="2084595"/>
                  <a:ext cx="107738" cy="1077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A1EEBF7-BB24-4937-BA8D-817683CFC9F4}"/>
                    </a:ext>
                  </a:extLst>
                </p:cNvPr>
                <p:cNvSpPr/>
                <p:nvPr/>
              </p:nvSpPr>
              <p:spPr>
                <a:xfrm>
                  <a:off x="5556926" y="1927172"/>
                  <a:ext cx="107738" cy="1077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52A03E9-5B91-40A1-AC2B-572E46F66434}"/>
                    </a:ext>
                  </a:extLst>
                </p:cNvPr>
                <p:cNvSpPr/>
                <p:nvPr/>
              </p:nvSpPr>
              <p:spPr>
                <a:xfrm>
                  <a:off x="5594305" y="1882325"/>
                  <a:ext cx="107738" cy="1077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C0F5306-8C79-4029-AF3B-5D8C4FD6DBE2}"/>
                    </a:ext>
                  </a:extLst>
                </p:cNvPr>
                <p:cNvSpPr/>
                <p:nvPr/>
              </p:nvSpPr>
              <p:spPr>
                <a:xfrm>
                  <a:off x="5664664" y="1895540"/>
                  <a:ext cx="107738" cy="1077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3F97BDC3-0436-467A-8923-57EB889A12F2}"/>
                    </a:ext>
                  </a:extLst>
                </p:cNvPr>
                <p:cNvGrpSpPr/>
                <p:nvPr/>
              </p:nvGrpSpPr>
              <p:grpSpPr>
                <a:xfrm>
                  <a:off x="5636028" y="1985086"/>
                  <a:ext cx="75069" cy="170697"/>
                  <a:chOff x="7032808" y="2549081"/>
                  <a:chExt cx="137160" cy="283464"/>
                </a:xfrm>
              </p:grpSpPr>
              <p:cxnSp>
                <p:nvCxnSpPr>
                  <p:cNvPr id="47" name="Straight Connector 46">
                    <a:extLst>
                      <a:ext uri="{FF2B5EF4-FFF2-40B4-BE49-F238E27FC236}">
                        <a16:creationId xmlns:a16="http://schemas.microsoft.com/office/drawing/2014/main" id="{508E5C3B-555A-463B-A9AB-0AA281643468}"/>
                      </a:ext>
                    </a:extLst>
                  </p:cNvPr>
                  <p:cNvCxnSpPr/>
                  <p:nvPr/>
                </p:nvCxnSpPr>
                <p:spPr>
                  <a:xfrm>
                    <a:off x="7101388" y="2549081"/>
                    <a:ext cx="0" cy="2834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57A716-E0CA-46CF-9630-CFA13B31F48C}"/>
                      </a:ext>
                    </a:extLst>
                  </p:cNvPr>
                  <p:cNvCxnSpPr>
                    <a:cxnSpLocks/>
                  </p:cNvCxnSpPr>
                  <p:nvPr/>
                </p:nvCxnSpPr>
                <p:spPr>
                  <a:xfrm rot="5400000">
                    <a:off x="7101388" y="2763965"/>
                    <a:ext cx="0" cy="13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CB2FE97-4F5E-4230-BDD2-EA77CA8C3400}"/>
                      </a:ext>
                    </a:extLst>
                  </p:cNvPr>
                  <p:cNvCxnSpPr>
                    <a:cxnSpLocks/>
                  </p:cNvCxnSpPr>
                  <p:nvPr/>
                </p:nvCxnSpPr>
                <p:spPr>
                  <a:xfrm rot="5400000">
                    <a:off x="7101388" y="2480501"/>
                    <a:ext cx="0" cy="13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5" name="TextBox 64">
                <a:extLst>
                  <a:ext uri="{FF2B5EF4-FFF2-40B4-BE49-F238E27FC236}">
                    <a16:creationId xmlns:a16="http://schemas.microsoft.com/office/drawing/2014/main" id="{3CFBEA71-E064-4BB3-A813-C16643E9BCEA}"/>
                  </a:ext>
                </a:extLst>
              </p:cNvPr>
              <p:cNvSpPr txBox="1"/>
              <p:nvPr/>
            </p:nvSpPr>
            <p:spPr>
              <a:xfrm rot="16200000">
                <a:off x="1730661" y="2797119"/>
                <a:ext cx="2209577" cy="276999"/>
              </a:xfrm>
              <a:prstGeom prst="rect">
                <a:avLst/>
              </a:prstGeom>
              <a:noFill/>
            </p:spPr>
            <p:txBody>
              <a:bodyPr wrap="square" rtlCol="0">
                <a:spAutoFit/>
              </a:bodyPr>
              <a:lstStyle/>
              <a:p>
                <a:pPr algn="ctr">
                  <a:buClr>
                    <a:schemeClr val="accent1"/>
                  </a:buClr>
                </a:pPr>
                <a:r>
                  <a:rPr lang="en-US" sz="1200"/>
                  <a:t>Cell numbers/lung (x10</a:t>
                </a:r>
                <a:r>
                  <a:rPr lang="en-US" sz="1200" baseline="30000"/>
                  <a:t>6</a:t>
                </a:r>
                <a:r>
                  <a:rPr lang="en-US" sz="1200"/>
                  <a:t>)</a:t>
                </a:r>
              </a:p>
            </p:txBody>
          </p:sp>
          <p:grpSp>
            <p:nvGrpSpPr>
              <p:cNvPr id="93" name="Group 92">
                <a:extLst>
                  <a:ext uri="{FF2B5EF4-FFF2-40B4-BE49-F238E27FC236}">
                    <a16:creationId xmlns:a16="http://schemas.microsoft.com/office/drawing/2014/main" id="{78950624-0C20-4516-9729-A4F5DEC15B8E}"/>
                  </a:ext>
                </a:extLst>
              </p:cNvPr>
              <p:cNvGrpSpPr/>
              <p:nvPr/>
            </p:nvGrpSpPr>
            <p:grpSpPr>
              <a:xfrm>
                <a:off x="8555020" y="3484745"/>
                <a:ext cx="753878" cy="545335"/>
                <a:chOff x="9214635" y="3484745"/>
                <a:chExt cx="753878" cy="545335"/>
              </a:xfrm>
            </p:grpSpPr>
            <p:grpSp>
              <p:nvGrpSpPr>
                <p:cNvPr id="72" name="Group 71">
                  <a:extLst>
                    <a:ext uri="{FF2B5EF4-FFF2-40B4-BE49-F238E27FC236}">
                      <a16:creationId xmlns:a16="http://schemas.microsoft.com/office/drawing/2014/main" id="{F0A747D0-3DA1-453D-92E1-598AFA101622}"/>
                    </a:ext>
                  </a:extLst>
                </p:cNvPr>
                <p:cNvGrpSpPr/>
                <p:nvPr/>
              </p:nvGrpSpPr>
              <p:grpSpPr>
                <a:xfrm>
                  <a:off x="9525413" y="3484745"/>
                  <a:ext cx="181632" cy="455112"/>
                  <a:chOff x="6611043" y="3484745"/>
                  <a:chExt cx="181632" cy="455112"/>
                </a:xfrm>
              </p:grpSpPr>
              <p:sp>
                <p:nvSpPr>
                  <p:cNvPr id="20" name="Oval 19">
                    <a:extLst>
                      <a:ext uri="{FF2B5EF4-FFF2-40B4-BE49-F238E27FC236}">
                        <a16:creationId xmlns:a16="http://schemas.microsoft.com/office/drawing/2014/main" id="{7E8A6C02-0C8C-4BF9-AD6F-965EC87F99EC}"/>
                      </a:ext>
                    </a:extLst>
                  </p:cNvPr>
                  <p:cNvSpPr/>
                  <p:nvPr/>
                </p:nvSpPr>
                <p:spPr>
                  <a:xfrm>
                    <a:off x="6650345" y="3832119"/>
                    <a:ext cx="107738" cy="1077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EFE5B86-AEBB-47C3-9762-7EF6040DDDA9}"/>
                      </a:ext>
                    </a:extLst>
                  </p:cNvPr>
                  <p:cNvSpPr/>
                  <p:nvPr/>
                </p:nvSpPr>
                <p:spPr>
                  <a:xfrm>
                    <a:off x="6684937" y="3748538"/>
                    <a:ext cx="107738" cy="1077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F4DB2C2-ED40-4AC3-8DE4-72313B88747D}"/>
                      </a:ext>
                    </a:extLst>
                  </p:cNvPr>
                  <p:cNvSpPr/>
                  <p:nvPr/>
                </p:nvSpPr>
                <p:spPr>
                  <a:xfrm>
                    <a:off x="6611043" y="3713561"/>
                    <a:ext cx="107738" cy="1077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9805AB4-3929-4DA7-BCFE-A73B80A7B878}"/>
                      </a:ext>
                    </a:extLst>
                  </p:cNvPr>
                  <p:cNvSpPr/>
                  <p:nvPr/>
                </p:nvSpPr>
                <p:spPr>
                  <a:xfrm>
                    <a:off x="6649170" y="3611088"/>
                    <a:ext cx="107738" cy="1077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04AD228-A49D-4DB3-8E50-7FAD1E8FF9D7}"/>
                      </a:ext>
                    </a:extLst>
                  </p:cNvPr>
                  <p:cNvSpPr/>
                  <p:nvPr/>
                </p:nvSpPr>
                <p:spPr>
                  <a:xfrm>
                    <a:off x="6614865" y="3522242"/>
                    <a:ext cx="107738" cy="1077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1799A0D-D0EC-4261-AE5E-F2EE93C8B56A}"/>
                      </a:ext>
                    </a:extLst>
                  </p:cNvPr>
                  <p:cNvSpPr/>
                  <p:nvPr/>
                </p:nvSpPr>
                <p:spPr>
                  <a:xfrm>
                    <a:off x="6684492" y="3484745"/>
                    <a:ext cx="107738" cy="1077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92A2D93-E52F-4FA2-A1CF-968488B16D9C}"/>
                      </a:ext>
                    </a:extLst>
                  </p:cNvPr>
                  <p:cNvGrpSpPr/>
                  <p:nvPr/>
                </p:nvGrpSpPr>
                <p:grpSpPr>
                  <a:xfrm>
                    <a:off x="6663559" y="3644622"/>
                    <a:ext cx="75069" cy="121627"/>
                    <a:chOff x="7032808" y="2549081"/>
                    <a:chExt cx="137160" cy="283464"/>
                  </a:xfrm>
                </p:grpSpPr>
                <p:cxnSp>
                  <p:nvCxnSpPr>
                    <p:cNvPr id="10" name="Straight Connector 9">
                      <a:extLst>
                        <a:ext uri="{FF2B5EF4-FFF2-40B4-BE49-F238E27FC236}">
                          <a16:creationId xmlns:a16="http://schemas.microsoft.com/office/drawing/2014/main" id="{36288CED-D1F2-455F-9883-9F2D41A8415B}"/>
                        </a:ext>
                      </a:extLst>
                    </p:cNvPr>
                    <p:cNvCxnSpPr/>
                    <p:nvPr/>
                  </p:nvCxnSpPr>
                  <p:spPr>
                    <a:xfrm>
                      <a:off x="7101388" y="2549081"/>
                      <a:ext cx="0" cy="2834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1E092B-2874-43D2-BD99-3AAC581D9751}"/>
                        </a:ext>
                      </a:extLst>
                    </p:cNvPr>
                    <p:cNvCxnSpPr>
                      <a:cxnSpLocks/>
                    </p:cNvCxnSpPr>
                    <p:nvPr/>
                  </p:nvCxnSpPr>
                  <p:spPr>
                    <a:xfrm rot="5400000">
                      <a:off x="7101388" y="2763965"/>
                      <a:ext cx="0" cy="13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719CDAA-A88D-4A4E-AD3D-F92A22E68650}"/>
                        </a:ext>
                      </a:extLst>
                    </p:cNvPr>
                    <p:cNvCxnSpPr>
                      <a:cxnSpLocks/>
                    </p:cNvCxnSpPr>
                    <p:nvPr/>
                  </p:nvCxnSpPr>
                  <p:spPr>
                    <a:xfrm rot="5400000">
                      <a:off x="7101388" y="2480501"/>
                      <a:ext cx="0" cy="13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 name="Rectangle 5">
                  <a:extLst>
                    <a:ext uri="{FF2B5EF4-FFF2-40B4-BE49-F238E27FC236}">
                      <a16:creationId xmlns:a16="http://schemas.microsoft.com/office/drawing/2014/main" id="{F6F05BFB-DBB1-4DBC-A0BD-9D75784604ED}"/>
                    </a:ext>
                  </a:extLst>
                </p:cNvPr>
                <p:cNvSpPr/>
                <p:nvPr/>
              </p:nvSpPr>
              <p:spPr>
                <a:xfrm>
                  <a:off x="9214635" y="3708951"/>
                  <a:ext cx="753878" cy="321129"/>
                </a:xfrm>
                <a:prstGeom prst="rect">
                  <a:avLst/>
                </a:prstGeom>
                <a:solidFill>
                  <a:schemeClr val="accent3">
                    <a:alpha val="2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475265D5-FB75-4458-8E61-99231FCE01EC}"/>
                  </a:ext>
                </a:extLst>
              </p:cNvPr>
              <p:cNvGrpSpPr/>
              <p:nvPr/>
            </p:nvGrpSpPr>
            <p:grpSpPr>
              <a:xfrm>
                <a:off x="10097625" y="3394772"/>
                <a:ext cx="753878" cy="635307"/>
                <a:chOff x="10349929" y="3394772"/>
                <a:chExt cx="753878" cy="635307"/>
              </a:xfrm>
            </p:grpSpPr>
            <p:grpSp>
              <p:nvGrpSpPr>
                <p:cNvPr id="71" name="Group 70">
                  <a:extLst>
                    <a:ext uri="{FF2B5EF4-FFF2-40B4-BE49-F238E27FC236}">
                      <a16:creationId xmlns:a16="http://schemas.microsoft.com/office/drawing/2014/main" id="{7D598E57-8365-42EE-BB83-2774C794ABD3}"/>
                    </a:ext>
                  </a:extLst>
                </p:cNvPr>
                <p:cNvGrpSpPr/>
                <p:nvPr/>
              </p:nvGrpSpPr>
              <p:grpSpPr>
                <a:xfrm>
                  <a:off x="10587863" y="3394772"/>
                  <a:ext cx="291383" cy="371476"/>
                  <a:chOff x="6921637" y="3394772"/>
                  <a:chExt cx="291383" cy="371476"/>
                </a:xfrm>
              </p:grpSpPr>
              <p:sp>
                <p:nvSpPr>
                  <p:cNvPr id="8" name="Oval 7">
                    <a:extLst>
                      <a:ext uri="{FF2B5EF4-FFF2-40B4-BE49-F238E27FC236}">
                        <a16:creationId xmlns:a16="http://schemas.microsoft.com/office/drawing/2014/main" id="{3ABC45F6-4B7C-4404-A4C1-72D2C1937E7B}"/>
                      </a:ext>
                    </a:extLst>
                  </p:cNvPr>
                  <p:cNvSpPr/>
                  <p:nvPr/>
                </p:nvSpPr>
                <p:spPr>
                  <a:xfrm>
                    <a:off x="6950207" y="3394772"/>
                    <a:ext cx="107738" cy="1077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D4202E9-65E6-4A45-ABA0-C7C28EC6930C}"/>
                      </a:ext>
                    </a:extLst>
                  </p:cNvPr>
                  <p:cNvSpPr/>
                  <p:nvPr/>
                </p:nvSpPr>
                <p:spPr>
                  <a:xfrm>
                    <a:off x="7077374" y="3418804"/>
                    <a:ext cx="107738" cy="1077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10E6809-8B78-41CB-A7E8-ED553DD8FA8B}"/>
                      </a:ext>
                    </a:extLst>
                  </p:cNvPr>
                  <p:cNvSpPr/>
                  <p:nvPr/>
                </p:nvSpPr>
                <p:spPr>
                  <a:xfrm>
                    <a:off x="6921637" y="3549282"/>
                    <a:ext cx="107738" cy="1077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B69CD52-559C-478E-98A7-0E9C6F0750F1}"/>
                      </a:ext>
                    </a:extLst>
                  </p:cNvPr>
                  <p:cNvSpPr/>
                  <p:nvPr/>
                </p:nvSpPr>
                <p:spPr>
                  <a:xfrm>
                    <a:off x="6977812" y="3658510"/>
                    <a:ext cx="107738" cy="1077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2AB43CA-E778-4968-9FF7-336969E64F73}"/>
                      </a:ext>
                    </a:extLst>
                  </p:cNvPr>
                  <p:cNvSpPr/>
                  <p:nvPr/>
                </p:nvSpPr>
                <p:spPr>
                  <a:xfrm>
                    <a:off x="7046128" y="3644196"/>
                    <a:ext cx="107738" cy="1077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35F0266-EE18-4144-82C9-3C826EB105E5}"/>
                      </a:ext>
                    </a:extLst>
                  </p:cNvPr>
                  <p:cNvSpPr/>
                  <p:nvPr/>
                </p:nvSpPr>
                <p:spPr>
                  <a:xfrm>
                    <a:off x="7105282" y="3546957"/>
                    <a:ext cx="107738" cy="1077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E77987EE-8DC5-4D52-B702-4727A2EECF0F}"/>
                      </a:ext>
                    </a:extLst>
                  </p:cNvPr>
                  <p:cNvGrpSpPr/>
                  <p:nvPr/>
                </p:nvGrpSpPr>
                <p:grpSpPr>
                  <a:xfrm>
                    <a:off x="7038087" y="3544340"/>
                    <a:ext cx="75069" cy="88148"/>
                    <a:chOff x="7032808" y="2549081"/>
                    <a:chExt cx="137160" cy="283464"/>
                  </a:xfrm>
                </p:grpSpPr>
                <p:cxnSp>
                  <p:nvCxnSpPr>
                    <p:cNvPr id="42" name="Straight Connector 41">
                      <a:extLst>
                        <a:ext uri="{FF2B5EF4-FFF2-40B4-BE49-F238E27FC236}">
                          <a16:creationId xmlns:a16="http://schemas.microsoft.com/office/drawing/2014/main" id="{7A54068D-4DD2-40D4-A920-156F3CA1A17C}"/>
                        </a:ext>
                      </a:extLst>
                    </p:cNvPr>
                    <p:cNvCxnSpPr/>
                    <p:nvPr/>
                  </p:nvCxnSpPr>
                  <p:spPr>
                    <a:xfrm>
                      <a:off x="7101388" y="2549081"/>
                      <a:ext cx="0" cy="2834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C950F71-DC86-428C-983A-BBFF21546223}"/>
                        </a:ext>
                      </a:extLst>
                    </p:cNvPr>
                    <p:cNvCxnSpPr>
                      <a:cxnSpLocks/>
                    </p:cNvCxnSpPr>
                    <p:nvPr/>
                  </p:nvCxnSpPr>
                  <p:spPr>
                    <a:xfrm rot="5400000">
                      <a:off x="7101388" y="2763965"/>
                      <a:ext cx="0" cy="13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F64D0E8-EA59-4DCE-BC2C-98AB3DEEF521}"/>
                        </a:ext>
                      </a:extLst>
                    </p:cNvPr>
                    <p:cNvCxnSpPr>
                      <a:cxnSpLocks/>
                    </p:cNvCxnSpPr>
                    <p:nvPr/>
                  </p:nvCxnSpPr>
                  <p:spPr>
                    <a:xfrm rot="5400000">
                      <a:off x="7101388" y="2480501"/>
                      <a:ext cx="0" cy="13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 name="Rectangle 10">
                  <a:extLst>
                    <a:ext uri="{FF2B5EF4-FFF2-40B4-BE49-F238E27FC236}">
                      <a16:creationId xmlns:a16="http://schemas.microsoft.com/office/drawing/2014/main" id="{26CA01DD-C06B-41F5-A047-BE1A846A7DE4}"/>
                    </a:ext>
                  </a:extLst>
                </p:cNvPr>
                <p:cNvSpPr/>
                <p:nvPr/>
              </p:nvSpPr>
              <p:spPr>
                <a:xfrm>
                  <a:off x="10349929" y="3589251"/>
                  <a:ext cx="753878" cy="440828"/>
                </a:xfrm>
                <a:prstGeom prst="rect">
                  <a:avLst/>
                </a:prstGeom>
                <a:solidFill>
                  <a:schemeClr val="accent3">
                    <a:alpha val="2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D207A710-CEA7-459F-A212-F3D7D33AB3CF}"/>
                  </a:ext>
                </a:extLst>
              </p:cNvPr>
              <p:cNvGrpSpPr/>
              <p:nvPr/>
            </p:nvGrpSpPr>
            <p:grpSpPr>
              <a:xfrm>
                <a:off x="4074473" y="3936296"/>
                <a:ext cx="267667" cy="141718"/>
                <a:chOff x="4924120" y="3936296"/>
                <a:chExt cx="267667" cy="141718"/>
              </a:xfrm>
            </p:grpSpPr>
            <p:sp>
              <p:nvSpPr>
                <p:cNvPr id="26" name="Oval 25">
                  <a:extLst>
                    <a:ext uri="{FF2B5EF4-FFF2-40B4-BE49-F238E27FC236}">
                      <a16:creationId xmlns:a16="http://schemas.microsoft.com/office/drawing/2014/main" id="{CCB2A1F5-CA0B-4991-86D3-601FF67B0574}"/>
                    </a:ext>
                  </a:extLst>
                </p:cNvPr>
                <p:cNvSpPr/>
                <p:nvPr/>
              </p:nvSpPr>
              <p:spPr>
                <a:xfrm>
                  <a:off x="4924120" y="3948049"/>
                  <a:ext cx="107738" cy="1077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7763DFD-7BFB-4810-B3AA-14A34D389CBF}"/>
                    </a:ext>
                  </a:extLst>
                </p:cNvPr>
                <p:cNvSpPr/>
                <p:nvPr/>
              </p:nvSpPr>
              <p:spPr>
                <a:xfrm>
                  <a:off x="4975496" y="3970276"/>
                  <a:ext cx="107738" cy="1077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C137C2D-D172-43C8-BF1D-5A352C9BE57A}"/>
                    </a:ext>
                  </a:extLst>
                </p:cNvPr>
                <p:cNvSpPr/>
                <p:nvPr/>
              </p:nvSpPr>
              <p:spPr>
                <a:xfrm>
                  <a:off x="5046179" y="3954958"/>
                  <a:ext cx="107738" cy="1077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7B8C305-499A-4107-A6BF-3844313D5008}"/>
                    </a:ext>
                  </a:extLst>
                </p:cNvPr>
                <p:cNvSpPr/>
                <p:nvPr/>
              </p:nvSpPr>
              <p:spPr>
                <a:xfrm>
                  <a:off x="5084049" y="3936296"/>
                  <a:ext cx="107738" cy="1077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A32F819A-370C-48F6-9450-55BC66E78B9C}"/>
                    </a:ext>
                  </a:extLst>
                </p:cNvPr>
                <p:cNvCxnSpPr>
                  <a:cxnSpLocks/>
                </p:cNvCxnSpPr>
                <p:nvPr/>
              </p:nvCxnSpPr>
              <p:spPr>
                <a:xfrm rot="5400000">
                  <a:off x="5055803" y="3965720"/>
                  <a:ext cx="0" cy="750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FD218152-A2C9-478F-B7EC-DF2D8501B0FA}"/>
                  </a:ext>
                </a:extLst>
              </p:cNvPr>
              <p:cNvGrpSpPr/>
              <p:nvPr/>
            </p:nvGrpSpPr>
            <p:grpSpPr>
              <a:xfrm>
                <a:off x="3133814" y="1830832"/>
                <a:ext cx="8599757" cy="2210369"/>
                <a:chOff x="4744659" y="1830832"/>
                <a:chExt cx="8599757" cy="2210369"/>
              </a:xfrm>
            </p:grpSpPr>
            <p:sp>
              <p:nvSpPr>
                <p:cNvPr id="52" name="Freeform: Shape 51">
                  <a:extLst>
                    <a:ext uri="{FF2B5EF4-FFF2-40B4-BE49-F238E27FC236}">
                      <a16:creationId xmlns:a16="http://schemas.microsoft.com/office/drawing/2014/main" id="{E4A76CD0-BD56-4DE3-A299-3AC913C26079}"/>
                    </a:ext>
                  </a:extLst>
                </p:cNvPr>
                <p:cNvSpPr/>
                <p:nvPr/>
              </p:nvSpPr>
              <p:spPr>
                <a:xfrm>
                  <a:off x="4849790" y="1830832"/>
                  <a:ext cx="8494626" cy="2210369"/>
                </a:xfrm>
                <a:custGeom>
                  <a:avLst/>
                  <a:gdLst>
                    <a:gd name="connsiteX0" fmla="*/ 0 w 2667000"/>
                    <a:gd name="connsiteY0" fmla="*/ 0 h 4038600"/>
                    <a:gd name="connsiteX1" fmla="*/ 0 w 2667000"/>
                    <a:gd name="connsiteY1" fmla="*/ 4038600 h 4038600"/>
                    <a:gd name="connsiteX2" fmla="*/ 2667000 w 2667000"/>
                    <a:gd name="connsiteY2" fmla="*/ 4038600 h 4038600"/>
                  </a:gdLst>
                  <a:ahLst/>
                  <a:cxnLst>
                    <a:cxn ang="0">
                      <a:pos x="connsiteX0" y="connsiteY0"/>
                    </a:cxn>
                    <a:cxn ang="0">
                      <a:pos x="connsiteX1" y="connsiteY1"/>
                    </a:cxn>
                    <a:cxn ang="0">
                      <a:pos x="connsiteX2" y="connsiteY2"/>
                    </a:cxn>
                  </a:cxnLst>
                  <a:rect l="l" t="t" r="r" b="b"/>
                  <a:pathLst>
                    <a:path w="2667000" h="4038600">
                      <a:moveTo>
                        <a:pt x="0" y="0"/>
                      </a:moveTo>
                      <a:lnTo>
                        <a:pt x="0" y="4038600"/>
                      </a:lnTo>
                      <a:lnTo>
                        <a:pt x="2667000" y="403860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A1509C1-FF30-4338-8D34-F83DFDC55A9C}"/>
                    </a:ext>
                  </a:extLst>
                </p:cNvPr>
                <p:cNvSpPr/>
                <p:nvPr/>
              </p:nvSpPr>
              <p:spPr>
                <a:xfrm>
                  <a:off x="4744659" y="2712721"/>
                  <a:ext cx="3414131" cy="3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9ACCCEBB-C88A-4EED-B855-A23A7D5F2595}"/>
                    </a:ext>
                  </a:extLst>
                </p:cNvPr>
                <p:cNvCxnSpPr>
                  <a:cxnSpLocks/>
                </p:cNvCxnSpPr>
                <p:nvPr/>
              </p:nvCxnSpPr>
              <p:spPr>
                <a:xfrm rot="5400000">
                  <a:off x="4809127" y="1795036"/>
                  <a:ext cx="0" cy="750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8DAD7C0-47C6-4321-B3F5-C9744DE99A76}"/>
                    </a:ext>
                  </a:extLst>
                </p:cNvPr>
                <p:cNvCxnSpPr>
                  <a:cxnSpLocks/>
                </p:cNvCxnSpPr>
                <p:nvPr/>
              </p:nvCxnSpPr>
              <p:spPr>
                <a:xfrm rot="5400000">
                  <a:off x="4809127" y="2085233"/>
                  <a:ext cx="0" cy="750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9556-8ACF-4D89-83B6-9FE885344364}"/>
                    </a:ext>
                  </a:extLst>
                </p:cNvPr>
                <p:cNvCxnSpPr>
                  <a:cxnSpLocks/>
                </p:cNvCxnSpPr>
                <p:nvPr/>
              </p:nvCxnSpPr>
              <p:spPr>
                <a:xfrm rot="5400000">
                  <a:off x="4809127" y="2382396"/>
                  <a:ext cx="0" cy="750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5B195CD-279D-4E54-B744-064D77423AAD}"/>
                    </a:ext>
                  </a:extLst>
                </p:cNvPr>
                <p:cNvCxnSpPr>
                  <a:cxnSpLocks/>
                </p:cNvCxnSpPr>
                <p:nvPr/>
              </p:nvCxnSpPr>
              <p:spPr>
                <a:xfrm rot="5400000">
                  <a:off x="4846661" y="2635492"/>
                  <a:ext cx="0" cy="1501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58CDB86-F7E3-4A43-B7CD-F1D171726CCA}"/>
                    </a:ext>
                  </a:extLst>
                </p:cNvPr>
                <p:cNvCxnSpPr>
                  <a:cxnSpLocks/>
                </p:cNvCxnSpPr>
                <p:nvPr/>
              </p:nvCxnSpPr>
              <p:spPr>
                <a:xfrm rot="5400000">
                  <a:off x="4846661" y="2948386"/>
                  <a:ext cx="0" cy="1501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4787DAF-7E62-4DF5-AD08-916E74301390}"/>
                    </a:ext>
                  </a:extLst>
                </p:cNvPr>
                <p:cNvCxnSpPr>
                  <a:cxnSpLocks/>
                </p:cNvCxnSpPr>
                <p:nvPr/>
              </p:nvCxnSpPr>
              <p:spPr>
                <a:xfrm rot="5400000">
                  <a:off x="4809127" y="3323366"/>
                  <a:ext cx="0" cy="750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FE8FD2E-649E-4BF4-B6B7-4969171F0FF4}"/>
                    </a:ext>
                  </a:extLst>
                </p:cNvPr>
                <p:cNvCxnSpPr>
                  <a:cxnSpLocks/>
                </p:cNvCxnSpPr>
                <p:nvPr/>
              </p:nvCxnSpPr>
              <p:spPr>
                <a:xfrm rot="5400000">
                  <a:off x="4809127" y="3664889"/>
                  <a:ext cx="0" cy="750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A9D896F-5EF8-473C-A890-F2A870832DBA}"/>
                    </a:ext>
                  </a:extLst>
                </p:cNvPr>
                <p:cNvCxnSpPr>
                  <a:cxnSpLocks/>
                </p:cNvCxnSpPr>
                <p:nvPr/>
              </p:nvCxnSpPr>
              <p:spPr>
                <a:xfrm rot="5400000">
                  <a:off x="4809127" y="4002874"/>
                  <a:ext cx="0" cy="750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4" name="TextBox 73">
                <a:extLst>
                  <a:ext uri="{FF2B5EF4-FFF2-40B4-BE49-F238E27FC236}">
                    <a16:creationId xmlns:a16="http://schemas.microsoft.com/office/drawing/2014/main" id="{E17EBF8D-0F99-437D-B19D-97EDCCAB7651}"/>
                  </a:ext>
                </a:extLst>
              </p:cNvPr>
              <p:cNvSpPr txBox="1"/>
              <p:nvPr/>
            </p:nvSpPr>
            <p:spPr>
              <a:xfrm>
                <a:off x="2869295" y="3911674"/>
                <a:ext cx="283482" cy="206835"/>
              </a:xfrm>
              <a:prstGeom prst="rect">
                <a:avLst/>
              </a:prstGeom>
              <a:noFill/>
            </p:spPr>
            <p:txBody>
              <a:bodyPr wrap="square" lIns="0" rIns="0" rtlCol="0">
                <a:spAutoFit/>
              </a:bodyPr>
              <a:lstStyle/>
              <a:p>
                <a:pPr algn="r">
                  <a:buClr>
                    <a:schemeClr val="accent1"/>
                  </a:buClr>
                </a:pPr>
                <a:r>
                  <a:rPr lang="en-US" sz="1000"/>
                  <a:t>0.0</a:t>
                </a:r>
              </a:p>
            </p:txBody>
          </p:sp>
          <p:sp>
            <p:nvSpPr>
              <p:cNvPr id="75" name="TextBox 74">
                <a:extLst>
                  <a:ext uri="{FF2B5EF4-FFF2-40B4-BE49-F238E27FC236}">
                    <a16:creationId xmlns:a16="http://schemas.microsoft.com/office/drawing/2014/main" id="{DD5B08E0-F692-466D-90FA-D28080FF8B4E}"/>
                  </a:ext>
                </a:extLst>
              </p:cNvPr>
              <p:cNvSpPr txBox="1"/>
              <p:nvPr/>
            </p:nvSpPr>
            <p:spPr>
              <a:xfrm>
                <a:off x="2819724" y="3582324"/>
                <a:ext cx="333053" cy="246221"/>
              </a:xfrm>
              <a:prstGeom prst="rect">
                <a:avLst/>
              </a:prstGeom>
              <a:noFill/>
            </p:spPr>
            <p:txBody>
              <a:bodyPr wrap="square" lIns="0" rIns="0" rtlCol="0">
                <a:spAutoFit/>
              </a:bodyPr>
              <a:lstStyle/>
              <a:p>
                <a:pPr algn="r">
                  <a:buClr>
                    <a:schemeClr val="accent1"/>
                  </a:buClr>
                </a:pPr>
                <a:r>
                  <a:rPr lang="en-US" sz="1000"/>
                  <a:t>0.5</a:t>
                </a:r>
              </a:p>
            </p:txBody>
          </p:sp>
          <p:sp>
            <p:nvSpPr>
              <p:cNvPr id="76" name="TextBox 75">
                <a:extLst>
                  <a:ext uri="{FF2B5EF4-FFF2-40B4-BE49-F238E27FC236}">
                    <a16:creationId xmlns:a16="http://schemas.microsoft.com/office/drawing/2014/main" id="{9BAA80AE-39EB-4DAF-B7AE-2E9A89AE4A31}"/>
                  </a:ext>
                </a:extLst>
              </p:cNvPr>
              <p:cNvSpPr txBox="1"/>
              <p:nvPr/>
            </p:nvSpPr>
            <p:spPr>
              <a:xfrm>
                <a:off x="2819724" y="3238524"/>
                <a:ext cx="333053" cy="246221"/>
              </a:xfrm>
              <a:prstGeom prst="rect">
                <a:avLst/>
              </a:prstGeom>
              <a:noFill/>
            </p:spPr>
            <p:txBody>
              <a:bodyPr wrap="square" lIns="0" rIns="0" rtlCol="0">
                <a:spAutoFit/>
              </a:bodyPr>
              <a:lstStyle/>
              <a:p>
                <a:pPr algn="r">
                  <a:buClr>
                    <a:schemeClr val="accent1"/>
                  </a:buClr>
                </a:pPr>
                <a:r>
                  <a:rPr lang="en-US" sz="1000"/>
                  <a:t>1.0</a:t>
                </a:r>
              </a:p>
            </p:txBody>
          </p:sp>
          <p:sp>
            <p:nvSpPr>
              <p:cNvPr id="77" name="TextBox 76">
                <a:extLst>
                  <a:ext uri="{FF2B5EF4-FFF2-40B4-BE49-F238E27FC236}">
                    <a16:creationId xmlns:a16="http://schemas.microsoft.com/office/drawing/2014/main" id="{778A74A4-BC40-4D7C-8A4E-94F14B46BF5F}"/>
                  </a:ext>
                </a:extLst>
              </p:cNvPr>
              <p:cNvSpPr txBox="1"/>
              <p:nvPr/>
            </p:nvSpPr>
            <p:spPr>
              <a:xfrm>
                <a:off x="2819724" y="2902936"/>
                <a:ext cx="333053" cy="246221"/>
              </a:xfrm>
              <a:prstGeom prst="rect">
                <a:avLst/>
              </a:prstGeom>
              <a:noFill/>
            </p:spPr>
            <p:txBody>
              <a:bodyPr wrap="square" lIns="0" rIns="0" rtlCol="0">
                <a:spAutoFit/>
              </a:bodyPr>
              <a:lstStyle/>
              <a:p>
                <a:pPr algn="r">
                  <a:buClr>
                    <a:schemeClr val="accent1"/>
                  </a:buClr>
                </a:pPr>
                <a:r>
                  <a:rPr lang="en-US" sz="1000"/>
                  <a:t>1.5</a:t>
                </a:r>
              </a:p>
            </p:txBody>
          </p:sp>
          <p:sp>
            <p:nvSpPr>
              <p:cNvPr id="78" name="TextBox 77">
                <a:extLst>
                  <a:ext uri="{FF2B5EF4-FFF2-40B4-BE49-F238E27FC236}">
                    <a16:creationId xmlns:a16="http://schemas.microsoft.com/office/drawing/2014/main" id="{7D57C276-C940-4EC9-98F9-81AB0A2F34AC}"/>
                  </a:ext>
                </a:extLst>
              </p:cNvPr>
              <p:cNvSpPr txBox="1"/>
              <p:nvPr/>
            </p:nvSpPr>
            <p:spPr>
              <a:xfrm>
                <a:off x="2819724" y="2589300"/>
                <a:ext cx="333053" cy="246221"/>
              </a:xfrm>
              <a:prstGeom prst="rect">
                <a:avLst/>
              </a:prstGeom>
              <a:noFill/>
            </p:spPr>
            <p:txBody>
              <a:bodyPr wrap="square" lIns="0" rIns="0" rtlCol="0">
                <a:spAutoFit/>
              </a:bodyPr>
              <a:lstStyle/>
              <a:p>
                <a:pPr algn="r">
                  <a:buClr>
                    <a:schemeClr val="accent1"/>
                  </a:buClr>
                </a:pPr>
                <a:r>
                  <a:rPr lang="en-US" sz="1000"/>
                  <a:t>3.0</a:t>
                </a:r>
              </a:p>
            </p:txBody>
          </p:sp>
          <p:sp>
            <p:nvSpPr>
              <p:cNvPr id="79" name="TextBox 78">
                <a:extLst>
                  <a:ext uri="{FF2B5EF4-FFF2-40B4-BE49-F238E27FC236}">
                    <a16:creationId xmlns:a16="http://schemas.microsoft.com/office/drawing/2014/main" id="{D4A0A444-2C9F-4E47-9A6C-01BF3FA00F02}"/>
                  </a:ext>
                </a:extLst>
              </p:cNvPr>
              <p:cNvSpPr txBox="1"/>
              <p:nvPr/>
            </p:nvSpPr>
            <p:spPr>
              <a:xfrm>
                <a:off x="2819724" y="2294423"/>
                <a:ext cx="333053" cy="246221"/>
              </a:xfrm>
              <a:prstGeom prst="rect">
                <a:avLst/>
              </a:prstGeom>
              <a:noFill/>
            </p:spPr>
            <p:txBody>
              <a:bodyPr wrap="square" lIns="0" rIns="0" rtlCol="0">
                <a:spAutoFit/>
              </a:bodyPr>
              <a:lstStyle/>
              <a:p>
                <a:pPr algn="r">
                  <a:buClr>
                    <a:schemeClr val="accent1"/>
                  </a:buClr>
                </a:pPr>
                <a:r>
                  <a:rPr lang="en-US" sz="1000"/>
                  <a:t>4.0</a:t>
                </a:r>
              </a:p>
            </p:txBody>
          </p:sp>
          <p:sp>
            <p:nvSpPr>
              <p:cNvPr id="80" name="TextBox 79">
                <a:extLst>
                  <a:ext uri="{FF2B5EF4-FFF2-40B4-BE49-F238E27FC236}">
                    <a16:creationId xmlns:a16="http://schemas.microsoft.com/office/drawing/2014/main" id="{B2D98C66-A21A-4F0C-8583-1C7636208E54}"/>
                  </a:ext>
                </a:extLst>
              </p:cNvPr>
              <p:cNvSpPr txBox="1"/>
              <p:nvPr/>
            </p:nvSpPr>
            <p:spPr>
              <a:xfrm>
                <a:off x="2819724" y="1994730"/>
                <a:ext cx="333053" cy="246221"/>
              </a:xfrm>
              <a:prstGeom prst="rect">
                <a:avLst/>
              </a:prstGeom>
              <a:noFill/>
            </p:spPr>
            <p:txBody>
              <a:bodyPr wrap="square" lIns="0" rIns="0" rtlCol="0">
                <a:spAutoFit/>
              </a:bodyPr>
              <a:lstStyle/>
              <a:p>
                <a:pPr algn="r">
                  <a:buClr>
                    <a:schemeClr val="accent1"/>
                  </a:buClr>
                </a:pPr>
                <a:r>
                  <a:rPr lang="en-US" sz="1000"/>
                  <a:t>5.0</a:t>
                </a:r>
              </a:p>
            </p:txBody>
          </p:sp>
          <p:sp>
            <p:nvSpPr>
              <p:cNvPr id="81" name="TextBox 80">
                <a:extLst>
                  <a:ext uri="{FF2B5EF4-FFF2-40B4-BE49-F238E27FC236}">
                    <a16:creationId xmlns:a16="http://schemas.microsoft.com/office/drawing/2014/main" id="{07BD554D-80EA-4E9E-9F9A-48A673F076A7}"/>
                  </a:ext>
                </a:extLst>
              </p:cNvPr>
              <p:cNvSpPr txBox="1"/>
              <p:nvPr/>
            </p:nvSpPr>
            <p:spPr>
              <a:xfrm>
                <a:off x="2819724" y="1714119"/>
                <a:ext cx="333053" cy="246221"/>
              </a:xfrm>
              <a:prstGeom prst="rect">
                <a:avLst/>
              </a:prstGeom>
              <a:noFill/>
            </p:spPr>
            <p:txBody>
              <a:bodyPr wrap="square" lIns="0" rIns="0" rtlCol="0">
                <a:spAutoFit/>
              </a:bodyPr>
              <a:lstStyle/>
              <a:p>
                <a:pPr algn="r">
                  <a:buClr>
                    <a:schemeClr val="accent1"/>
                  </a:buClr>
                </a:pPr>
                <a:r>
                  <a:rPr lang="en-US" sz="1000"/>
                  <a:t>6.0</a:t>
                </a:r>
              </a:p>
            </p:txBody>
          </p:sp>
          <p:sp>
            <p:nvSpPr>
              <p:cNvPr id="82" name="Rectangle 81">
                <a:extLst>
                  <a:ext uri="{FF2B5EF4-FFF2-40B4-BE49-F238E27FC236}">
                    <a16:creationId xmlns:a16="http://schemas.microsoft.com/office/drawing/2014/main" id="{43D0388F-85EA-40C9-B5C2-375790EF98D8}"/>
                  </a:ext>
                </a:extLst>
              </p:cNvPr>
              <p:cNvSpPr/>
              <p:nvPr/>
            </p:nvSpPr>
            <p:spPr>
              <a:xfrm>
                <a:off x="3831367" y="4011791"/>
                <a:ext cx="753878" cy="1828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AC8E8517-B9B3-4D46-94D6-83B797FB554C}"/>
                  </a:ext>
                </a:extLst>
              </p:cNvPr>
              <p:cNvSpPr txBox="1"/>
              <p:nvPr/>
            </p:nvSpPr>
            <p:spPr>
              <a:xfrm>
                <a:off x="5054601" y="4049439"/>
                <a:ext cx="1371600" cy="276999"/>
              </a:xfrm>
              <a:prstGeom prst="rect">
                <a:avLst/>
              </a:prstGeom>
              <a:noFill/>
            </p:spPr>
            <p:txBody>
              <a:bodyPr wrap="square" rtlCol="0">
                <a:spAutoFit/>
              </a:bodyPr>
              <a:lstStyle/>
              <a:p>
                <a:pPr algn="ctr">
                  <a:buClr>
                    <a:schemeClr val="accent1"/>
                  </a:buClr>
                </a:pPr>
                <a:r>
                  <a:rPr lang="en-US" sz="1200"/>
                  <a:t>Induced allergy*</a:t>
                </a:r>
              </a:p>
            </p:txBody>
          </p:sp>
          <p:sp>
            <p:nvSpPr>
              <p:cNvPr id="96" name="TextBox 95">
                <a:extLst>
                  <a:ext uri="{FF2B5EF4-FFF2-40B4-BE49-F238E27FC236}">
                    <a16:creationId xmlns:a16="http://schemas.microsoft.com/office/drawing/2014/main" id="{13CAB7B7-00EC-4F5E-A2FD-8643571BFA46}"/>
                  </a:ext>
                </a:extLst>
              </p:cNvPr>
              <p:cNvSpPr txBox="1"/>
              <p:nvPr/>
            </p:nvSpPr>
            <p:spPr>
              <a:xfrm>
                <a:off x="3522506" y="4049439"/>
                <a:ext cx="1371600" cy="276999"/>
              </a:xfrm>
              <a:prstGeom prst="rect">
                <a:avLst/>
              </a:prstGeom>
              <a:noFill/>
            </p:spPr>
            <p:txBody>
              <a:bodyPr wrap="square" rtlCol="0">
                <a:spAutoFit/>
              </a:bodyPr>
              <a:lstStyle/>
              <a:p>
                <a:pPr algn="ctr">
                  <a:buClr>
                    <a:schemeClr val="accent1"/>
                  </a:buClr>
                </a:pPr>
                <a:r>
                  <a:rPr lang="en-US" sz="1200"/>
                  <a:t>Steady state</a:t>
                </a:r>
              </a:p>
            </p:txBody>
          </p:sp>
          <p:sp>
            <p:nvSpPr>
              <p:cNvPr id="97" name="TextBox 96">
                <a:extLst>
                  <a:ext uri="{FF2B5EF4-FFF2-40B4-BE49-F238E27FC236}">
                    <a16:creationId xmlns:a16="http://schemas.microsoft.com/office/drawing/2014/main" id="{52D91C72-56C4-4EDA-A45D-711FD6D40065}"/>
                  </a:ext>
                </a:extLst>
              </p:cNvPr>
              <p:cNvSpPr txBox="1"/>
              <p:nvPr/>
            </p:nvSpPr>
            <p:spPr>
              <a:xfrm>
                <a:off x="9788764" y="4054372"/>
                <a:ext cx="1371600" cy="276999"/>
              </a:xfrm>
              <a:prstGeom prst="rect">
                <a:avLst/>
              </a:prstGeom>
              <a:noFill/>
            </p:spPr>
            <p:txBody>
              <a:bodyPr wrap="square" rtlCol="0">
                <a:spAutoFit/>
              </a:bodyPr>
              <a:lstStyle/>
              <a:p>
                <a:pPr algn="ctr">
                  <a:buClr>
                    <a:schemeClr val="accent1"/>
                  </a:buClr>
                </a:pPr>
                <a:r>
                  <a:rPr lang="en-US" sz="1200"/>
                  <a:t>Induced allergy*</a:t>
                </a:r>
              </a:p>
            </p:txBody>
          </p:sp>
          <p:sp>
            <p:nvSpPr>
              <p:cNvPr id="98" name="TextBox 97">
                <a:extLst>
                  <a:ext uri="{FF2B5EF4-FFF2-40B4-BE49-F238E27FC236}">
                    <a16:creationId xmlns:a16="http://schemas.microsoft.com/office/drawing/2014/main" id="{E67037E8-60DF-4CAC-AFB8-90BA69DEF6EA}"/>
                  </a:ext>
                </a:extLst>
              </p:cNvPr>
              <p:cNvSpPr txBox="1"/>
              <p:nvPr/>
            </p:nvSpPr>
            <p:spPr>
              <a:xfrm>
                <a:off x="8246159" y="4054372"/>
                <a:ext cx="1371600" cy="276999"/>
              </a:xfrm>
              <a:prstGeom prst="rect">
                <a:avLst/>
              </a:prstGeom>
              <a:noFill/>
            </p:spPr>
            <p:txBody>
              <a:bodyPr wrap="square" rtlCol="0">
                <a:spAutoFit/>
              </a:bodyPr>
              <a:lstStyle/>
              <a:p>
                <a:pPr algn="ctr">
                  <a:buClr>
                    <a:schemeClr val="accent1"/>
                  </a:buClr>
                </a:pPr>
                <a:r>
                  <a:rPr lang="en-US" sz="1200"/>
                  <a:t>Steady state</a:t>
                </a:r>
              </a:p>
            </p:txBody>
          </p:sp>
        </p:grpSp>
        <p:sp>
          <p:nvSpPr>
            <p:cNvPr id="111" name="Freeform: Shape 110">
              <a:extLst>
                <a:ext uri="{FF2B5EF4-FFF2-40B4-BE49-F238E27FC236}">
                  <a16:creationId xmlns:a16="http://schemas.microsoft.com/office/drawing/2014/main" id="{AF823F2D-59EE-454A-9392-045B758C1447}"/>
                </a:ext>
              </a:extLst>
            </p:cNvPr>
            <p:cNvSpPr/>
            <p:nvPr/>
          </p:nvSpPr>
          <p:spPr>
            <a:xfrm>
              <a:off x="5819775" y="1914525"/>
              <a:ext cx="4667250" cy="1495425"/>
            </a:xfrm>
            <a:custGeom>
              <a:avLst/>
              <a:gdLst>
                <a:gd name="connsiteX0" fmla="*/ 0 w 4667250"/>
                <a:gd name="connsiteY0" fmla="*/ 95250 h 1495425"/>
                <a:gd name="connsiteX1" fmla="*/ 0 w 4667250"/>
                <a:gd name="connsiteY1" fmla="*/ 0 h 1495425"/>
                <a:gd name="connsiteX2" fmla="*/ 4667250 w 4667250"/>
                <a:gd name="connsiteY2" fmla="*/ 0 h 1495425"/>
                <a:gd name="connsiteX3" fmla="*/ 4667250 w 4667250"/>
                <a:gd name="connsiteY3" fmla="*/ 1495425 h 1495425"/>
              </a:gdLst>
              <a:ahLst/>
              <a:cxnLst>
                <a:cxn ang="0">
                  <a:pos x="connsiteX0" y="connsiteY0"/>
                </a:cxn>
                <a:cxn ang="0">
                  <a:pos x="connsiteX1" y="connsiteY1"/>
                </a:cxn>
                <a:cxn ang="0">
                  <a:pos x="connsiteX2" y="connsiteY2"/>
                </a:cxn>
                <a:cxn ang="0">
                  <a:pos x="connsiteX3" y="connsiteY3"/>
                </a:cxn>
              </a:cxnLst>
              <a:rect l="l" t="t" r="r" b="b"/>
              <a:pathLst>
                <a:path w="4667250" h="1495425">
                  <a:moveTo>
                    <a:pt x="0" y="95250"/>
                  </a:moveTo>
                  <a:lnTo>
                    <a:pt x="0" y="0"/>
                  </a:lnTo>
                  <a:lnTo>
                    <a:pt x="4667250" y="0"/>
                  </a:lnTo>
                  <a:lnTo>
                    <a:pt x="4667250" y="149542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C815B9B8-D6B5-488B-A243-74A231402305}"/>
                </a:ext>
              </a:extLst>
            </p:cNvPr>
            <p:cNvSpPr txBox="1"/>
            <p:nvPr/>
          </p:nvSpPr>
          <p:spPr>
            <a:xfrm>
              <a:off x="7844525" y="1786653"/>
              <a:ext cx="633467" cy="230832"/>
            </a:xfrm>
            <a:prstGeom prst="rect">
              <a:avLst/>
            </a:prstGeom>
            <a:solidFill>
              <a:schemeClr val="bg1"/>
            </a:solidFill>
          </p:spPr>
          <p:txBody>
            <a:bodyPr wrap="square" rtlCol="0">
              <a:spAutoFit/>
            </a:bodyPr>
            <a:lstStyle/>
            <a:p>
              <a:pPr algn="ctr">
                <a:buClr>
                  <a:schemeClr val="accent1"/>
                </a:buClr>
              </a:pPr>
              <a:r>
                <a:rPr lang="en-US" sz="900" i="1"/>
                <a:t>P</a:t>
              </a:r>
              <a:r>
                <a:rPr lang="en-US" sz="900"/>
                <a:t>&lt;0.001</a:t>
              </a:r>
            </a:p>
          </p:txBody>
        </p:sp>
        <p:sp>
          <p:nvSpPr>
            <p:cNvPr id="112" name="Freeform: Shape 111">
              <a:extLst>
                <a:ext uri="{FF2B5EF4-FFF2-40B4-BE49-F238E27FC236}">
                  <a16:creationId xmlns:a16="http://schemas.microsoft.com/office/drawing/2014/main" id="{146F8B20-905E-4897-A151-5BDE17AA1EF9}"/>
                </a:ext>
              </a:extLst>
            </p:cNvPr>
            <p:cNvSpPr/>
            <p:nvPr/>
          </p:nvSpPr>
          <p:spPr>
            <a:xfrm flipH="1">
              <a:off x="4221368" y="1914525"/>
              <a:ext cx="1465797" cy="1495425"/>
            </a:xfrm>
            <a:custGeom>
              <a:avLst/>
              <a:gdLst>
                <a:gd name="connsiteX0" fmla="*/ 0 w 4667250"/>
                <a:gd name="connsiteY0" fmla="*/ 95250 h 1495425"/>
                <a:gd name="connsiteX1" fmla="*/ 0 w 4667250"/>
                <a:gd name="connsiteY1" fmla="*/ 0 h 1495425"/>
                <a:gd name="connsiteX2" fmla="*/ 4667250 w 4667250"/>
                <a:gd name="connsiteY2" fmla="*/ 0 h 1495425"/>
                <a:gd name="connsiteX3" fmla="*/ 4667250 w 4667250"/>
                <a:gd name="connsiteY3" fmla="*/ 1495425 h 1495425"/>
              </a:gdLst>
              <a:ahLst/>
              <a:cxnLst>
                <a:cxn ang="0">
                  <a:pos x="connsiteX0" y="connsiteY0"/>
                </a:cxn>
                <a:cxn ang="0">
                  <a:pos x="connsiteX1" y="connsiteY1"/>
                </a:cxn>
                <a:cxn ang="0">
                  <a:pos x="connsiteX2" y="connsiteY2"/>
                </a:cxn>
                <a:cxn ang="0">
                  <a:pos x="connsiteX3" y="connsiteY3"/>
                </a:cxn>
              </a:cxnLst>
              <a:rect l="l" t="t" r="r" b="b"/>
              <a:pathLst>
                <a:path w="4667250" h="1495425">
                  <a:moveTo>
                    <a:pt x="0" y="95250"/>
                  </a:moveTo>
                  <a:lnTo>
                    <a:pt x="0" y="0"/>
                  </a:lnTo>
                  <a:lnTo>
                    <a:pt x="4667250" y="0"/>
                  </a:lnTo>
                  <a:lnTo>
                    <a:pt x="4667250" y="149542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E98D68E7-E445-4213-AC6B-953C7E73C812}"/>
                </a:ext>
              </a:extLst>
            </p:cNvPr>
            <p:cNvSpPr txBox="1"/>
            <p:nvPr/>
          </p:nvSpPr>
          <p:spPr>
            <a:xfrm>
              <a:off x="4621668" y="1786653"/>
              <a:ext cx="633468" cy="230832"/>
            </a:xfrm>
            <a:prstGeom prst="rect">
              <a:avLst/>
            </a:prstGeom>
            <a:solidFill>
              <a:schemeClr val="bg1"/>
            </a:solidFill>
          </p:spPr>
          <p:txBody>
            <a:bodyPr wrap="square" rtlCol="0">
              <a:spAutoFit/>
            </a:bodyPr>
            <a:lstStyle/>
            <a:p>
              <a:pPr algn="ctr">
                <a:buClr>
                  <a:schemeClr val="accent1"/>
                </a:buClr>
              </a:pPr>
              <a:r>
                <a:rPr lang="en-US" sz="900" i="1"/>
                <a:t>P</a:t>
              </a:r>
              <a:r>
                <a:rPr lang="en-US" sz="900"/>
                <a:t>&lt;0.001</a:t>
              </a:r>
            </a:p>
          </p:txBody>
        </p:sp>
        <p:sp>
          <p:nvSpPr>
            <p:cNvPr id="113" name="Arrow: Left-Right 112">
              <a:extLst>
                <a:ext uri="{FF2B5EF4-FFF2-40B4-BE49-F238E27FC236}">
                  <a16:creationId xmlns:a16="http://schemas.microsoft.com/office/drawing/2014/main" id="{FF0807C4-1772-4975-AD51-6C87BB4D0DFF}"/>
                </a:ext>
              </a:extLst>
            </p:cNvPr>
            <p:cNvSpPr/>
            <p:nvPr/>
          </p:nvSpPr>
          <p:spPr>
            <a:xfrm>
              <a:off x="9365659" y="3849563"/>
              <a:ext cx="666195" cy="233873"/>
            </a:xfrm>
            <a:prstGeom prst="leftRightArrow">
              <a:avLst>
                <a:gd name="adj1" fmla="val 100000"/>
                <a:gd name="adj2"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82DA9F25-BC1B-4620-9F9E-4496AD01E119}"/>
                </a:ext>
              </a:extLst>
            </p:cNvPr>
            <p:cNvSpPr txBox="1"/>
            <p:nvPr/>
          </p:nvSpPr>
          <p:spPr>
            <a:xfrm>
              <a:off x="9012956" y="3354236"/>
              <a:ext cx="1371600" cy="349034"/>
            </a:xfrm>
            <a:prstGeom prst="rect">
              <a:avLst/>
            </a:prstGeom>
            <a:noFill/>
          </p:spPr>
          <p:txBody>
            <a:bodyPr wrap="square" rtlCol="0">
              <a:spAutoFit/>
            </a:bodyPr>
            <a:lstStyle/>
            <a:p>
              <a:pPr algn="ctr">
                <a:buClr>
                  <a:schemeClr val="accent1"/>
                </a:buClr>
              </a:pPr>
              <a:r>
                <a:rPr lang="en-US" sz="900"/>
                <a:t>(</a:t>
              </a:r>
              <a:r>
                <a:rPr lang="en-US" sz="900" i="1"/>
                <a:t>P</a:t>
              </a:r>
              <a:r>
                <a:rPr lang="en-US" sz="900"/>
                <a:t>=NS)</a:t>
              </a:r>
            </a:p>
            <a:p>
              <a:pPr algn="ctr">
                <a:buClr>
                  <a:schemeClr val="accent1"/>
                </a:buClr>
              </a:pPr>
              <a:r>
                <a:rPr lang="en-US" sz="1200">
                  <a:solidFill>
                    <a:schemeClr val="accent3">
                      <a:lumMod val="75000"/>
                    </a:schemeClr>
                  </a:solidFill>
                </a:rPr>
                <a:t>Unchanged</a:t>
              </a:r>
            </a:p>
          </p:txBody>
        </p:sp>
        <p:cxnSp>
          <p:nvCxnSpPr>
            <p:cNvPr id="116" name="Straight Connector 115">
              <a:extLst>
                <a:ext uri="{FF2B5EF4-FFF2-40B4-BE49-F238E27FC236}">
                  <a16:creationId xmlns:a16="http://schemas.microsoft.com/office/drawing/2014/main" id="{6D95D744-56D6-4DFC-B2E5-43C9E15EA4E2}"/>
                </a:ext>
              </a:extLst>
            </p:cNvPr>
            <p:cNvCxnSpPr>
              <a:stCxn id="113" idx="1"/>
              <a:endCxn id="114" idx="2"/>
            </p:cNvCxnSpPr>
            <p:nvPr/>
          </p:nvCxnSpPr>
          <p:spPr>
            <a:xfrm flipH="1" flipV="1">
              <a:off x="9698756" y="3703270"/>
              <a:ext cx="1" cy="146293"/>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F9794DC6-B462-4AAA-85DE-3AB867E4AD40}"/>
              </a:ext>
            </a:extLst>
          </p:cNvPr>
          <p:cNvGrpSpPr/>
          <p:nvPr/>
        </p:nvGrpSpPr>
        <p:grpSpPr>
          <a:xfrm>
            <a:off x="10806406" y="-150791"/>
            <a:ext cx="1385593" cy="1536384"/>
            <a:chOff x="10806406" y="-150791"/>
            <a:chExt cx="1385593" cy="1536384"/>
          </a:xfrm>
        </p:grpSpPr>
        <p:sp>
          <p:nvSpPr>
            <p:cNvPr id="85" name="Diagonal Stripe 84">
              <a:extLst>
                <a:ext uri="{FF2B5EF4-FFF2-40B4-BE49-F238E27FC236}">
                  <a16:creationId xmlns:a16="http://schemas.microsoft.com/office/drawing/2014/main" id="{555FD430-079F-422D-B515-B70A21C28651}"/>
                </a:ext>
              </a:extLst>
            </p:cNvPr>
            <p:cNvSpPr/>
            <p:nvPr/>
          </p:nvSpPr>
          <p:spPr>
            <a:xfrm flipH="1">
              <a:off x="10806406" y="0"/>
              <a:ext cx="1385593" cy="1385593"/>
            </a:xfrm>
            <a:prstGeom prst="diagStripe">
              <a:avLst>
                <a:gd name="adj" fmla="val 6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85">
              <a:extLst>
                <a:ext uri="{FF2B5EF4-FFF2-40B4-BE49-F238E27FC236}">
                  <a16:creationId xmlns:a16="http://schemas.microsoft.com/office/drawing/2014/main" id="{6E56EA99-9EEF-40EA-9DF7-29E3CECC8F31}"/>
                </a:ext>
              </a:extLst>
            </p:cNvPr>
            <p:cNvSpPr txBox="1"/>
            <p:nvPr/>
          </p:nvSpPr>
          <p:spPr>
            <a:xfrm rot="2700000">
              <a:off x="10917016" y="387233"/>
              <a:ext cx="1445379" cy="369332"/>
            </a:xfrm>
            <a:prstGeom prst="rect">
              <a:avLst/>
            </a:prstGeom>
            <a:noFill/>
          </p:spPr>
          <p:txBody>
            <a:bodyPr wrap="square" rtlCol="0">
              <a:spAutoFit/>
            </a:bodyPr>
            <a:lstStyle/>
            <a:p>
              <a:pPr algn="ctr">
                <a:buClr>
                  <a:schemeClr val="accent1"/>
                </a:buClr>
              </a:pPr>
              <a:r>
                <a:rPr lang="en-US">
                  <a:solidFill>
                    <a:schemeClr val="bg1"/>
                  </a:solidFill>
                </a:rPr>
                <a:t>MURINE</a:t>
              </a:r>
            </a:p>
          </p:txBody>
        </p:sp>
      </p:grpSp>
      <p:sp>
        <p:nvSpPr>
          <p:cNvPr id="94" name="Rectangle: Rounded Corners 93">
            <a:hlinkClick r:id="rId3" action="ppaction://hlinksldjump"/>
            <a:extLst>
              <a:ext uri="{FF2B5EF4-FFF2-40B4-BE49-F238E27FC236}">
                <a16:creationId xmlns:a16="http://schemas.microsoft.com/office/drawing/2014/main" id="{6662A11C-9AC0-4F38-A2B3-4976CDD804BF}"/>
              </a:ext>
            </a:extLst>
          </p:cNvPr>
          <p:cNvSpPr/>
          <p:nvPr/>
        </p:nvSpPr>
        <p:spPr>
          <a:xfrm>
            <a:off x="10851385" y="6302188"/>
            <a:ext cx="1276669" cy="274320"/>
          </a:xfrm>
          <a:prstGeom prst="roundRect">
            <a:avLst>
              <a:gd name="adj" fmla="val 50000"/>
            </a:avLst>
          </a:prstGeom>
          <a:solidFill>
            <a:schemeClr val="bg1"/>
          </a:solidFill>
          <a:ln w="63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27432" tIns="0" rIns="0" bIns="0" rtlCol="0" anchor="ctr"/>
          <a:lstStyle/>
          <a:p>
            <a:r>
              <a:rPr lang="en-US" sz="800" dirty="0">
                <a:solidFill>
                  <a:schemeClr val="tx2"/>
                </a:solidFill>
              </a:rPr>
              <a:t>Return to presentation</a:t>
            </a:r>
          </a:p>
        </p:txBody>
      </p:sp>
      <p:sp>
        <p:nvSpPr>
          <p:cNvPr id="100" name="Freeform: Shape 99">
            <a:extLst>
              <a:ext uri="{FF2B5EF4-FFF2-40B4-BE49-F238E27FC236}">
                <a16:creationId xmlns:a16="http://schemas.microsoft.com/office/drawing/2014/main" id="{F9E3E1DA-2237-478A-ADF9-A42CC77A6941}"/>
              </a:ext>
            </a:extLst>
          </p:cNvPr>
          <p:cNvSpPr/>
          <p:nvPr/>
        </p:nvSpPr>
        <p:spPr>
          <a:xfrm rot="5400000">
            <a:off x="11954764" y="6398634"/>
            <a:ext cx="143698" cy="81429"/>
          </a:xfrm>
          <a:custGeom>
            <a:avLst/>
            <a:gdLst>
              <a:gd name="connsiteX0" fmla="*/ 0 w 561976"/>
              <a:gd name="connsiteY0" fmla="*/ 280988 h 280988"/>
              <a:gd name="connsiteX1" fmla="*/ 280988 w 561976"/>
              <a:gd name="connsiteY1" fmla="*/ 0 h 280988"/>
              <a:gd name="connsiteX2" fmla="*/ 561976 w 561976"/>
              <a:gd name="connsiteY2" fmla="*/ 280988 h 280988"/>
            </a:gdLst>
            <a:ahLst/>
            <a:cxnLst>
              <a:cxn ang="0">
                <a:pos x="connsiteX0" y="connsiteY0"/>
              </a:cxn>
              <a:cxn ang="0">
                <a:pos x="connsiteX1" y="connsiteY1"/>
              </a:cxn>
              <a:cxn ang="0">
                <a:pos x="connsiteX2" y="connsiteY2"/>
              </a:cxn>
            </a:cxnLst>
            <a:rect l="l" t="t" r="r" b="b"/>
            <a:pathLst>
              <a:path w="561976" h="280988">
                <a:moveTo>
                  <a:pt x="0" y="280988"/>
                </a:moveTo>
                <a:lnTo>
                  <a:pt x="280988" y="0"/>
                </a:lnTo>
                <a:lnTo>
                  <a:pt x="561976" y="280988"/>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6348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B538ABA-14F0-4386-892E-AB4382B45978}"/>
              </a:ext>
            </a:extLst>
          </p:cNvPr>
          <p:cNvGrpSpPr/>
          <p:nvPr/>
        </p:nvGrpSpPr>
        <p:grpSpPr>
          <a:xfrm>
            <a:off x="3831367" y="2579657"/>
            <a:ext cx="753878" cy="2157552"/>
            <a:chOff x="3681830" y="2545190"/>
            <a:chExt cx="753878" cy="2157552"/>
          </a:xfrm>
        </p:grpSpPr>
        <p:sp>
          <p:nvSpPr>
            <p:cNvPr id="373" name="Rectangle 372">
              <a:extLst>
                <a:ext uri="{FF2B5EF4-FFF2-40B4-BE49-F238E27FC236}">
                  <a16:creationId xmlns:a16="http://schemas.microsoft.com/office/drawing/2014/main" id="{4CE98DEC-CF35-4240-8278-6CBBA03B3CED}"/>
                </a:ext>
              </a:extLst>
            </p:cNvPr>
            <p:cNvSpPr/>
            <p:nvPr/>
          </p:nvSpPr>
          <p:spPr>
            <a:xfrm>
              <a:off x="3681830" y="3810644"/>
              <a:ext cx="753878" cy="8920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ACE2406B-CB63-4CB3-9AE0-ACCEC8B11D1D}"/>
                </a:ext>
              </a:extLst>
            </p:cNvPr>
            <p:cNvSpPr/>
            <p:nvPr/>
          </p:nvSpPr>
          <p:spPr>
            <a:xfrm>
              <a:off x="3998641" y="2545190"/>
              <a:ext cx="128016" cy="128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5" name="Group 374">
              <a:extLst>
                <a:ext uri="{FF2B5EF4-FFF2-40B4-BE49-F238E27FC236}">
                  <a16:creationId xmlns:a16="http://schemas.microsoft.com/office/drawing/2014/main" id="{A7B40AC9-A58B-4443-BAFB-C006F5D3D16C}"/>
                </a:ext>
              </a:extLst>
            </p:cNvPr>
            <p:cNvGrpSpPr/>
            <p:nvPr/>
          </p:nvGrpSpPr>
          <p:grpSpPr>
            <a:xfrm>
              <a:off x="4014964" y="3550875"/>
              <a:ext cx="75069" cy="508956"/>
              <a:chOff x="7032808" y="2549081"/>
              <a:chExt cx="137160" cy="283464"/>
            </a:xfrm>
          </p:grpSpPr>
          <p:cxnSp>
            <p:nvCxnSpPr>
              <p:cNvPr id="376" name="Straight Connector 375">
                <a:extLst>
                  <a:ext uri="{FF2B5EF4-FFF2-40B4-BE49-F238E27FC236}">
                    <a16:creationId xmlns:a16="http://schemas.microsoft.com/office/drawing/2014/main" id="{D99C56C3-6058-4F88-B1D6-223843E2A049}"/>
                  </a:ext>
                </a:extLst>
              </p:cNvPr>
              <p:cNvCxnSpPr/>
              <p:nvPr/>
            </p:nvCxnSpPr>
            <p:spPr>
              <a:xfrm>
                <a:off x="7101388" y="2549081"/>
                <a:ext cx="0" cy="2834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8954B13D-2A6F-4C9D-976F-8C264F52E23A}"/>
                  </a:ext>
                </a:extLst>
              </p:cNvPr>
              <p:cNvCxnSpPr>
                <a:cxnSpLocks/>
              </p:cNvCxnSpPr>
              <p:nvPr/>
            </p:nvCxnSpPr>
            <p:spPr>
              <a:xfrm rot="5400000">
                <a:off x="7101388" y="2763965"/>
                <a:ext cx="0" cy="13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9CB0F670-CC43-4DF3-A3D3-6BB25B10A042}"/>
                  </a:ext>
                </a:extLst>
              </p:cNvPr>
              <p:cNvCxnSpPr>
                <a:cxnSpLocks/>
              </p:cNvCxnSpPr>
              <p:nvPr/>
            </p:nvCxnSpPr>
            <p:spPr>
              <a:xfrm rot="5400000">
                <a:off x="7101388" y="2480501"/>
                <a:ext cx="0" cy="13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9" name="Oval 378">
              <a:extLst>
                <a:ext uri="{FF2B5EF4-FFF2-40B4-BE49-F238E27FC236}">
                  <a16:creationId xmlns:a16="http://schemas.microsoft.com/office/drawing/2014/main" id="{ED68FD3A-C1BC-4D43-8450-ACABB580777B}"/>
                </a:ext>
              </a:extLst>
            </p:cNvPr>
            <p:cNvSpPr/>
            <p:nvPr/>
          </p:nvSpPr>
          <p:spPr>
            <a:xfrm>
              <a:off x="3967271" y="4354447"/>
              <a:ext cx="139905" cy="1344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DEC95859-3C8E-4C78-8036-82843B3921B7}"/>
                </a:ext>
              </a:extLst>
            </p:cNvPr>
            <p:cNvSpPr/>
            <p:nvPr/>
          </p:nvSpPr>
          <p:spPr>
            <a:xfrm>
              <a:off x="3860336" y="3796545"/>
              <a:ext cx="139905" cy="1344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DA11CB62-0C50-493B-AFC8-E75418A19685}"/>
                </a:ext>
              </a:extLst>
            </p:cNvPr>
            <p:cNvSpPr/>
            <p:nvPr/>
          </p:nvSpPr>
          <p:spPr>
            <a:xfrm>
              <a:off x="3926535" y="3918892"/>
              <a:ext cx="139905" cy="1344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CACBD146-892B-4DF8-9038-75F6CF2DFB22}"/>
                </a:ext>
              </a:extLst>
            </p:cNvPr>
            <p:cNvSpPr/>
            <p:nvPr/>
          </p:nvSpPr>
          <p:spPr>
            <a:xfrm>
              <a:off x="4013101" y="3958043"/>
              <a:ext cx="139905" cy="1344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FEA061D8-7EA9-4D2F-AE84-327A585BB602}"/>
                </a:ext>
              </a:extLst>
            </p:cNvPr>
            <p:cNvSpPr/>
            <p:nvPr/>
          </p:nvSpPr>
          <p:spPr>
            <a:xfrm>
              <a:off x="4079298" y="3855272"/>
              <a:ext cx="139905" cy="1344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3" name="Table 42">
            <a:extLst>
              <a:ext uri="{FF2B5EF4-FFF2-40B4-BE49-F238E27FC236}">
                <a16:creationId xmlns:a16="http://schemas.microsoft.com/office/drawing/2014/main" id="{2AD1147A-408A-4264-A3B6-018847C93A24}"/>
              </a:ext>
            </a:extLst>
          </p:cNvPr>
          <p:cNvGraphicFramePr>
            <a:graphicFrameLocks noGrp="1"/>
          </p:cNvGraphicFramePr>
          <p:nvPr>
            <p:extLst/>
          </p:nvPr>
        </p:nvGraphicFramePr>
        <p:xfrm>
          <a:off x="383359" y="1385594"/>
          <a:ext cx="11482821" cy="4967580"/>
        </p:xfrm>
        <a:graphic>
          <a:graphicData uri="http://schemas.openxmlformats.org/drawingml/2006/table">
            <a:tbl>
              <a:tblPr>
                <a:tableStyleId>{5940675A-B579-460E-94D1-54222C63F5DA}</a:tableStyleId>
              </a:tblPr>
              <a:tblGrid>
                <a:gridCol w="1298296">
                  <a:extLst>
                    <a:ext uri="{9D8B030D-6E8A-4147-A177-3AD203B41FA5}">
                      <a16:colId xmlns:a16="http://schemas.microsoft.com/office/drawing/2014/main" val="3368936634"/>
                    </a:ext>
                  </a:extLst>
                </a:gridCol>
                <a:gridCol w="966952">
                  <a:extLst>
                    <a:ext uri="{9D8B030D-6E8A-4147-A177-3AD203B41FA5}">
                      <a16:colId xmlns:a16="http://schemas.microsoft.com/office/drawing/2014/main" val="2837892721"/>
                    </a:ext>
                  </a:extLst>
                </a:gridCol>
                <a:gridCol w="4540469">
                  <a:extLst>
                    <a:ext uri="{9D8B030D-6E8A-4147-A177-3AD203B41FA5}">
                      <a16:colId xmlns:a16="http://schemas.microsoft.com/office/drawing/2014/main" val="286273722"/>
                    </a:ext>
                  </a:extLst>
                </a:gridCol>
                <a:gridCol w="4677104">
                  <a:extLst>
                    <a:ext uri="{9D8B030D-6E8A-4147-A177-3AD203B41FA5}">
                      <a16:colId xmlns:a16="http://schemas.microsoft.com/office/drawing/2014/main" val="782744072"/>
                    </a:ext>
                  </a:extLst>
                </a:gridCol>
              </a:tblGrid>
              <a:tr h="441229">
                <a:tc>
                  <a:txBody>
                    <a:bodyPr/>
                    <a:lstStyle/>
                    <a:p>
                      <a:endParaRPr lang="en-US" sz="140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endParaRPr lang="en-US" sz="1400"/>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accent1"/>
                          </a:solidFill>
                        </a:rPr>
                        <a:t>Inflammatory eosinophils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accent3">
                              <a:lumMod val="75000"/>
                            </a:schemeClr>
                          </a:solidFill>
                        </a:rPr>
                        <a:t>Resident eosinophils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187658600"/>
                  </a:ext>
                </a:extLst>
              </a:tr>
              <a:tr h="3293327">
                <a:tc rowSpan="2" gridSpan="2">
                  <a:txBody>
                    <a:bodyPr/>
                    <a:lstStyle/>
                    <a:p>
                      <a:r>
                        <a:rPr lang="en-US" sz="1400" b="1"/>
                        <a:t>Cell numbers</a:t>
                      </a: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rowSpan="2" hMerge="1">
                  <a:txBody>
                    <a:bodyPr/>
                    <a:lstStyle/>
                    <a:p>
                      <a:endParaRPr lang="en-US" sz="1400"/>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65918888"/>
                  </a:ext>
                </a:extLst>
              </a:tr>
              <a:tr h="616512">
                <a:tc gridSpan="2" vMerge="1">
                  <a:txBody>
                    <a:bodyPr/>
                    <a:lstStyle/>
                    <a:p>
                      <a:endParaRPr lang="en-US" sz="1400" b="1"/>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vMerge="1">
                  <a:txBody>
                    <a:bodyPr/>
                    <a:lstStyle/>
                    <a:p>
                      <a:endParaRPr lang="en-US" sz="1400"/>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Anti-IL-5 antibody significantly inhibited </a:t>
                      </a:r>
                      <a:br>
                        <a:rPr lang="en-US" sz="1400"/>
                      </a:br>
                      <a:r>
                        <a:rPr lang="en-US" sz="1400"/>
                        <a:t>lung inflammatory eosinophils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Anti-IL-5 antibody did not impact </a:t>
                      </a:r>
                      <a:br>
                        <a:rPr lang="en-US" sz="1400"/>
                      </a:br>
                      <a:r>
                        <a:rPr lang="en-US" sz="1400"/>
                        <a:t>lung resident eosinophils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227093784"/>
                  </a:ext>
                </a:extLst>
              </a:tr>
              <a:tr h="616512">
                <a:tc gridSpan="2">
                  <a:txBody>
                    <a:bodyPr/>
                    <a:lstStyle/>
                    <a:p>
                      <a:r>
                        <a:rPr lang="en-US" sz="1400" b="1"/>
                        <a:t>Impact of IL-5</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Dependent on IL-5</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IL-5 independent</a:t>
                      </a:r>
                      <a:r>
                        <a:rPr lang="en-US" sz="1400" baseline="30000"/>
                        <a:t>†</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926906724"/>
                  </a:ext>
                </a:extLst>
              </a:tr>
            </a:tbl>
          </a:graphicData>
        </a:graphic>
      </p:graphicFrame>
      <p:sp>
        <p:nvSpPr>
          <p:cNvPr id="2" name="Title 1">
            <a:extLst>
              <a:ext uri="{FF2B5EF4-FFF2-40B4-BE49-F238E27FC236}">
                <a16:creationId xmlns:a16="http://schemas.microsoft.com/office/drawing/2014/main" id="{A04262D3-9F95-42AC-B8C4-5725674C8CFF}"/>
              </a:ext>
            </a:extLst>
          </p:cNvPr>
          <p:cNvSpPr>
            <a:spLocks noGrp="1"/>
          </p:cNvSpPr>
          <p:nvPr>
            <p:ph type="title"/>
          </p:nvPr>
        </p:nvSpPr>
        <p:spPr/>
        <p:txBody>
          <a:bodyPr>
            <a:normAutofit/>
          </a:bodyPr>
          <a:lstStyle/>
          <a:p>
            <a:r>
              <a:rPr lang="en-US" sz="2200">
                <a:solidFill>
                  <a:schemeClr val="tx2"/>
                </a:solidFill>
              </a:rPr>
              <a:t>Murine Inflammatory vs Resident Lung Eosinophils: </a:t>
            </a:r>
            <a:br>
              <a:rPr lang="en-US" sz="2200">
                <a:solidFill>
                  <a:schemeClr val="tx2"/>
                </a:solidFill>
              </a:rPr>
            </a:br>
            <a:r>
              <a:rPr lang="en-US"/>
              <a:t>Different Response to Anti-IL-5 Antibody</a:t>
            </a:r>
          </a:p>
        </p:txBody>
      </p:sp>
      <p:sp>
        <p:nvSpPr>
          <p:cNvPr id="3" name="Slide Number Placeholder 2">
            <a:extLst>
              <a:ext uri="{FF2B5EF4-FFF2-40B4-BE49-F238E27FC236}">
                <a16:creationId xmlns:a16="http://schemas.microsoft.com/office/drawing/2014/main" id="{C5ED099B-9B7D-4DE5-A0C7-503C7C06C867}"/>
              </a:ext>
            </a:extLst>
          </p:cNvPr>
          <p:cNvSpPr>
            <a:spLocks noGrp="1"/>
          </p:cNvSpPr>
          <p:nvPr>
            <p:ph type="sldNum" sz="quarter" idx="12"/>
          </p:nvPr>
        </p:nvSpPr>
        <p:spPr/>
        <p:txBody>
          <a:bodyPr/>
          <a:lstStyle/>
          <a:p>
            <a:fld id="{CC7432E5-F8E0-41AE-9A6B-AD730338B005}" type="slidenum">
              <a:rPr lang="en-US" smtClean="0"/>
              <a:t>25</a:t>
            </a:fld>
            <a:endParaRPr lang="en-US"/>
          </a:p>
        </p:txBody>
      </p:sp>
      <p:sp>
        <p:nvSpPr>
          <p:cNvPr id="4" name="Text Placeholder 3">
            <a:extLst>
              <a:ext uri="{FF2B5EF4-FFF2-40B4-BE49-F238E27FC236}">
                <a16:creationId xmlns:a16="http://schemas.microsoft.com/office/drawing/2014/main" id="{68654DAB-4152-44B7-9EC6-03CC8AB2F972}"/>
              </a:ext>
            </a:extLst>
          </p:cNvPr>
          <p:cNvSpPr>
            <a:spLocks noGrp="1"/>
          </p:cNvSpPr>
          <p:nvPr>
            <p:ph type="body" sz="quarter" idx="13"/>
          </p:nvPr>
        </p:nvSpPr>
        <p:spPr>
          <a:xfrm>
            <a:off x="457199" y="5852160"/>
            <a:ext cx="10273871" cy="1005840"/>
          </a:xfrm>
        </p:spPr>
        <p:txBody>
          <a:bodyPr/>
          <a:lstStyle/>
          <a:p>
            <a:r>
              <a:rPr lang="en-US" sz="800"/>
              <a:t>*Induced allergy: effector phase of house dust mite-induced airway allergy.</a:t>
            </a:r>
          </a:p>
          <a:p>
            <a:r>
              <a:rPr lang="en-US" sz="800" baseline="30000"/>
              <a:t>†</a:t>
            </a:r>
            <a:r>
              <a:rPr lang="en-US" sz="800"/>
              <a:t>Data from in vivo experiments indicate that the presence of lung resident eosinophils and blood resident-like eosinophils are independent of IL-5, even though resident eosinophils can respond to recombinant IL-5 in vitro.</a:t>
            </a:r>
          </a:p>
          <a:p>
            <a:r>
              <a:rPr lang="en-US" sz="700"/>
              <a:t>Mesnil C, et al. </a:t>
            </a:r>
            <a:r>
              <a:rPr lang="en-US" sz="700" i="1"/>
              <a:t>J Clin Invest</a:t>
            </a:r>
            <a:r>
              <a:rPr lang="en-US" sz="700"/>
              <a:t>. 2016;126(9):3279-3295. </a:t>
            </a:r>
          </a:p>
        </p:txBody>
      </p:sp>
      <p:sp>
        <p:nvSpPr>
          <p:cNvPr id="12" name="Rectangle 11">
            <a:extLst>
              <a:ext uri="{FF2B5EF4-FFF2-40B4-BE49-F238E27FC236}">
                <a16:creationId xmlns:a16="http://schemas.microsoft.com/office/drawing/2014/main" id="{3C551BA5-41CD-4FE8-82EF-D6F5472555DC}"/>
              </a:ext>
            </a:extLst>
          </p:cNvPr>
          <p:cNvSpPr/>
          <p:nvPr/>
        </p:nvSpPr>
        <p:spPr>
          <a:xfrm>
            <a:off x="5363462" y="4486207"/>
            <a:ext cx="753878" cy="251001"/>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3CFBEA71-E064-4BB3-A813-C16643E9BCEA}"/>
              </a:ext>
            </a:extLst>
          </p:cNvPr>
          <p:cNvSpPr txBox="1"/>
          <p:nvPr/>
        </p:nvSpPr>
        <p:spPr>
          <a:xfrm rot="16200000">
            <a:off x="1520285" y="3295840"/>
            <a:ext cx="2630329" cy="276999"/>
          </a:xfrm>
          <a:prstGeom prst="rect">
            <a:avLst/>
          </a:prstGeom>
          <a:noFill/>
        </p:spPr>
        <p:txBody>
          <a:bodyPr wrap="square" rtlCol="0">
            <a:spAutoFit/>
          </a:bodyPr>
          <a:lstStyle/>
          <a:p>
            <a:pPr algn="ctr">
              <a:buClr>
                <a:schemeClr val="accent1"/>
              </a:buClr>
            </a:pPr>
            <a:r>
              <a:rPr lang="en-US" sz="1200"/>
              <a:t>Cell numbers/lung (x10</a:t>
            </a:r>
            <a:r>
              <a:rPr lang="en-US" sz="1200" baseline="30000"/>
              <a:t>6</a:t>
            </a:r>
            <a:r>
              <a:rPr lang="en-US" sz="1200"/>
              <a:t>)</a:t>
            </a:r>
          </a:p>
        </p:txBody>
      </p:sp>
      <p:sp>
        <p:nvSpPr>
          <p:cNvPr id="52" name="Freeform: Shape 51">
            <a:extLst>
              <a:ext uri="{FF2B5EF4-FFF2-40B4-BE49-F238E27FC236}">
                <a16:creationId xmlns:a16="http://schemas.microsoft.com/office/drawing/2014/main" id="{E4A76CD0-BD56-4DE3-A299-3AC913C26079}"/>
              </a:ext>
            </a:extLst>
          </p:cNvPr>
          <p:cNvSpPr/>
          <p:nvPr/>
        </p:nvSpPr>
        <p:spPr>
          <a:xfrm>
            <a:off x="3238945" y="2119178"/>
            <a:ext cx="8494626" cy="2631272"/>
          </a:xfrm>
          <a:custGeom>
            <a:avLst/>
            <a:gdLst>
              <a:gd name="connsiteX0" fmla="*/ 0 w 2667000"/>
              <a:gd name="connsiteY0" fmla="*/ 0 h 4038600"/>
              <a:gd name="connsiteX1" fmla="*/ 0 w 2667000"/>
              <a:gd name="connsiteY1" fmla="*/ 4038600 h 4038600"/>
              <a:gd name="connsiteX2" fmla="*/ 2667000 w 2667000"/>
              <a:gd name="connsiteY2" fmla="*/ 4038600 h 4038600"/>
            </a:gdLst>
            <a:ahLst/>
            <a:cxnLst>
              <a:cxn ang="0">
                <a:pos x="connsiteX0" y="connsiteY0"/>
              </a:cxn>
              <a:cxn ang="0">
                <a:pos x="connsiteX1" y="connsiteY1"/>
              </a:cxn>
              <a:cxn ang="0">
                <a:pos x="connsiteX2" y="connsiteY2"/>
              </a:cxn>
            </a:cxnLst>
            <a:rect l="l" t="t" r="r" b="b"/>
            <a:pathLst>
              <a:path w="2667000" h="4038600">
                <a:moveTo>
                  <a:pt x="0" y="0"/>
                </a:moveTo>
                <a:lnTo>
                  <a:pt x="0" y="4038600"/>
                </a:lnTo>
                <a:lnTo>
                  <a:pt x="2667000" y="403860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9ACCCEBB-C88A-4EED-B855-A23A7D5F2595}"/>
              </a:ext>
            </a:extLst>
          </p:cNvPr>
          <p:cNvCxnSpPr>
            <a:cxnSpLocks/>
          </p:cNvCxnSpPr>
          <p:nvPr/>
        </p:nvCxnSpPr>
        <p:spPr>
          <a:xfrm rot="5400000">
            <a:off x="3198282" y="2083713"/>
            <a:ext cx="0" cy="750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9556-8ACF-4D89-83B6-9FE885344364}"/>
              </a:ext>
            </a:extLst>
          </p:cNvPr>
          <p:cNvCxnSpPr>
            <a:cxnSpLocks/>
          </p:cNvCxnSpPr>
          <p:nvPr/>
        </p:nvCxnSpPr>
        <p:spPr>
          <a:xfrm rot="5400000">
            <a:off x="3198282" y="2744819"/>
            <a:ext cx="0" cy="750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58CDB86-F7E3-4A43-B7CD-F1D171726CCA}"/>
              </a:ext>
            </a:extLst>
          </p:cNvPr>
          <p:cNvCxnSpPr>
            <a:cxnSpLocks/>
          </p:cNvCxnSpPr>
          <p:nvPr/>
        </p:nvCxnSpPr>
        <p:spPr>
          <a:xfrm rot="5400000">
            <a:off x="3197323" y="3402507"/>
            <a:ext cx="0" cy="731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FE8FD2E-649E-4BF4-B6B7-4969171F0FF4}"/>
              </a:ext>
            </a:extLst>
          </p:cNvPr>
          <p:cNvCxnSpPr>
            <a:cxnSpLocks/>
          </p:cNvCxnSpPr>
          <p:nvPr/>
        </p:nvCxnSpPr>
        <p:spPr>
          <a:xfrm rot="5400000">
            <a:off x="3198282" y="4059248"/>
            <a:ext cx="0" cy="750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A9D896F-5EF8-473C-A890-F2A870832DBA}"/>
              </a:ext>
            </a:extLst>
          </p:cNvPr>
          <p:cNvCxnSpPr>
            <a:cxnSpLocks/>
          </p:cNvCxnSpPr>
          <p:nvPr/>
        </p:nvCxnSpPr>
        <p:spPr>
          <a:xfrm rot="5400000">
            <a:off x="3198282" y="4711972"/>
            <a:ext cx="0" cy="750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E17EBF8D-0F99-437D-B19D-97EDCCAB7651}"/>
              </a:ext>
            </a:extLst>
          </p:cNvPr>
          <p:cNvSpPr txBox="1"/>
          <p:nvPr/>
        </p:nvSpPr>
        <p:spPr>
          <a:xfrm>
            <a:off x="2869295" y="4596258"/>
            <a:ext cx="283482" cy="246221"/>
          </a:xfrm>
          <a:prstGeom prst="rect">
            <a:avLst/>
          </a:prstGeom>
          <a:noFill/>
        </p:spPr>
        <p:txBody>
          <a:bodyPr wrap="square" lIns="0" rIns="0" rtlCol="0">
            <a:spAutoFit/>
          </a:bodyPr>
          <a:lstStyle/>
          <a:p>
            <a:pPr algn="r">
              <a:buClr>
                <a:schemeClr val="accent1"/>
              </a:buClr>
            </a:pPr>
            <a:r>
              <a:rPr lang="en-US" sz="1000"/>
              <a:t>0.0</a:t>
            </a:r>
          </a:p>
        </p:txBody>
      </p:sp>
      <p:sp>
        <p:nvSpPr>
          <p:cNvPr id="75" name="TextBox 74">
            <a:extLst>
              <a:ext uri="{FF2B5EF4-FFF2-40B4-BE49-F238E27FC236}">
                <a16:creationId xmlns:a16="http://schemas.microsoft.com/office/drawing/2014/main" id="{DD5B08E0-F692-466D-90FA-D28080FF8B4E}"/>
              </a:ext>
            </a:extLst>
          </p:cNvPr>
          <p:cNvSpPr txBox="1"/>
          <p:nvPr/>
        </p:nvSpPr>
        <p:spPr>
          <a:xfrm>
            <a:off x="2819724" y="3953813"/>
            <a:ext cx="333053" cy="246221"/>
          </a:xfrm>
          <a:prstGeom prst="rect">
            <a:avLst/>
          </a:prstGeom>
          <a:noFill/>
        </p:spPr>
        <p:txBody>
          <a:bodyPr wrap="square" lIns="0" rIns="0" rtlCol="0">
            <a:spAutoFit/>
          </a:bodyPr>
          <a:lstStyle/>
          <a:p>
            <a:pPr algn="r">
              <a:buClr>
                <a:schemeClr val="accent1"/>
              </a:buClr>
            </a:pPr>
            <a:r>
              <a:rPr lang="en-US" sz="1000"/>
              <a:t>2.0</a:t>
            </a:r>
          </a:p>
        </p:txBody>
      </p:sp>
      <p:sp>
        <p:nvSpPr>
          <p:cNvPr id="77" name="TextBox 76">
            <a:extLst>
              <a:ext uri="{FF2B5EF4-FFF2-40B4-BE49-F238E27FC236}">
                <a16:creationId xmlns:a16="http://schemas.microsoft.com/office/drawing/2014/main" id="{778A74A4-BC40-4D7C-8A4E-94F14B46BF5F}"/>
              </a:ext>
            </a:extLst>
          </p:cNvPr>
          <p:cNvSpPr txBox="1"/>
          <p:nvPr/>
        </p:nvSpPr>
        <p:spPr>
          <a:xfrm>
            <a:off x="2819724" y="3295613"/>
            <a:ext cx="333053" cy="246221"/>
          </a:xfrm>
          <a:prstGeom prst="rect">
            <a:avLst/>
          </a:prstGeom>
          <a:noFill/>
        </p:spPr>
        <p:txBody>
          <a:bodyPr wrap="square" lIns="0" rIns="0" rtlCol="0">
            <a:spAutoFit/>
          </a:bodyPr>
          <a:lstStyle/>
          <a:p>
            <a:pPr algn="r">
              <a:buClr>
                <a:schemeClr val="accent1"/>
              </a:buClr>
            </a:pPr>
            <a:r>
              <a:rPr lang="en-US" sz="1000"/>
              <a:t>4.0</a:t>
            </a:r>
          </a:p>
        </p:txBody>
      </p:sp>
      <p:sp>
        <p:nvSpPr>
          <p:cNvPr id="79" name="TextBox 78">
            <a:extLst>
              <a:ext uri="{FF2B5EF4-FFF2-40B4-BE49-F238E27FC236}">
                <a16:creationId xmlns:a16="http://schemas.microsoft.com/office/drawing/2014/main" id="{D4A0A444-2C9F-4E47-9A6C-01BF3FA00F02}"/>
              </a:ext>
            </a:extLst>
          </p:cNvPr>
          <p:cNvSpPr txBox="1"/>
          <p:nvPr/>
        </p:nvSpPr>
        <p:spPr>
          <a:xfrm>
            <a:off x="2819724" y="2632948"/>
            <a:ext cx="333053" cy="246221"/>
          </a:xfrm>
          <a:prstGeom prst="rect">
            <a:avLst/>
          </a:prstGeom>
          <a:noFill/>
        </p:spPr>
        <p:txBody>
          <a:bodyPr wrap="square" lIns="0" rIns="0" rtlCol="0">
            <a:spAutoFit/>
          </a:bodyPr>
          <a:lstStyle/>
          <a:p>
            <a:pPr algn="r">
              <a:buClr>
                <a:schemeClr val="accent1"/>
              </a:buClr>
            </a:pPr>
            <a:r>
              <a:rPr lang="en-US" sz="1000"/>
              <a:t>6.0</a:t>
            </a:r>
          </a:p>
        </p:txBody>
      </p:sp>
      <p:sp>
        <p:nvSpPr>
          <p:cNvPr id="81" name="TextBox 80">
            <a:extLst>
              <a:ext uri="{FF2B5EF4-FFF2-40B4-BE49-F238E27FC236}">
                <a16:creationId xmlns:a16="http://schemas.microsoft.com/office/drawing/2014/main" id="{07BD554D-80EA-4E9E-9F9A-48A673F076A7}"/>
              </a:ext>
            </a:extLst>
          </p:cNvPr>
          <p:cNvSpPr txBox="1"/>
          <p:nvPr/>
        </p:nvSpPr>
        <p:spPr>
          <a:xfrm>
            <a:off x="2819724" y="1980240"/>
            <a:ext cx="333053" cy="246221"/>
          </a:xfrm>
          <a:prstGeom prst="rect">
            <a:avLst/>
          </a:prstGeom>
          <a:noFill/>
        </p:spPr>
        <p:txBody>
          <a:bodyPr wrap="square" lIns="0" rIns="0" rtlCol="0">
            <a:spAutoFit/>
          </a:bodyPr>
          <a:lstStyle/>
          <a:p>
            <a:pPr algn="r">
              <a:buClr>
                <a:schemeClr val="accent1"/>
              </a:buClr>
            </a:pPr>
            <a:r>
              <a:rPr lang="en-US" sz="1000"/>
              <a:t>8.0</a:t>
            </a:r>
          </a:p>
        </p:txBody>
      </p:sp>
      <p:sp>
        <p:nvSpPr>
          <p:cNvPr id="95" name="TextBox 94">
            <a:extLst>
              <a:ext uri="{FF2B5EF4-FFF2-40B4-BE49-F238E27FC236}">
                <a16:creationId xmlns:a16="http://schemas.microsoft.com/office/drawing/2014/main" id="{AC8E8517-B9B3-4D46-94D6-83B797FB554C}"/>
              </a:ext>
            </a:extLst>
          </p:cNvPr>
          <p:cNvSpPr txBox="1"/>
          <p:nvPr/>
        </p:nvSpPr>
        <p:spPr>
          <a:xfrm>
            <a:off x="5054601" y="4760256"/>
            <a:ext cx="1371600" cy="276999"/>
          </a:xfrm>
          <a:prstGeom prst="rect">
            <a:avLst/>
          </a:prstGeom>
          <a:noFill/>
        </p:spPr>
        <p:txBody>
          <a:bodyPr wrap="square" rtlCol="0">
            <a:spAutoFit/>
          </a:bodyPr>
          <a:lstStyle/>
          <a:p>
            <a:pPr algn="ctr">
              <a:buClr>
                <a:schemeClr val="accent1"/>
              </a:buClr>
            </a:pPr>
            <a:r>
              <a:rPr lang="en-US" sz="1200">
                <a:sym typeface="Symbol" panose="05050102010706020507" pitchFamily="18" charset="2"/>
              </a:rPr>
              <a:t></a:t>
            </a:r>
            <a:r>
              <a:rPr lang="en-US" sz="1200"/>
              <a:t>-IL-5</a:t>
            </a:r>
          </a:p>
        </p:txBody>
      </p:sp>
      <p:sp>
        <p:nvSpPr>
          <p:cNvPr id="96" name="TextBox 95">
            <a:extLst>
              <a:ext uri="{FF2B5EF4-FFF2-40B4-BE49-F238E27FC236}">
                <a16:creationId xmlns:a16="http://schemas.microsoft.com/office/drawing/2014/main" id="{13CAB7B7-00EC-4F5E-A2FD-8643571BFA46}"/>
              </a:ext>
            </a:extLst>
          </p:cNvPr>
          <p:cNvSpPr txBox="1"/>
          <p:nvPr/>
        </p:nvSpPr>
        <p:spPr>
          <a:xfrm>
            <a:off x="3522506" y="4760256"/>
            <a:ext cx="1371600" cy="276999"/>
          </a:xfrm>
          <a:prstGeom prst="rect">
            <a:avLst/>
          </a:prstGeom>
          <a:noFill/>
        </p:spPr>
        <p:txBody>
          <a:bodyPr wrap="square" rtlCol="0">
            <a:spAutoFit/>
          </a:bodyPr>
          <a:lstStyle/>
          <a:p>
            <a:pPr algn="ctr">
              <a:buClr>
                <a:schemeClr val="accent1"/>
              </a:buClr>
            </a:pPr>
            <a:r>
              <a:rPr lang="en-US" sz="1200"/>
              <a:t>Isotype</a:t>
            </a:r>
          </a:p>
        </p:txBody>
      </p:sp>
      <p:grpSp>
        <p:nvGrpSpPr>
          <p:cNvPr id="14" name="Group 13">
            <a:extLst>
              <a:ext uri="{FF2B5EF4-FFF2-40B4-BE49-F238E27FC236}">
                <a16:creationId xmlns:a16="http://schemas.microsoft.com/office/drawing/2014/main" id="{9084E80C-4817-4456-9022-59F42D4F5968}"/>
              </a:ext>
            </a:extLst>
          </p:cNvPr>
          <p:cNvGrpSpPr/>
          <p:nvPr/>
        </p:nvGrpSpPr>
        <p:grpSpPr>
          <a:xfrm>
            <a:off x="5577313" y="4193487"/>
            <a:ext cx="353519" cy="560225"/>
            <a:chOff x="6399392" y="4345887"/>
            <a:chExt cx="353519" cy="560225"/>
          </a:xfrm>
        </p:grpSpPr>
        <p:sp>
          <p:nvSpPr>
            <p:cNvPr id="395" name="Oval 394">
              <a:extLst>
                <a:ext uri="{FF2B5EF4-FFF2-40B4-BE49-F238E27FC236}">
                  <a16:creationId xmlns:a16="http://schemas.microsoft.com/office/drawing/2014/main" id="{60BEC556-65DE-4BEC-8D5C-C1071FF521BB}"/>
                </a:ext>
              </a:extLst>
            </p:cNvPr>
            <p:cNvSpPr/>
            <p:nvPr/>
          </p:nvSpPr>
          <p:spPr>
            <a:xfrm>
              <a:off x="6455152" y="4370356"/>
              <a:ext cx="139905" cy="1344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D8796AB4-0A85-472C-BFC7-48F024BA5696}"/>
                </a:ext>
              </a:extLst>
            </p:cNvPr>
            <p:cNvSpPr/>
            <p:nvPr/>
          </p:nvSpPr>
          <p:spPr>
            <a:xfrm>
              <a:off x="6541717" y="4345887"/>
              <a:ext cx="139905" cy="1344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81D64520-60E2-4218-AB86-F994DA0FF490}"/>
                </a:ext>
              </a:extLst>
            </p:cNvPr>
            <p:cNvSpPr/>
            <p:nvPr/>
          </p:nvSpPr>
          <p:spPr>
            <a:xfrm>
              <a:off x="6490795" y="4546536"/>
              <a:ext cx="139905" cy="1344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7472ED44-70E1-4DF4-97BD-E9EAA7B58844}"/>
                </a:ext>
              </a:extLst>
            </p:cNvPr>
            <p:cNvSpPr/>
            <p:nvPr/>
          </p:nvSpPr>
          <p:spPr>
            <a:xfrm>
              <a:off x="6613006" y="4600367"/>
              <a:ext cx="139905" cy="1344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237F14E3-E8E6-4593-82C3-F06AE2B46041}"/>
                </a:ext>
              </a:extLst>
            </p:cNvPr>
            <p:cNvSpPr/>
            <p:nvPr/>
          </p:nvSpPr>
          <p:spPr>
            <a:xfrm>
              <a:off x="6538661" y="4692440"/>
              <a:ext cx="139905" cy="1344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70226DD5-D5A9-429D-BAE2-E2BA5B55F670}"/>
                </a:ext>
              </a:extLst>
            </p:cNvPr>
            <p:cNvSpPr/>
            <p:nvPr/>
          </p:nvSpPr>
          <p:spPr>
            <a:xfrm>
              <a:off x="6460243" y="4771653"/>
              <a:ext cx="139905" cy="1344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2C76C29D-2F36-471E-9B93-3238432B917F}"/>
                </a:ext>
              </a:extLst>
            </p:cNvPr>
            <p:cNvSpPr/>
            <p:nvPr/>
          </p:nvSpPr>
          <p:spPr>
            <a:xfrm>
              <a:off x="6399392" y="4667597"/>
              <a:ext cx="139905" cy="1344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F97BDC3-0436-467A-8923-57EB889A12F2}"/>
              </a:ext>
            </a:extLst>
          </p:cNvPr>
          <p:cNvGrpSpPr/>
          <p:nvPr/>
        </p:nvGrpSpPr>
        <p:grpSpPr>
          <a:xfrm>
            <a:off x="5702867" y="4422829"/>
            <a:ext cx="75069" cy="121596"/>
            <a:chOff x="7032808" y="2549081"/>
            <a:chExt cx="137160" cy="283464"/>
          </a:xfrm>
        </p:grpSpPr>
        <p:cxnSp>
          <p:nvCxnSpPr>
            <p:cNvPr id="47" name="Straight Connector 46">
              <a:extLst>
                <a:ext uri="{FF2B5EF4-FFF2-40B4-BE49-F238E27FC236}">
                  <a16:creationId xmlns:a16="http://schemas.microsoft.com/office/drawing/2014/main" id="{508E5C3B-555A-463B-A9AB-0AA281643468}"/>
                </a:ext>
              </a:extLst>
            </p:cNvPr>
            <p:cNvCxnSpPr/>
            <p:nvPr/>
          </p:nvCxnSpPr>
          <p:spPr>
            <a:xfrm>
              <a:off x="7101388" y="2549081"/>
              <a:ext cx="0" cy="2834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57A716-E0CA-46CF-9630-CFA13B31F48C}"/>
                </a:ext>
              </a:extLst>
            </p:cNvPr>
            <p:cNvCxnSpPr>
              <a:cxnSpLocks/>
            </p:cNvCxnSpPr>
            <p:nvPr/>
          </p:nvCxnSpPr>
          <p:spPr>
            <a:xfrm rot="5400000">
              <a:off x="7101388" y="2763965"/>
              <a:ext cx="0" cy="13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CB2FE97-4F5E-4230-BDD2-EA77CA8C3400}"/>
                </a:ext>
              </a:extLst>
            </p:cNvPr>
            <p:cNvCxnSpPr>
              <a:cxnSpLocks/>
            </p:cNvCxnSpPr>
            <p:nvPr/>
          </p:nvCxnSpPr>
          <p:spPr>
            <a:xfrm rot="5400000">
              <a:off x="7101388" y="2480501"/>
              <a:ext cx="0" cy="13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F6F05BFB-DBB1-4DBC-A0BD-9D75784604ED}"/>
              </a:ext>
            </a:extLst>
          </p:cNvPr>
          <p:cNvSpPr/>
          <p:nvPr/>
        </p:nvSpPr>
        <p:spPr>
          <a:xfrm>
            <a:off x="7515816" y="4570497"/>
            <a:ext cx="526924" cy="166714"/>
          </a:xfrm>
          <a:prstGeom prst="rect">
            <a:avLst/>
          </a:prstGeom>
          <a:solidFill>
            <a:schemeClr val="accent3">
              <a:alpha val="2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B3D30BBB-7A40-461B-8FE4-3306671B9A46}"/>
              </a:ext>
            </a:extLst>
          </p:cNvPr>
          <p:cNvGrpSpPr/>
          <p:nvPr/>
        </p:nvGrpSpPr>
        <p:grpSpPr>
          <a:xfrm>
            <a:off x="7645443" y="4331305"/>
            <a:ext cx="291961" cy="424503"/>
            <a:chOff x="8114557" y="4483983"/>
            <a:chExt cx="291961" cy="424503"/>
          </a:xfrm>
          <a:solidFill>
            <a:schemeClr val="accent3"/>
          </a:solidFill>
        </p:grpSpPr>
        <p:sp>
          <p:nvSpPr>
            <p:cNvPr id="545" name="Oval 544">
              <a:extLst>
                <a:ext uri="{FF2B5EF4-FFF2-40B4-BE49-F238E27FC236}">
                  <a16:creationId xmlns:a16="http://schemas.microsoft.com/office/drawing/2014/main" id="{45B26C1E-3C69-47AF-A2AC-6092AD27042B}"/>
                </a:ext>
              </a:extLst>
            </p:cNvPr>
            <p:cNvSpPr/>
            <p:nvPr/>
          </p:nvSpPr>
          <p:spPr>
            <a:xfrm>
              <a:off x="8271644" y="4488891"/>
              <a:ext cx="134874" cy="134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Oval 545">
              <a:extLst>
                <a:ext uri="{FF2B5EF4-FFF2-40B4-BE49-F238E27FC236}">
                  <a16:creationId xmlns:a16="http://schemas.microsoft.com/office/drawing/2014/main" id="{7C029895-1E5B-4D18-BC98-6071019CCF12}"/>
                </a:ext>
              </a:extLst>
            </p:cNvPr>
            <p:cNvSpPr/>
            <p:nvPr/>
          </p:nvSpPr>
          <p:spPr>
            <a:xfrm>
              <a:off x="8114557" y="4483983"/>
              <a:ext cx="134874" cy="134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Oval 546">
              <a:extLst>
                <a:ext uri="{FF2B5EF4-FFF2-40B4-BE49-F238E27FC236}">
                  <a16:creationId xmlns:a16="http://schemas.microsoft.com/office/drawing/2014/main" id="{B28320AD-0187-4942-82DB-2BC472D45951}"/>
                </a:ext>
              </a:extLst>
            </p:cNvPr>
            <p:cNvSpPr/>
            <p:nvPr/>
          </p:nvSpPr>
          <p:spPr>
            <a:xfrm>
              <a:off x="8119466" y="4611616"/>
              <a:ext cx="134874" cy="134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Oval 547">
              <a:extLst>
                <a:ext uri="{FF2B5EF4-FFF2-40B4-BE49-F238E27FC236}">
                  <a16:creationId xmlns:a16="http://schemas.microsoft.com/office/drawing/2014/main" id="{B665D67F-B5A8-4E91-AB09-9C4BFC4174F7}"/>
                </a:ext>
              </a:extLst>
            </p:cNvPr>
            <p:cNvSpPr/>
            <p:nvPr/>
          </p:nvSpPr>
          <p:spPr>
            <a:xfrm>
              <a:off x="8252009" y="4641070"/>
              <a:ext cx="134874" cy="134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Oval 548">
              <a:extLst>
                <a:ext uri="{FF2B5EF4-FFF2-40B4-BE49-F238E27FC236}">
                  <a16:creationId xmlns:a16="http://schemas.microsoft.com/office/drawing/2014/main" id="{99F6BF2C-75E0-4389-AD9D-8ABA76794F83}"/>
                </a:ext>
              </a:extLst>
            </p:cNvPr>
            <p:cNvSpPr/>
            <p:nvPr/>
          </p:nvSpPr>
          <p:spPr>
            <a:xfrm>
              <a:off x="8237282" y="4704886"/>
              <a:ext cx="134874" cy="134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Oval 549">
              <a:extLst>
                <a:ext uri="{FF2B5EF4-FFF2-40B4-BE49-F238E27FC236}">
                  <a16:creationId xmlns:a16="http://schemas.microsoft.com/office/drawing/2014/main" id="{9672D9B8-E88A-473D-A2CF-1A58D89C2E2A}"/>
                </a:ext>
              </a:extLst>
            </p:cNvPr>
            <p:cNvSpPr/>
            <p:nvPr/>
          </p:nvSpPr>
          <p:spPr>
            <a:xfrm>
              <a:off x="8148920" y="4709796"/>
              <a:ext cx="134874" cy="134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Oval 550">
              <a:extLst>
                <a:ext uri="{FF2B5EF4-FFF2-40B4-BE49-F238E27FC236}">
                  <a16:creationId xmlns:a16="http://schemas.microsoft.com/office/drawing/2014/main" id="{D75CB1D5-0B4B-4D31-AD9F-4509A2135EE4}"/>
                </a:ext>
              </a:extLst>
            </p:cNvPr>
            <p:cNvSpPr/>
            <p:nvPr/>
          </p:nvSpPr>
          <p:spPr>
            <a:xfrm>
              <a:off x="8178374" y="4773612"/>
              <a:ext cx="134874" cy="134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TextBox 97">
            <a:extLst>
              <a:ext uri="{FF2B5EF4-FFF2-40B4-BE49-F238E27FC236}">
                <a16:creationId xmlns:a16="http://schemas.microsoft.com/office/drawing/2014/main" id="{E67037E8-60DF-4CAC-AFB8-90BA69DEF6EA}"/>
              </a:ext>
            </a:extLst>
          </p:cNvPr>
          <p:cNvSpPr txBox="1"/>
          <p:nvPr/>
        </p:nvSpPr>
        <p:spPr>
          <a:xfrm>
            <a:off x="7093478" y="4766128"/>
            <a:ext cx="1371600" cy="276999"/>
          </a:xfrm>
          <a:prstGeom prst="rect">
            <a:avLst/>
          </a:prstGeom>
          <a:noFill/>
        </p:spPr>
        <p:txBody>
          <a:bodyPr wrap="square" rtlCol="0">
            <a:spAutoFit/>
          </a:bodyPr>
          <a:lstStyle/>
          <a:p>
            <a:pPr algn="ctr">
              <a:buClr>
                <a:schemeClr val="accent1"/>
              </a:buClr>
            </a:pPr>
            <a:r>
              <a:rPr lang="en-US" sz="1200"/>
              <a:t>Isotype</a:t>
            </a:r>
          </a:p>
        </p:txBody>
      </p:sp>
      <p:grpSp>
        <p:nvGrpSpPr>
          <p:cNvPr id="13" name="Group 12">
            <a:extLst>
              <a:ext uri="{FF2B5EF4-FFF2-40B4-BE49-F238E27FC236}">
                <a16:creationId xmlns:a16="http://schemas.microsoft.com/office/drawing/2014/main" id="{492A2D93-E52F-4FA2-A1CF-968488B16D9C}"/>
              </a:ext>
            </a:extLst>
          </p:cNvPr>
          <p:cNvGrpSpPr/>
          <p:nvPr/>
        </p:nvGrpSpPr>
        <p:grpSpPr>
          <a:xfrm>
            <a:off x="7741744" y="4538046"/>
            <a:ext cx="75069" cy="64008"/>
            <a:chOff x="7032808" y="2549081"/>
            <a:chExt cx="137160" cy="283464"/>
          </a:xfrm>
        </p:grpSpPr>
        <p:cxnSp>
          <p:nvCxnSpPr>
            <p:cNvPr id="10" name="Straight Connector 9">
              <a:extLst>
                <a:ext uri="{FF2B5EF4-FFF2-40B4-BE49-F238E27FC236}">
                  <a16:creationId xmlns:a16="http://schemas.microsoft.com/office/drawing/2014/main" id="{36288CED-D1F2-455F-9883-9F2D41A8415B}"/>
                </a:ext>
              </a:extLst>
            </p:cNvPr>
            <p:cNvCxnSpPr/>
            <p:nvPr/>
          </p:nvCxnSpPr>
          <p:spPr>
            <a:xfrm>
              <a:off x="7101388" y="2549081"/>
              <a:ext cx="0" cy="2834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1E092B-2874-43D2-BD99-3AAC581D9751}"/>
                </a:ext>
              </a:extLst>
            </p:cNvPr>
            <p:cNvCxnSpPr>
              <a:cxnSpLocks/>
            </p:cNvCxnSpPr>
            <p:nvPr/>
          </p:nvCxnSpPr>
          <p:spPr>
            <a:xfrm rot="5400000">
              <a:off x="7101388" y="2763965"/>
              <a:ext cx="0" cy="13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719CDAA-A88D-4A4E-AD3D-F92A22E68650}"/>
                </a:ext>
              </a:extLst>
            </p:cNvPr>
            <p:cNvCxnSpPr>
              <a:cxnSpLocks/>
            </p:cNvCxnSpPr>
            <p:nvPr/>
          </p:nvCxnSpPr>
          <p:spPr>
            <a:xfrm rot="5400000">
              <a:off x="7101388" y="2480501"/>
              <a:ext cx="0" cy="13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3" name="Rectangle 402">
            <a:extLst>
              <a:ext uri="{FF2B5EF4-FFF2-40B4-BE49-F238E27FC236}">
                <a16:creationId xmlns:a16="http://schemas.microsoft.com/office/drawing/2014/main" id="{5039D7A4-5DD6-4004-A9E2-BF6EFC2A28C0}"/>
              </a:ext>
            </a:extLst>
          </p:cNvPr>
          <p:cNvSpPr/>
          <p:nvPr/>
        </p:nvSpPr>
        <p:spPr>
          <a:xfrm>
            <a:off x="8565144" y="4613778"/>
            <a:ext cx="526924" cy="123433"/>
          </a:xfrm>
          <a:prstGeom prst="rect">
            <a:avLst/>
          </a:prstGeom>
          <a:solidFill>
            <a:schemeClr val="accent3">
              <a:alpha val="2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7B84A800-A413-4B34-B6C6-C87C28A470CC}"/>
              </a:ext>
            </a:extLst>
          </p:cNvPr>
          <p:cNvGrpSpPr/>
          <p:nvPr/>
        </p:nvGrpSpPr>
        <p:grpSpPr>
          <a:xfrm>
            <a:off x="8667057" y="4384047"/>
            <a:ext cx="331232" cy="375414"/>
            <a:chOff x="8531819" y="4533073"/>
            <a:chExt cx="331232" cy="375414"/>
          </a:xfrm>
          <a:solidFill>
            <a:schemeClr val="accent3"/>
          </a:solidFill>
        </p:grpSpPr>
        <p:sp>
          <p:nvSpPr>
            <p:cNvPr id="552" name="Oval 551">
              <a:extLst>
                <a:ext uri="{FF2B5EF4-FFF2-40B4-BE49-F238E27FC236}">
                  <a16:creationId xmlns:a16="http://schemas.microsoft.com/office/drawing/2014/main" id="{F3483642-808C-4E20-8DE4-7A5C67471F74}"/>
                </a:ext>
              </a:extLst>
            </p:cNvPr>
            <p:cNvSpPr/>
            <p:nvPr/>
          </p:nvSpPr>
          <p:spPr>
            <a:xfrm>
              <a:off x="8629998" y="4533073"/>
              <a:ext cx="134874" cy="134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Oval 552">
              <a:extLst>
                <a:ext uri="{FF2B5EF4-FFF2-40B4-BE49-F238E27FC236}">
                  <a16:creationId xmlns:a16="http://schemas.microsoft.com/office/drawing/2014/main" id="{0543D804-037F-48FD-9690-76E76DCC0A66}"/>
                </a:ext>
              </a:extLst>
            </p:cNvPr>
            <p:cNvSpPr/>
            <p:nvPr/>
          </p:nvSpPr>
          <p:spPr>
            <a:xfrm>
              <a:off x="8679088" y="4655797"/>
              <a:ext cx="134874" cy="134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Oval 553">
              <a:extLst>
                <a:ext uri="{FF2B5EF4-FFF2-40B4-BE49-F238E27FC236}">
                  <a16:creationId xmlns:a16="http://schemas.microsoft.com/office/drawing/2014/main" id="{B4BC9597-0D93-42ED-B875-4311EFBAE096}"/>
                </a:ext>
              </a:extLst>
            </p:cNvPr>
            <p:cNvSpPr/>
            <p:nvPr/>
          </p:nvSpPr>
          <p:spPr>
            <a:xfrm>
              <a:off x="8728177" y="4685251"/>
              <a:ext cx="134874" cy="134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Oval 554">
              <a:extLst>
                <a:ext uri="{FF2B5EF4-FFF2-40B4-BE49-F238E27FC236}">
                  <a16:creationId xmlns:a16="http://schemas.microsoft.com/office/drawing/2014/main" id="{DABA7EFF-A070-4284-88AC-053563A75AAC}"/>
                </a:ext>
              </a:extLst>
            </p:cNvPr>
            <p:cNvSpPr/>
            <p:nvPr/>
          </p:nvSpPr>
          <p:spPr>
            <a:xfrm>
              <a:off x="8679088" y="4753976"/>
              <a:ext cx="134874" cy="134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Oval 555">
              <a:extLst>
                <a:ext uri="{FF2B5EF4-FFF2-40B4-BE49-F238E27FC236}">
                  <a16:creationId xmlns:a16="http://schemas.microsoft.com/office/drawing/2014/main" id="{CEB67B0E-F247-4876-98C3-C0F37015CD37}"/>
                </a:ext>
              </a:extLst>
            </p:cNvPr>
            <p:cNvSpPr/>
            <p:nvPr/>
          </p:nvSpPr>
          <p:spPr>
            <a:xfrm>
              <a:off x="8585818" y="4675433"/>
              <a:ext cx="134874" cy="134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Oval 556">
              <a:extLst>
                <a:ext uri="{FF2B5EF4-FFF2-40B4-BE49-F238E27FC236}">
                  <a16:creationId xmlns:a16="http://schemas.microsoft.com/office/drawing/2014/main" id="{935EBAA4-A88B-481A-953A-2683C7EC6198}"/>
                </a:ext>
              </a:extLst>
            </p:cNvPr>
            <p:cNvSpPr/>
            <p:nvPr/>
          </p:nvSpPr>
          <p:spPr>
            <a:xfrm>
              <a:off x="8531819" y="4709796"/>
              <a:ext cx="134874" cy="134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Oval 557">
              <a:extLst>
                <a:ext uri="{FF2B5EF4-FFF2-40B4-BE49-F238E27FC236}">
                  <a16:creationId xmlns:a16="http://schemas.microsoft.com/office/drawing/2014/main" id="{D89DCC46-817A-48A3-AD19-B03F1BCDFCEE}"/>
                </a:ext>
              </a:extLst>
            </p:cNvPr>
            <p:cNvSpPr/>
            <p:nvPr/>
          </p:nvSpPr>
          <p:spPr>
            <a:xfrm>
              <a:off x="8566182" y="4749068"/>
              <a:ext cx="134874" cy="134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Oval 558">
              <a:extLst>
                <a:ext uri="{FF2B5EF4-FFF2-40B4-BE49-F238E27FC236}">
                  <a16:creationId xmlns:a16="http://schemas.microsoft.com/office/drawing/2014/main" id="{F10EE3D0-5FBC-47C3-AA87-44065C7E95C0}"/>
                </a:ext>
              </a:extLst>
            </p:cNvPr>
            <p:cNvSpPr/>
            <p:nvPr/>
          </p:nvSpPr>
          <p:spPr>
            <a:xfrm>
              <a:off x="8610362" y="4773613"/>
              <a:ext cx="134874" cy="134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4" name="TextBox 403">
            <a:extLst>
              <a:ext uri="{FF2B5EF4-FFF2-40B4-BE49-F238E27FC236}">
                <a16:creationId xmlns:a16="http://schemas.microsoft.com/office/drawing/2014/main" id="{6F63103F-6A2D-4A97-99B7-86303464D72B}"/>
              </a:ext>
            </a:extLst>
          </p:cNvPr>
          <p:cNvSpPr txBox="1"/>
          <p:nvPr/>
        </p:nvSpPr>
        <p:spPr>
          <a:xfrm>
            <a:off x="8142806" y="4766128"/>
            <a:ext cx="1371600" cy="276999"/>
          </a:xfrm>
          <a:prstGeom prst="rect">
            <a:avLst/>
          </a:prstGeom>
          <a:noFill/>
        </p:spPr>
        <p:txBody>
          <a:bodyPr wrap="square" rtlCol="0">
            <a:spAutoFit/>
          </a:bodyPr>
          <a:lstStyle/>
          <a:p>
            <a:pPr algn="ctr">
              <a:buClr>
                <a:schemeClr val="accent1"/>
              </a:buClr>
            </a:pPr>
            <a:r>
              <a:rPr lang="en-US" sz="1200">
                <a:sym typeface="Symbol" panose="05050102010706020507" pitchFamily="18" charset="2"/>
              </a:rPr>
              <a:t></a:t>
            </a:r>
            <a:r>
              <a:rPr lang="en-US" sz="1200"/>
              <a:t>-IL-5</a:t>
            </a:r>
          </a:p>
        </p:txBody>
      </p:sp>
      <p:grpSp>
        <p:nvGrpSpPr>
          <p:cNvPr id="405" name="Group 404">
            <a:extLst>
              <a:ext uri="{FF2B5EF4-FFF2-40B4-BE49-F238E27FC236}">
                <a16:creationId xmlns:a16="http://schemas.microsoft.com/office/drawing/2014/main" id="{33175A8C-0883-47B7-9758-A4FA7A95FBBC}"/>
              </a:ext>
            </a:extLst>
          </p:cNvPr>
          <p:cNvGrpSpPr/>
          <p:nvPr/>
        </p:nvGrpSpPr>
        <p:grpSpPr>
          <a:xfrm>
            <a:off x="8791072" y="4590192"/>
            <a:ext cx="75069" cy="54864"/>
            <a:chOff x="7032808" y="2549081"/>
            <a:chExt cx="137160" cy="283464"/>
          </a:xfrm>
        </p:grpSpPr>
        <p:cxnSp>
          <p:nvCxnSpPr>
            <p:cNvPr id="406" name="Straight Connector 405">
              <a:extLst>
                <a:ext uri="{FF2B5EF4-FFF2-40B4-BE49-F238E27FC236}">
                  <a16:creationId xmlns:a16="http://schemas.microsoft.com/office/drawing/2014/main" id="{BE1CF5D9-593D-4FCC-A325-ECF1F3AEC663}"/>
                </a:ext>
              </a:extLst>
            </p:cNvPr>
            <p:cNvCxnSpPr/>
            <p:nvPr/>
          </p:nvCxnSpPr>
          <p:spPr>
            <a:xfrm>
              <a:off x="7101388" y="2549081"/>
              <a:ext cx="0" cy="2834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2AEE1D1E-0AB6-4715-83CD-CA9EFE4F2D27}"/>
                </a:ext>
              </a:extLst>
            </p:cNvPr>
            <p:cNvCxnSpPr>
              <a:cxnSpLocks/>
            </p:cNvCxnSpPr>
            <p:nvPr/>
          </p:nvCxnSpPr>
          <p:spPr>
            <a:xfrm rot="5400000">
              <a:off x="7101388" y="2763965"/>
              <a:ext cx="0" cy="13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B9625F62-3BA1-4A49-86F7-86A6675A838E}"/>
                </a:ext>
              </a:extLst>
            </p:cNvPr>
            <p:cNvCxnSpPr>
              <a:cxnSpLocks/>
            </p:cNvCxnSpPr>
            <p:nvPr/>
          </p:nvCxnSpPr>
          <p:spPr>
            <a:xfrm rot="5400000">
              <a:off x="7101388" y="2480501"/>
              <a:ext cx="0" cy="13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0" name="Rectangle 409">
            <a:extLst>
              <a:ext uri="{FF2B5EF4-FFF2-40B4-BE49-F238E27FC236}">
                <a16:creationId xmlns:a16="http://schemas.microsoft.com/office/drawing/2014/main" id="{06FDD39C-DCCB-43D2-A9CB-72A99E3BDB9D}"/>
              </a:ext>
            </a:extLst>
          </p:cNvPr>
          <p:cNvSpPr/>
          <p:nvPr/>
        </p:nvSpPr>
        <p:spPr>
          <a:xfrm>
            <a:off x="9938854" y="4552030"/>
            <a:ext cx="526924" cy="185181"/>
          </a:xfrm>
          <a:prstGeom prst="rect">
            <a:avLst/>
          </a:prstGeom>
          <a:solidFill>
            <a:schemeClr val="accent3">
              <a:alpha val="2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E3C4EE4B-03A7-4400-A590-BB1F000C987F}"/>
              </a:ext>
            </a:extLst>
          </p:cNvPr>
          <p:cNvGrpSpPr/>
          <p:nvPr/>
        </p:nvGrpSpPr>
        <p:grpSpPr>
          <a:xfrm>
            <a:off x="10020727" y="4435959"/>
            <a:ext cx="345960" cy="233053"/>
            <a:chOff x="10475773" y="4587072"/>
            <a:chExt cx="345960" cy="233053"/>
          </a:xfrm>
          <a:solidFill>
            <a:schemeClr val="accent3"/>
          </a:solidFill>
        </p:grpSpPr>
        <p:sp>
          <p:nvSpPr>
            <p:cNvPr id="560" name="Oval 559">
              <a:extLst>
                <a:ext uri="{FF2B5EF4-FFF2-40B4-BE49-F238E27FC236}">
                  <a16:creationId xmlns:a16="http://schemas.microsoft.com/office/drawing/2014/main" id="{096E4A89-84CB-4F70-9D47-6991CF77AB5B}"/>
                </a:ext>
              </a:extLst>
            </p:cNvPr>
            <p:cNvSpPr/>
            <p:nvPr/>
          </p:nvSpPr>
          <p:spPr>
            <a:xfrm>
              <a:off x="10475773" y="4591980"/>
              <a:ext cx="134874" cy="134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Oval 560">
              <a:extLst>
                <a:ext uri="{FF2B5EF4-FFF2-40B4-BE49-F238E27FC236}">
                  <a16:creationId xmlns:a16="http://schemas.microsoft.com/office/drawing/2014/main" id="{F574BFD7-68DF-46F5-8316-69346E0380C6}"/>
                </a:ext>
              </a:extLst>
            </p:cNvPr>
            <p:cNvSpPr/>
            <p:nvPr/>
          </p:nvSpPr>
          <p:spPr>
            <a:xfrm>
              <a:off x="10500317" y="4675434"/>
              <a:ext cx="134874" cy="134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Oval 561">
              <a:extLst>
                <a:ext uri="{FF2B5EF4-FFF2-40B4-BE49-F238E27FC236}">
                  <a16:creationId xmlns:a16="http://schemas.microsoft.com/office/drawing/2014/main" id="{4708703B-AF6B-4A93-98C0-D36ED16AA147}"/>
                </a:ext>
              </a:extLst>
            </p:cNvPr>
            <p:cNvSpPr/>
            <p:nvPr/>
          </p:nvSpPr>
          <p:spPr>
            <a:xfrm>
              <a:off x="10564134" y="4685251"/>
              <a:ext cx="134874" cy="134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Oval 562">
              <a:extLst>
                <a:ext uri="{FF2B5EF4-FFF2-40B4-BE49-F238E27FC236}">
                  <a16:creationId xmlns:a16="http://schemas.microsoft.com/office/drawing/2014/main" id="{8F20804A-37EB-47F5-B7C6-65697B3462A9}"/>
                </a:ext>
              </a:extLst>
            </p:cNvPr>
            <p:cNvSpPr/>
            <p:nvPr/>
          </p:nvSpPr>
          <p:spPr>
            <a:xfrm>
              <a:off x="10613224" y="4681629"/>
              <a:ext cx="134874" cy="134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Oval 563">
              <a:extLst>
                <a:ext uri="{FF2B5EF4-FFF2-40B4-BE49-F238E27FC236}">
                  <a16:creationId xmlns:a16="http://schemas.microsoft.com/office/drawing/2014/main" id="{5200138D-2A18-45A4-91CF-64311001E411}"/>
                </a:ext>
              </a:extLst>
            </p:cNvPr>
            <p:cNvSpPr/>
            <p:nvPr/>
          </p:nvSpPr>
          <p:spPr>
            <a:xfrm>
              <a:off x="10686859" y="4587072"/>
              <a:ext cx="134874" cy="134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Oval 564">
              <a:extLst>
                <a:ext uri="{FF2B5EF4-FFF2-40B4-BE49-F238E27FC236}">
                  <a16:creationId xmlns:a16="http://schemas.microsoft.com/office/drawing/2014/main" id="{E9A0091D-7831-4132-A74D-152981ED5919}"/>
                </a:ext>
              </a:extLst>
            </p:cNvPr>
            <p:cNvSpPr/>
            <p:nvPr/>
          </p:nvSpPr>
          <p:spPr>
            <a:xfrm>
              <a:off x="10677041" y="4636162"/>
              <a:ext cx="134874" cy="134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1" name="TextBox 410">
            <a:extLst>
              <a:ext uri="{FF2B5EF4-FFF2-40B4-BE49-F238E27FC236}">
                <a16:creationId xmlns:a16="http://schemas.microsoft.com/office/drawing/2014/main" id="{BAE62A2C-0703-4B14-AA55-046D74100AFF}"/>
              </a:ext>
            </a:extLst>
          </p:cNvPr>
          <p:cNvSpPr txBox="1"/>
          <p:nvPr/>
        </p:nvSpPr>
        <p:spPr>
          <a:xfrm>
            <a:off x="9516516" y="4766128"/>
            <a:ext cx="1371600" cy="276999"/>
          </a:xfrm>
          <a:prstGeom prst="rect">
            <a:avLst/>
          </a:prstGeom>
          <a:noFill/>
        </p:spPr>
        <p:txBody>
          <a:bodyPr wrap="square" rtlCol="0">
            <a:spAutoFit/>
          </a:bodyPr>
          <a:lstStyle/>
          <a:p>
            <a:pPr algn="ctr">
              <a:buClr>
                <a:schemeClr val="accent1"/>
              </a:buClr>
            </a:pPr>
            <a:r>
              <a:rPr lang="en-US" sz="1200"/>
              <a:t>Isotype</a:t>
            </a:r>
          </a:p>
        </p:txBody>
      </p:sp>
      <p:grpSp>
        <p:nvGrpSpPr>
          <p:cNvPr id="412" name="Group 411">
            <a:extLst>
              <a:ext uri="{FF2B5EF4-FFF2-40B4-BE49-F238E27FC236}">
                <a16:creationId xmlns:a16="http://schemas.microsoft.com/office/drawing/2014/main" id="{6C75EBAA-B113-4EA1-8346-5D837B575FC4}"/>
              </a:ext>
            </a:extLst>
          </p:cNvPr>
          <p:cNvGrpSpPr/>
          <p:nvPr/>
        </p:nvGrpSpPr>
        <p:grpSpPr>
          <a:xfrm>
            <a:off x="10164782" y="4530674"/>
            <a:ext cx="75069" cy="45720"/>
            <a:chOff x="7032808" y="2549081"/>
            <a:chExt cx="137160" cy="283464"/>
          </a:xfrm>
        </p:grpSpPr>
        <p:cxnSp>
          <p:nvCxnSpPr>
            <p:cNvPr id="413" name="Straight Connector 412">
              <a:extLst>
                <a:ext uri="{FF2B5EF4-FFF2-40B4-BE49-F238E27FC236}">
                  <a16:creationId xmlns:a16="http://schemas.microsoft.com/office/drawing/2014/main" id="{FA888B08-0BFC-40C8-A055-0B811ECA9854}"/>
                </a:ext>
              </a:extLst>
            </p:cNvPr>
            <p:cNvCxnSpPr/>
            <p:nvPr/>
          </p:nvCxnSpPr>
          <p:spPr>
            <a:xfrm>
              <a:off x="7101388" y="2549081"/>
              <a:ext cx="0" cy="2834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2EE81C4C-1468-486D-94B2-9E87C933889E}"/>
                </a:ext>
              </a:extLst>
            </p:cNvPr>
            <p:cNvCxnSpPr>
              <a:cxnSpLocks/>
            </p:cNvCxnSpPr>
            <p:nvPr/>
          </p:nvCxnSpPr>
          <p:spPr>
            <a:xfrm rot="5400000">
              <a:off x="7101388" y="2763965"/>
              <a:ext cx="0" cy="13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4A3B8D48-B86B-4EB5-BAFF-9DC83C807850}"/>
                </a:ext>
              </a:extLst>
            </p:cNvPr>
            <p:cNvCxnSpPr>
              <a:cxnSpLocks/>
            </p:cNvCxnSpPr>
            <p:nvPr/>
          </p:nvCxnSpPr>
          <p:spPr>
            <a:xfrm rot="5400000">
              <a:off x="7101388" y="2480501"/>
              <a:ext cx="0" cy="13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7" name="Rectangle 416">
            <a:extLst>
              <a:ext uri="{FF2B5EF4-FFF2-40B4-BE49-F238E27FC236}">
                <a16:creationId xmlns:a16="http://schemas.microsoft.com/office/drawing/2014/main" id="{CC340C06-8318-4C54-93CC-4962880B631E}"/>
              </a:ext>
            </a:extLst>
          </p:cNvPr>
          <p:cNvSpPr/>
          <p:nvPr/>
        </p:nvSpPr>
        <p:spPr>
          <a:xfrm>
            <a:off x="10925441" y="4631021"/>
            <a:ext cx="526924" cy="106190"/>
          </a:xfrm>
          <a:prstGeom prst="rect">
            <a:avLst/>
          </a:prstGeom>
          <a:solidFill>
            <a:schemeClr val="accent3">
              <a:alpha val="2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1B56ADDD-D1D7-47F8-B1AE-E43149EF0E6D}"/>
              </a:ext>
            </a:extLst>
          </p:cNvPr>
          <p:cNvSpPr txBox="1"/>
          <p:nvPr/>
        </p:nvSpPr>
        <p:spPr>
          <a:xfrm>
            <a:off x="10503103" y="4766128"/>
            <a:ext cx="1371600" cy="276999"/>
          </a:xfrm>
          <a:prstGeom prst="rect">
            <a:avLst/>
          </a:prstGeom>
          <a:noFill/>
        </p:spPr>
        <p:txBody>
          <a:bodyPr wrap="square" rtlCol="0">
            <a:spAutoFit/>
          </a:bodyPr>
          <a:lstStyle/>
          <a:p>
            <a:pPr algn="ctr">
              <a:buClr>
                <a:schemeClr val="accent1"/>
              </a:buClr>
            </a:pPr>
            <a:r>
              <a:rPr lang="en-US" sz="1200">
                <a:sym typeface="Symbol" panose="05050102010706020507" pitchFamily="18" charset="2"/>
              </a:rPr>
              <a:t></a:t>
            </a:r>
            <a:r>
              <a:rPr lang="en-US" sz="1200"/>
              <a:t>-IL-5</a:t>
            </a:r>
          </a:p>
        </p:txBody>
      </p:sp>
      <p:grpSp>
        <p:nvGrpSpPr>
          <p:cNvPr id="51" name="Group 50">
            <a:extLst>
              <a:ext uri="{FF2B5EF4-FFF2-40B4-BE49-F238E27FC236}">
                <a16:creationId xmlns:a16="http://schemas.microsoft.com/office/drawing/2014/main" id="{8919B9BA-1FC9-4BC6-9AC6-08B69A88CAE0}"/>
              </a:ext>
            </a:extLst>
          </p:cNvPr>
          <p:cNvGrpSpPr/>
          <p:nvPr/>
        </p:nvGrpSpPr>
        <p:grpSpPr>
          <a:xfrm>
            <a:off x="11119978" y="4516768"/>
            <a:ext cx="223236" cy="253596"/>
            <a:chOff x="10986307" y="4675434"/>
            <a:chExt cx="223236" cy="253596"/>
          </a:xfrm>
          <a:solidFill>
            <a:schemeClr val="accent3"/>
          </a:solidFill>
        </p:grpSpPr>
        <p:sp>
          <p:nvSpPr>
            <p:cNvPr id="566" name="Oval 565">
              <a:extLst>
                <a:ext uri="{FF2B5EF4-FFF2-40B4-BE49-F238E27FC236}">
                  <a16:creationId xmlns:a16="http://schemas.microsoft.com/office/drawing/2014/main" id="{07E188F2-B18C-4349-9583-B387A7E668E9}"/>
                </a:ext>
              </a:extLst>
            </p:cNvPr>
            <p:cNvSpPr/>
            <p:nvPr/>
          </p:nvSpPr>
          <p:spPr>
            <a:xfrm>
              <a:off x="10986307" y="4675434"/>
              <a:ext cx="134874" cy="134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a:extLst>
                <a:ext uri="{FF2B5EF4-FFF2-40B4-BE49-F238E27FC236}">
                  <a16:creationId xmlns:a16="http://schemas.microsoft.com/office/drawing/2014/main" id="{B09DC6A8-7F75-4C15-9C73-FC28DA6F83E1}"/>
                </a:ext>
              </a:extLst>
            </p:cNvPr>
            <p:cNvSpPr/>
            <p:nvPr/>
          </p:nvSpPr>
          <p:spPr>
            <a:xfrm>
              <a:off x="11074669" y="4685252"/>
              <a:ext cx="134874" cy="134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Oval 567">
              <a:extLst>
                <a:ext uri="{FF2B5EF4-FFF2-40B4-BE49-F238E27FC236}">
                  <a16:creationId xmlns:a16="http://schemas.microsoft.com/office/drawing/2014/main" id="{FF65B377-609B-4E00-A32D-463E3BEF8AD9}"/>
                </a:ext>
              </a:extLst>
            </p:cNvPr>
            <p:cNvSpPr/>
            <p:nvPr/>
          </p:nvSpPr>
          <p:spPr>
            <a:xfrm>
              <a:off x="11001034" y="4724524"/>
              <a:ext cx="134874" cy="134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Oval 568">
              <a:extLst>
                <a:ext uri="{FF2B5EF4-FFF2-40B4-BE49-F238E27FC236}">
                  <a16:creationId xmlns:a16="http://schemas.microsoft.com/office/drawing/2014/main" id="{5564B910-1490-4143-883B-1ACA5A621717}"/>
                </a:ext>
              </a:extLst>
            </p:cNvPr>
            <p:cNvSpPr/>
            <p:nvPr/>
          </p:nvSpPr>
          <p:spPr>
            <a:xfrm>
              <a:off x="11027175" y="4794156"/>
              <a:ext cx="134874" cy="134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Oval 569">
              <a:extLst>
                <a:ext uri="{FF2B5EF4-FFF2-40B4-BE49-F238E27FC236}">
                  <a16:creationId xmlns:a16="http://schemas.microsoft.com/office/drawing/2014/main" id="{1CC64918-78E7-4306-836E-257448A015D7}"/>
                </a:ext>
              </a:extLst>
            </p:cNvPr>
            <p:cNvSpPr/>
            <p:nvPr/>
          </p:nvSpPr>
          <p:spPr>
            <a:xfrm>
              <a:off x="11055032" y="4729433"/>
              <a:ext cx="134874" cy="134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9" name="Group 418">
            <a:extLst>
              <a:ext uri="{FF2B5EF4-FFF2-40B4-BE49-F238E27FC236}">
                <a16:creationId xmlns:a16="http://schemas.microsoft.com/office/drawing/2014/main" id="{58EDF5BC-0299-48F5-96F8-FA7ED57FBF33}"/>
              </a:ext>
            </a:extLst>
          </p:cNvPr>
          <p:cNvGrpSpPr/>
          <p:nvPr/>
        </p:nvGrpSpPr>
        <p:grpSpPr>
          <a:xfrm>
            <a:off x="11151369" y="4619245"/>
            <a:ext cx="75069" cy="27432"/>
            <a:chOff x="7032808" y="2549081"/>
            <a:chExt cx="137160" cy="283464"/>
          </a:xfrm>
        </p:grpSpPr>
        <p:cxnSp>
          <p:nvCxnSpPr>
            <p:cNvPr id="420" name="Straight Connector 419">
              <a:extLst>
                <a:ext uri="{FF2B5EF4-FFF2-40B4-BE49-F238E27FC236}">
                  <a16:creationId xmlns:a16="http://schemas.microsoft.com/office/drawing/2014/main" id="{22B8E3CB-5533-43F2-AFB0-50AE3CD98381}"/>
                </a:ext>
              </a:extLst>
            </p:cNvPr>
            <p:cNvCxnSpPr/>
            <p:nvPr/>
          </p:nvCxnSpPr>
          <p:spPr>
            <a:xfrm>
              <a:off x="7101388" y="2549081"/>
              <a:ext cx="0" cy="2834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0A58C98D-0654-4342-B174-0DDD111BF467}"/>
                </a:ext>
              </a:extLst>
            </p:cNvPr>
            <p:cNvCxnSpPr>
              <a:cxnSpLocks/>
            </p:cNvCxnSpPr>
            <p:nvPr/>
          </p:nvCxnSpPr>
          <p:spPr>
            <a:xfrm rot="5400000">
              <a:off x="7101388" y="2763965"/>
              <a:ext cx="0" cy="13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700F6A47-E076-4C93-A716-F166C7C23A4F}"/>
                </a:ext>
              </a:extLst>
            </p:cNvPr>
            <p:cNvCxnSpPr>
              <a:cxnSpLocks/>
            </p:cNvCxnSpPr>
            <p:nvPr/>
          </p:nvCxnSpPr>
          <p:spPr>
            <a:xfrm rot="5400000">
              <a:off x="7101388" y="2480501"/>
              <a:ext cx="0" cy="13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7" name="Freeform: Shape 576">
            <a:extLst>
              <a:ext uri="{FF2B5EF4-FFF2-40B4-BE49-F238E27FC236}">
                <a16:creationId xmlns:a16="http://schemas.microsoft.com/office/drawing/2014/main" id="{9F6A9395-0610-4615-BB33-474C6C8EA37E}"/>
              </a:ext>
            </a:extLst>
          </p:cNvPr>
          <p:cNvSpPr/>
          <p:nvPr/>
        </p:nvSpPr>
        <p:spPr>
          <a:xfrm>
            <a:off x="4198620" y="2331720"/>
            <a:ext cx="1531620" cy="1676400"/>
          </a:xfrm>
          <a:custGeom>
            <a:avLst/>
            <a:gdLst>
              <a:gd name="connsiteX0" fmla="*/ 0 w 1531620"/>
              <a:gd name="connsiteY0" fmla="*/ 121920 h 1676400"/>
              <a:gd name="connsiteX1" fmla="*/ 0 w 1531620"/>
              <a:gd name="connsiteY1" fmla="*/ 0 h 1676400"/>
              <a:gd name="connsiteX2" fmla="*/ 1531620 w 1531620"/>
              <a:gd name="connsiteY2" fmla="*/ 0 h 1676400"/>
              <a:gd name="connsiteX3" fmla="*/ 1531620 w 1531620"/>
              <a:gd name="connsiteY3" fmla="*/ 1676400 h 1676400"/>
            </a:gdLst>
            <a:ahLst/>
            <a:cxnLst>
              <a:cxn ang="0">
                <a:pos x="connsiteX0" y="connsiteY0"/>
              </a:cxn>
              <a:cxn ang="0">
                <a:pos x="connsiteX1" y="connsiteY1"/>
              </a:cxn>
              <a:cxn ang="0">
                <a:pos x="connsiteX2" y="connsiteY2"/>
              </a:cxn>
              <a:cxn ang="0">
                <a:pos x="connsiteX3" y="connsiteY3"/>
              </a:cxn>
            </a:cxnLst>
            <a:rect l="l" t="t" r="r" b="b"/>
            <a:pathLst>
              <a:path w="1531620" h="1676400">
                <a:moveTo>
                  <a:pt x="0" y="121920"/>
                </a:moveTo>
                <a:lnTo>
                  <a:pt x="0" y="0"/>
                </a:lnTo>
                <a:lnTo>
                  <a:pt x="1531620" y="0"/>
                </a:lnTo>
                <a:lnTo>
                  <a:pt x="1531620" y="167640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E98D68E7-E445-4213-AC6B-953C7E73C812}"/>
              </a:ext>
            </a:extLst>
          </p:cNvPr>
          <p:cNvSpPr txBox="1"/>
          <p:nvPr/>
        </p:nvSpPr>
        <p:spPr>
          <a:xfrm>
            <a:off x="4621668" y="2203601"/>
            <a:ext cx="633468" cy="274787"/>
          </a:xfrm>
          <a:prstGeom prst="rect">
            <a:avLst/>
          </a:prstGeom>
          <a:solidFill>
            <a:schemeClr val="bg1"/>
          </a:solidFill>
        </p:spPr>
        <p:txBody>
          <a:bodyPr wrap="square" rtlCol="0">
            <a:spAutoFit/>
          </a:bodyPr>
          <a:lstStyle/>
          <a:p>
            <a:pPr algn="ctr">
              <a:buClr>
                <a:schemeClr val="accent1"/>
              </a:buClr>
            </a:pPr>
            <a:r>
              <a:rPr lang="en-US" sz="900" i="1"/>
              <a:t>P</a:t>
            </a:r>
            <a:r>
              <a:rPr lang="en-US" sz="900"/>
              <a:t>&lt;0.001</a:t>
            </a:r>
          </a:p>
        </p:txBody>
      </p:sp>
      <p:sp>
        <p:nvSpPr>
          <p:cNvPr id="578" name="TextBox 577">
            <a:extLst>
              <a:ext uri="{FF2B5EF4-FFF2-40B4-BE49-F238E27FC236}">
                <a16:creationId xmlns:a16="http://schemas.microsoft.com/office/drawing/2014/main" id="{5012E00D-9630-44E3-80E2-21CF028870D6}"/>
              </a:ext>
            </a:extLst>
          </p:cNvPr>
          <p:cNvSpPr txBox="1"/>
          <p:nvPr/>
        </p:nvSpPr>
        <p:spPr>
          <a:xfrm>
            <a:off x="4271545" y="1934283"/>
            <a:ext cx="1371600" cy="329746"/>
          </a:xfrm>
          <a:prstGeom prst="rect">
            <a:avLst/>
          </a:prstGeom>
          <a:noFill/>
        </p:spPr>
        <p:txBody>
          <a:bodyPr wrap="square" rtlCol="0">
            <a:spAutoFit/>
          </a:bodyPr>
          <a:lstStyle/>
          <a:p>
            <a:pPr algn="ctr">
              <a:buClr>
                <a:schemeClr val="accent1"/>
              </a:buClr>
            </a:pPr>
            <a:r>
              <a:rPr lang="en-US" sz="1200"/>
              <a:t>Induced allergy*</a:t>
            </a:r>
          </a:p>
        </p:txBody>
      </p:sp>
      <p:sp>
        <p:nvSpPr>
          <p:cNvPr id="579" name="TextBox 578">
            <a:extLst>
              <a:ext uri="{FF2B5EF4-FFF2-40B4-BE49-F238E27FC236}">
                <a16:creationId xmlns:a16="http://schemas.microsoft.com/office/drawing/2014/main" id="{C724D5D5-569E-4178-8114-AB7404392D7C}"/>
              </a:ext>
            </a:extLst>
          </p:cNvPr>
          <p:cNvSpPr txBox="1"/>
          <p:nvPr/>
        </p:nvSpPr>
        <p:spPr>
          <a:xfrm>
            <a:off x="10164782" y="1934283"/>
            <a:ext cx="1371600" cy="329746"/>
          </a:xfrm>
          <a:prstGeom prst="rect">
            <a:avLst/>
          </a:prstGeom>
          <a:noFill/>
        </p:spPr>
        <p:txBody>
          <a:bodyPr wrap="square" rtlCol="0">
            <a:spAutoFit/>
          </a:bodyPr>
          <a:lstStyle/>
          <a:p>
            <a:pPr algn="ctr">
              <a:buClr>
                <a:schemeClr val="accent1"/>
              </a:buClr>
            </a:pPr>
            <a:r>
              <a:rPr lang="en-US" sz="1200"/>
              <a:t>Induced allergy*</a:t>
            </a:r>
          </a:p>
        </p:txBody>
      </p:sp>
      <p:sp>
        <p:nvSpPr>
          <p:cNvPr id="580" name="TextBox 579">
            <a:extLst>
              <a:ext uri="{FF2B5EF4-FFF2-40B4-BE49-F238E27FC236}">
                <a16:creationId xmlns:a16="http://schemas.microsoft.com/office/drawing/2014/main" id="{8A6DB504-E2BA-41C8-B235-947ACBB90D88}"/>
              </a:ext>
            </a:extLst>
          </p:cNvPr>
          <p:cNvSpPr txBox="1"/>
          <p:nvPr/>
        </p:nvSpPr>
        <p:spPr>
          <a:xfrm>
            <a:off x="7676903" y="1987030"/>
            <a:ext cx="1371600" cy="276999"/>
          </a:xfrm>
          <a:prstGeom prst="rect">
            <a:avLst/>
          </a:prstGeom>
          <a:noFill/>
        </p:spPr>
        <p:txBody>
          <a:bodyPr wrap="square" rtlCol="0">
            <a:spAutoFit/>
          </a:bodyPr>
          <a:lstStyle/>
          <a:p>
            <a:pPr algn="ctr">
              <a:buClr>
                <a:schemeClr val="accent1"/>
              </a:buClr>
            </a:pPr>
            <a:r>
              <a:rPr lang="en-US" sz="1200"/>
              <a:t>Steady state</a:t>
            </a:r>
          </a:p>
        </p:txBody>
      </p:sp>
      <p:grpSp>
        <p:nvGrpSpPr>
          <p:cNvPr id="581" name="Group 580">
            <a:extLst>
              <a:ext uri="{FF2B5EF4-FFF2-40B4-BE49-F238E27FC236}">
                <a16:creationId xmlns:a16="http://schemas.microsoft.com/office/drawing/2014/main" id="{B593C126-374B-41DD-968D-3B1B41951912}"/>
              </a:ext>
            </a:extLst>
          </p:cNvPr>
          <p:cNvGrpSpPr/>
          <p:nvPr/>
        </p:nvGrpSpPr>
        <p:grpSpPr>
          <a:xfrm>
            <a:off x="10806406" y="-150791"/>
            <a:ext cx="1385593" cy="1536384"/>
            <a:chOff x="10806406" y="-150791"/>
            <a:chExt cx="1385593" cy="1536384"/>
          </a:xfrm>
        </p:grpSpPr>
        <p:sp>
          <p:nvSpPr>
            <p:cNvPr id="582" name="Diagonal Stripe 581">
              <a:extLst>
                <a:ext uri="{FF2B5EF4-FFF2-40B4-BE49-F238E27FC236}">
                  <a16:creationId xmlns:a16="http://schemas.microsoft.com/office/drawing/2014/main" id="{468B157F-1AB4-4C31-BA67-07ABAD666458}"/>
                </a:ext>
              </a:extLst>
            </p:cNvPr>
            <p:cNvSpPr/>
            <p:nvPr/>
          </p:nvSpPr>
          <p:spPr>
            <a:xfrm flipH="1">
              <a:off x="10806406" y="0"/>
              <a:ext cx="1385593" cy="1385593"/>
            </a:xfrm>
            <a:prstGeom prst="diagStripe">
              <a:avLst>
                <a:gd name="adj" fmla="val 6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3" name="TextBox 582">
              <a:extLst>
                <a:ext uri="{FF2B5EF4-FFF2-40B4-BE49-F238E27FC236}">
                  <a16:creationId xmlns:a16="http://schemas.microsoft.com/office/drawing/2014/main" id="{CA6145E3-F036-4BF0-8BFB-CA0D19B2D661}"/>
                </a:ext>
              </a:extLst>
            </p:cNvPr>
            <p:cNvSpPr txBox="1"/>
            <p:nvPr/>
          </p:nvSpPr>
          <p:spPr>
            <a:xfrm rot="2700000">
              <a:off x="10917016" y="387233"/>
              <a:ext cx="1445379" cy="369332"/>
            </a:xfrm>
            <a:prstGeom prst="rect">
              <a:avLst/>
            </a:prstGeom>
            <a:noFill/>
          </p:spPr>
          <p:txBody>
            <a:bodyPr wrap="square" rtlCol="0">
              <a:spAutoFit/>
            </a:bodyPr>
            <a:lstStyle/>
            <a:p>
              <a:pPr algn="ctr">
                <a:buClr>
                  <a:schemeClr val="accent1"/>
                </a:buClr>
              </a:pPr>
              <a:r>
                <a:rPr lang="en-US">
                  <a:solidFill>
                    <a:schemeClr val="bg1"/>
                  </a:solidFill>
                </a:rPr>
                <a:t>MURINE</a:t>
              </a:r>
            </a:p>
          </p:txBody>
        </p:sp>
      </p:grpSp>
      <p:grpSp>
        <p:nvGrpSpPr>
          <p:cNvPr id="7" name="Group 6">
            <a:extLst>
              <a:ext uri="{FF2B5EF4-FFF2-40B4-BE49-F238E27FC236}">
                <a16:creationId xmlns:a16="http://schemas.microsoft.com/office/drawing/2014/main" id="{42C92D1F-BC2D-4C80-B37D-1C8CFF052321}"/>
              </a:ext>
            </a:extLst>
          </p:cNvPr>
          <p:cNvGrpSpPr/>
          <p:nvPr/>
        </p:nvGrpSpPr>
        <p:grpSpPr>
          <a:xfrm>
            <a:off x="7628351" y="3654322"/>
            <a:ext cx="1371600" cy="881101"/>
            <a:chOff x="7628351" y="3654322"/>
            <a:chExt cx="1371600" cy="881101"/>
          </a:xfrm>
        </p:grpSpPr>
        <p:sp>
          <p:nvSpPr>
            <p:cNvPr id="571" name="Arrow: Left-Right 570">
              <a:extLst>
                <a:ext uri="{FF2B5EF4-FFF2-40B4-BE49-F238E27FC236}">
                  <a16:creationId xmlns:a16="http://schemas.microsoft.com/office/drawing/2014/main" id="{FFA3C507-9A11-415C-9271-D5F0C4179908}"/>
                </a:ext>
              </a:extLst>
            </p:cNvPr>
            <p:cNvSpPr/>
            <p:nvPr/>
          </p:nvSpPr>
          <p:spPr>
            <a:xfrm>
              <a:off x="8049027" y="4378823"/>
              <a:ext cx="526924" cy="156600"/>
            </a:xfrm>
            <a:prstGeom prst="leftRightArrow">
              <a:avLst>
                <a:gd name="adj1" fmla="val 100000"/>
                <a:gd name="adj2"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3" name="Straight Connector 572">
              <a:extLst>
                <a:ext uri="{FF2B5EF4-FFF2-40B4-BE49-F238E27FC236}">
                  <a16:creationId xmlns:a16="http://schemas.microsoft.com/office/drawing/2014/main" id="{B8552130-DAD6-4274-9CA4-528F7C72C2B5}"/>
                </a:ext>
              </a:extLst>
            </p:cNvPr>
            <p:cNvCxnSpPr>
              <a:cxnSpLocks/>
            </p:cNvCxnSpPr>
            <p:nvPr/>
          </p:nvCxnSpPr>
          <p:spPr>
            <a:xfrm flipV="1">
              <a:off x="8312489" y="4118921"/>
              <a:ext cx="0" cy="259902"/>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6DBD29CB-8416-4AF5-99E0-3176CE5838A6}"/>
                </a:ext>
              </a:extLst>
            </p:cNvPr>
            <p:cNvSpPr txBox="1"/>
            <p:nvPr/>
          </p:nvSpPr>
          <p:spPr>
            <a:xfrm>
              <a:off x="7628351" y="3654322"/>
              <a:ext cx="1371600" cy="415498"/>
            </a:xfrm>
            <a:prstGeom prst="rect">
              <a:avLst/>
            </a:prstGeom>
            <a:noFill/>
          </p:spPr>
          <p:txBody>
            <a:bodyPr wrap="square" rtlCol="0">
              <a:spAutoFit/>
            </a:bodyPr>
            <a:lstStyle/>
            <a:p>
              <a:pPr algn="ctr">
                <a:buClr>
                  <a:schemeClr val="accent1"/>
                </a:buClr>
              </a:pPr>
              <a:r>
                <a:rPr lang="en-US" sz="900"/>
                <a:t>(</a:t>
              </a:r>
              <a:r>
                <a:rPr lang="en-US" sz="900" i="1"/>
                <a:t>P</a:t>
              </a:r>
              <a:r>
                <a:rPr lang="en-US" sz="900"/>
                <a:t>=NS)</a:t>
              </a:r>
            </a:p>
            <a:p>
              <a:pPr algn="ctr">
                <a:buClr>
                  <a:schemeClr val="accent1"/>
                </a:buClr>
              </a:pPr>
              <a:r>
                <a:rPr lang="en-US" sz="1200">
                  <a:solidFill>
                    <a:schemeClr val="accent3">
                      <a:lumMod val="75000"/>
                    </a:schemeClr>
                  </a:solidFill>
                </a:rPr>
                <a:t>Unchanged</a:t>
              </a:r>
            </a:p>
          </p:txBody>
        </p:sp>
      </p:grpSp>
      <p:grpSp>
        <p:nvGrpSpPr>
          <p:cNvPr id="5" name="Group 4">
            <a:extLst>
              <a:ext uri="{FF2B5EF4-FFF2-40B4-BE49-F238E27FC236}">
                <a16:creationId xmlns:a16="http://schemas.microsoft.com/office/drawing/2014/main" id="{E769BBE6-1930-4D37-99F6-BCEA452D1BD2}"/>
              </a:ext>
            </a:extLst>
          </p:cNvPr>
          <p:cNvGrpSpPr/>
          <p:nvPr/>
        </p:nvGrpSpPr>
        <p:grpSpPr>
          <a:xfrm>
            <a:off x="10045294" y="3653934"/>
            <a:ext cx="1371600" cy="881489"/>
            <a:chOff x="10045294" y="3653934"/>
            <a:chExt cx="1371600" cy="881489"/>
          </a:xfrm>
        </p:grpSpPr>
        <p:grpSp>
          <p:nvGrpSpPr>
            <p:cNvPr id="55" name="Group 54">
              <a:extLst>
                <a:ext uri="{FF2B5EF4-FFF2-40B4-BE49-F238E27FC236}">
                  <a16:creationId xmlns:a16="http://schemas.microsoft.com/office/drawing/2014/main" id="{B36D5903-8FC5-4EBB-A5B8-44DBDD7EFB3A}"/>
                </a:ext>
              </a:extLst>
            </p:cNvPr>
            <p:cNvGrpSpPr/>
            <p:nvPr/>
          </p:nvGrpSpPr>
          <p:grpSpPr>
            <a:xfrm>
              <a:off x="10467609" y="4118921"/>
              <a:ext cx="526924" cy="416502"/>
              <a:chOff x="10467609" y="4148337"/>
              <a:chExt cx="526924" cy="416502"/>
            </a:xfrm>
          </p:grpSpPr>
          <p:sp>
            <p:nvSpPr>
              <p:cNvPr id="574" name="Arrow: Left-Right 573">
                <a:extLst>
                  <a:ext uri="{FF2B5EF4-FFF2-40B4-BE49-F238E27FC236}">
                    <a16:creationId xmlns:a16="http://schemas.microsoft.com/office/drawing/2014/main" id="{B0AC5933-8BB5-4EFC-9D0D-606217C22080}"/>
                  </a:ext>
                </a:extLst>
              </p:cNvPr>
              <p:cNvSpPr/>
              <p:nvPr/>
            </p:nvSpPr>
            <p:spPr>
              <a:xfrm>
                <a:off x="10467609" y="4408239"/>
                <a:ext cx="526924" cy="156600"/>
              </a:xfrm>
              <a:prstGeom prst="leftRightArrow">
                <a:avLst>
                  <a:gd name="adj1" fmla="val 100000"/>
                  <a:gd name="adj2"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6" name="Straight Connector 575">
                <a:extLst>
                  <a:ext uri="{FF2B5EF4-FFF2-40B4-BE49-F238E27FC236}">
                    <a16:creationId xmlns:a16="http://schemas.microsoft.com/office/drawing/2014/main" id="{393ACDED-A27E-4F58-A126-399376433D68}"/>
                  </a:ext>
                </a:extLst>
              </p:cNvPr>
              <p:cNvCxnSpPr>
                <a:cxnSpLocks/>
              </p:cNvCxnSpPr>
              <p:nvPr/>
            </p:nvCxnSpPr>
            <p:spPr>
              <a:xfrm flipV="1">
                <a:off x="10731071" y="4148337"/>
                <a:ext cx="0" cy="259902"/>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5" name="TextBox 114">
              <a:extLst>
                <a:ext uri="{FF2B5EF4-FFF2-40B4-BE49-F238E27FC236}">
                  <a16:creationId xmlns:a16="http://schemas.microsoft.com/office/drawing/2014/main" id="{86B80CB6-188D-4B88-80FF-5E8EB84A47D6}"/>
                </a:ext>
              </a:extLst>
            </p:cNvPr>
            <p:cNvSpPr txBox="1"/>
            <p:nvPr/>
          </p:nvSpPr>
          <p:spPr>
            <a:xfrm>
              <a:off x="10045294" y="3653934"/>
              <a:ext cx="1371600" cy="415498"/>
            </a:xfrm>
            <a:prstGeom prst="rect">
              <a:avLst/>
            </a:prstGeom>
            <a:noFill/>
          </p:spPr>
          <p:txBody>
            <a:bodyPr wrap="square" rtlCol="0">
              <a:spAutoFit/>
            </a:bodyPr>
            <a:lstStyle/>
            <a:p>
              <a:pPr algn="ctr">
                <a:buClr>
                  <a:schemeClr val="accent1"/>
                </a:buClr>
              </a:pPr>
              <a:r>
                <a:rPr lang="en-US" sz="900"/>
                <a:t>(</a:t>
              </a:r>
              <a:r>
                <a:rPr lang="en-US" sz="900" i="1"/>
                <a:t>P</a:t>
              </a:r>
              <a:r>
                <a:rPr lang="en-US" sz="900"/>
                <a:t>=NS)</a:t>
              </a:r>
            </a:p>
            <a:p>
              <a:pPr algn="ctr">
                <a:buClr>
                  <a:schemeClr val="accent1"/>
                </a:buClr>
              </a:pPr>
              <a:r>
                <a:rPr lang="en-US" sz="1200">
                  <a:solidFill>
                    <a:schemeClr val="accent3">
                      <a:lumMod val="75000"/>
                    </a:schemeClr>
                  </a:solidFill>
                </a:rPr>
                <a:t>Unchanged</a:t>
              </a:r>
            </a:p>
          </p:txBody>
        </p:sp>
      </p:grpSp>
      <p:sp>
        <p:nvSpPr>
          <p:cNvPr id="116" name="Rectangle: Rounded Corners 115">
            <a:hlinkClick r:id="rId3" action="ppaction://hlinksldjump"/>
            <a:extLst>
              <a:ext uri="{FF2B5EF4-FFF2-40B4-BE49-F238E27FC236}">
                <a16:creationId xmlns:a16="http://schemas.microsoft.com/office/drawing/2014/main" id="{FAE04C45-F479-4E05-9787-F3241EDC6C8D}"/>
              </a:ext>
            </a:extLst>
          </p:cNvPr>
          <p:cNvSpPr/>
          <p:nvPr/>
        </p:nvSpPr>
        <p:spPr>
          <a:xfrm>
            <a:off x="10851385" y="6302188"/>
            <a:ext cx="1276669" cy="274320"/>
          </a:xfrm>
          <a:prstGeom prst="roundRect">
            <a:avLst>
              <a:gd name="adj" fmla="val 50000"/>
            </a:avLst>
          </a:prstGeom>
          <a:solidFill>
            <a:schemeClr val="bg1"/>
          </a:solidFill>
          <a:ln w="63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27432" tIns="0" rIns="0" bIns="0" rtlCol="0" anchor="ctr"/>
          <a:lstStyle/>
          <a:p>
            <a:r>
              <a:rPr lang="en-US" sz="800" dirty="0">
                <a:solidFill>
                  <a:schemeClr val="tx2"/>
                </a:solidFill>
              </a:rPr>
              <a:t>Return to presentation</a:t>
            </a:r>
          </a:p>
        </p:txBody>
      </p:sp>
      <p:sp>
        <p:nvSpPr>
          <p:cNvPr id="117" name="Freeform: Shape 116">
            <a:extLst>
              <a:ext uri="{FF2B5EF4-FFF2-40B4-BE49-F238E27FC236}">
                <a16:creationId xmlns:a16="http://schemas.microsoft.com/office/drawing/2014/main" id="{A4E8B4EC-FE29-4F49-91E2-F8E01B793764}"/>
              </a:ext>
            </a:extLst>
          </p:cNvPr>
          <p:cNvSpPr/>
          <p:nvPr/>
        </p:nvSpPr>
        <p:spPr>
          <a:xfrm rot="5400000">
            <a:off x="11954764" y="6398634"/>
            <a:ext cx="143698" cy="81429"/>
          </a:xfrm>
          <a:custGeom>
            <a:avLst/>
            <a:gdLst>
              <a:gd name="connsiteX0" fmla="*/ 0 w 561976"/>
              <a:gd name="connsiteY0" fmla="*/ 280988 h 280988"/>
              <a:gd name="connsiteX1" fmla="*/ 280988 w 561976"/>
              <a:gd name="connsiteY1" fmla="*/ 0 h 280988"/>
              <a:gd name="connsiteX2" fmla="*/ 561976 w 561976"/>
              <a:gd name="connsiteY2" fmla="*/ 280988 h 280988"/>
            </a:gdLst>
            <a:ahLst/>
            <a:cxnLst>
              <a:cxn ang="0">
                <a:pos x="connsiteX0" y="connsiteY0"/>
              </a:cxn>
              <a:cxn ang="0">
                <a:pos x="connsiteX1" y="connsiteY1"/>
              </a:cxn>
              <a:cxn ang="0">
                <a:pos x="connsiteX2" y="connsiteY2"/>
              </a:cxn>
            </a:cxnLst>
            <a:rect l="l" t="t" r="r" b="b"/>
            <a:pathLst>
              <a:path w="561976" h="280988">
                <a:moveTo>
                  <a:pt x="0" y="280988"/>
                </a:moveTo>
                <a:lnTo>
                  <a:pt x="280988" y="0"/>
                </a:lnTo>
                <a:lnTo>
                  <a:pt x="561976" y="280988"/>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7221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243C7-16BD-4D0B-9739-A2028B1D9774}"/>
              </a:ext>
            </a:extLst>
          </p:cNvPr>
          <p:cNvSpPr>
            <a:spLocks noGrp="1"/>
          </p:cNvSpPr>
          <p:nvPr>
            <p:ph type="title"/>
          </p:nvPr>
        </p:nvSpPr>
        <p:spPr/>
        <p:txBody>
          <a:bodyPr>
            <a:normAutofit/>
          </a:bodyPr>
          <a:lstStyle/>
          <a:p>
            <a:r>
              <a:rPr lang="en-US" sz="2200">
                <a:solidFill>
                  <a:srgbClr val="3F4444"/>
                </a:solidFill>
              </a:rPr>
              <a:t>Murine Inflammatory vs Resident Lung Eosinophils:</a:t>
            </a:r>
            <a:br>
              <a:rPr lang="en-US"/>
            </a:br>
            <a:r>
              <a:rPr lang="en-US"/>
              <a:t>Different Driver of Eosinophil Recruitment</a:t>
            </a:r>
          </a:p>
        </p:txBody>
      </p:sp>
      <p:sp>
        <p:nvSpPr>
          <p:cNvPr id="3" name="Slide Number Placeholder 2">
            <a:extLst>
              <a:ext uri="{FF2B5EF4-FFF2-40B4-BE49-F238E27FC236}">
                <a16:creationId xmlns:a16="http://schemas.microsoft.com/office/drawing/2014/main" id="{A3AAC3F2-6B55-44B4-8B79-CB9E14CCFE56}"/>
              </a:ext>
            </a:extLst>
          </p:cNvPr>
          <p:cNvSpPr>
            <a:spLocks noGrp="1"/>
          </p:cNvSpPr>
          <p:nvPr>
            <p:ph type="sldNum" sz="quarter" idx="12"/>
          </p:nvPr>
        </p:nvSpPr>
        <p:spPr>
          <a:xfrm>
            <a:off x="19793" y="6483930"/>
            <a:ext cx="457200" cy="365125"/>
          </a:xfrm>
        </p:spPr>
        <p:txBody>
          <a:bodyPr/>
          <a:lstStyle/>
          <a:p>
            <a:fld id="{CC7432E5-F8E0-41AE-9A6B-AD730338B005}" type="slidenum">
              <a:rPr lang="en-US" smtClean="0"/>
              <a:t>26</a:t>
            </a:fld>
            <a:endParaRPr lang="en-US"/>
          </a:p>
        </p:txBody>
      </p:sp>
      <p:sp>
        <p:nvSpPr>
          <p:cNvPr id="4" name="Text Placeholder 3">
            <a:extLst>
              <a:ext uri="{FF2B5EF4-FFF2-40B4-BE49-F238E27FC236}">
                <a16:creationId xmlns:a16="http://schemas.microsoft.com/office/drawing/2014/main" id="{A074357D-3462-4A33-80F5-F458077D9D34}"/>
              </a:ext>
            </a:extLst>
          </p:cNvPr>
          <p:cNvSpPr>
            <a:spLocks noGrp="1"/>
          </p:cNvSpPr>
          <p:nvPr>
            <p:ph type="body" sz="quarter" idx="13"/>
          </p:nvPr>
        </p:nvSpPr>
        <p:spPr/>
        <p:txBody>
          <a:bodyPr/>
          <a:lstStyle/>
          <a:p>
            <a:r>
              <a:rPr lang="en-US" sz="700"/>
              <a:t>Mesnil C, et al. </a:t>
            </a:r>
            <a:r>
              <a:rPr lang="en-US" sz="700" i="1"/>
              <a:t>J Clin Invest</a:t>
            </a:r>
            <a:r>
              <a:rPr lang="en-US" sz="700"/>
              <a:t>. 2016;126(9):3279-3295. </a:t>
            </a:r>
          </a:p>
        </p:txBody>
      </p:sp>
      <p:grpSp>
        <p:nvGrpSpPr>
          <p:cNvPr id="11" name="Group 10">
            <a:extLst>
              <a:ext uri="{FF2B5EF4-FFF2-40B4-BE49-F238E27FC236}">
                <a16:creationId xmlns:a16="http://schemas.microsoft.com/office/drawing/2014/main" id="{973D45BB-91EB-4C0D-BD49-FB77EC83A709}"/>
              </a:ext>
            </a:extLst>
          </p:cNvPr>
          <p:cNvGrpSpPr/>
          <p:nvPr/>
        </p:nvGrpSpPr>
        <p:grpSpPr>
          <a:xfrm>
            <a:off x="476993" y="1139546"/>
            <a:ext cx="8815890" cy="5252268"/>
            <a:chOff x="1223460" y="1139546"/>
            <a:chExt cx="8815890" cy="5252268"/>
          </a:xfrm>
        </p:grpSpPr>
        <p:pic>
          <p:nvPicPr>
            <p:cNvPr id="91" name="Picture 90">
              <a:extLst>
                <a:ext uri="{FF2B5EF4-FFF2-40B4-BE49-F238E27FC236}">
                  <a16:creationId xmlns:a16="http://schemas.microsoft.com/office/drawing/2014/main" id="{797CB150-B290-4016-AA8F-FE5AB4346CB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0402"/>
            <a:stretch/>
          </p:blipFill>
          <p:spPr>
            <a:xfrm>
              <a:off x="6261477" y="1149267"/>
              <a:ext cx="3777873" cy="5223572"/>
            </a:xfrm>
            <a:prstGeom prst="rect">
              <a:avLst/>
            </a:prstGeom>
          </p:spPr>
        </p:pic>
        <p:pic>
          <p:nvPicPr>
            <p:cNvPr id="92" name="Picture 91">
              <a:extLst>
                <a:ext uri="{FF2B5EF4-FFF2-40B4-BE49-F238E27FC236}">
                  <a16:creationId xmlns:a16="http://schemas.microsoft.com/office/drawing/2014/main" id="{814A81EB-D1A2-46E0-AF02-85BB60234675}"/>
                </a:ext>
              </a:extLst>
            </p:cNvPr>
            <p:cNvPicPr>
              <a:picLocks noChangeAspect="1"/>
            </p:cNvPicPr>
            <p:nvPr/>
          </p:nvPicPr>
          <p:blipFill>
            <a:blip r:embed="rId4">
              <a:lum bright="70000" contrast="-70000"/>
            </a:blip>
            <a:stretch>
              <a:fillRect/>
            </a:stretch>
          </p:blipFill>
          <p:spPr>
            <a:xfrm>
              <a:off x="4361064" y="1139546"/>
              <a:ext cx="3682303" cy="5243014"/>
            </a:xfrm>
            <a:prstGeom prst="rect">
              <a:avLst/>
            </a:prstGeom>
          </p:spPr>
        </p:pic>
        <p:pic>
          <p:nvPicPr>
            <p:cNvPr id="6" name="Picture 5">
              <a:extLst>
                <a:ext uri="{FF2B5EF4-FFF2-40B4-BE49-F238E27FC236}">
                  <a16:creationId xmlns:a16="http://schemas.microsoft.com/office/drawing/2014/main" id="{CEDB05D3-6A40-495A-88CC-977C9159B5D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50402"/>
            <a:stretch/>
          </p:blipFill>
          <p:spPr>
            <a:xfrm>
              <a:off x="1223460" y="1149267"/>
              <a:ext cx="3633730" cy="5223572"/>
            </a:xfrm>
            <a:prstGeom prst="rect">
              <a:avLst/>
            </a:prstGeom>
          </p:spPr>
        </p:pic>
        <p:pic>
          <p:nvPicPr>
            <p:cNvPr id="8" name="Picture 7">
              <a:extLst>
                <a:ext uri="{FF2B5EF4-FFF2-40B4-BE49-F238E27FC236}">
                  <a16:creationId xmlns:a16="http://schemas.microsoft.com/office/drawing/2014/main" id="{9618F1A6-DE39-40DA-A347-FDA30A0DF48C}"/>
                </a:ext>
              </a:extLst>
            </p:cNvPr>
            <p:cNvPicPr>
              <a:picLocks noChangeAspect="1"/>
            </p:cNvPicPr>
            <p:nvPr/>
          </p:nvPicPr>
          <p:blipFill>
            <a:blip r:embed="rId4">
              <a:lum bright="70000" contrast="-70000"/>
            </a:blip>
            <a:stretch>
              <a:fillRect/>
            </a:stretch>
          </p:blipFill>
          <p:spPr>
            <a:xfrm>
              <a:off x="2630528" y="1148800"/>
              <a:ext cx="3682303" cy="5243014"/>
            </a:xfrm>
            <a:prstGeom prst="rect">
              <a:avLst/>
            </a:prstGeom>
          </p:spPr>
        </p:pic>
        <p:pic>
          <p:nvPicPr>
            <p:cNvPr id="40" name="Picture 39">
              <a:extLst>
                <a:ext uri="{FF2B5EF4-FFF2-40B4-BE49-F238E27FC236}">
                  <a16:creationId xmlns:a16="http://schemas.microsoft.com/office/drawing/2014/main" id="{367E29EC-0448-4D87-A6DE-4A8E10DCDAFE}"/>
                </a:ext>
              </a:extLst>
            </p:cNvPr>
            <p:cNvPicPr>
              <a:picLocks noChangeAspect="1"/>
            </p:cNvPicPr>
            <p:nvPr/>
          </p:nvPicPr>
          <p:blipFill rotWithShape="1">
            <a:blip r:embed="rId6"/>
            <a:srcRect l="26999" t="21044" r="17608"/>
            <a:stretch/>
          </p:blipFill>
          <p:spPr>
            <a:xfrm>
              <a:off x="3553493" y="1149267"/>
              <a:ext cx="3677918" cy="5242547"/>
            </a:xfrm>
            <a:prstGeom prst="rect">
              <a:avLst/>
            </a:prstGeom>
          </p:spPr>
        </p:pic>
        <p:pic>
          <p:nvPicPr>
            <p:cNvPr id="39" name="Picture 38">
              <a:extLst>
                <a:ext uri="{FF2B5EF4-FFF2-40B4-BE49-F238E27FC236}">
                  <a16:creationId xmlns:a16="http://schemas.microsoft.com/office/drawing/2014/main" id="{2B1078C8-0408-449E-9C6C-C867475F711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953026">
              <a:off x="5795614" y="3429329"/>
              <a:ext cx="531103" cy="473752"/>
            </a:xfrm>
            <a:prstGeom prst="rect">
              <a:avLst/>
            </a:prstGeom>
          </p:spPr>
        </p:pic>
        <p:pic>
          <p:nvPicPr>
            <p:cNvPr id="41" name="Picture 40">
              <a:extLst>
                <a:ext uri="{FF2B5EF4-FFF2-40B4-BE49-F238E27FC236}">
                  <a16:creationId xmlns:a16="http://schemas.microsoft.com/office/drawing/2014/main" id="{730FFC7A-1031-4C9F-A17F-603C79A5ACE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0448" y="2797573"/>
              <a:ext cx="531103" cy="473752"/>
            </a:xfrm>
            <a:prstGeom prst="rect">
              <a:avLst/>
            </a:prstGeom>
          </p:spPr>
        </p:pic>
        <p:sp>
          <p:nvSpPr>
            <p:cNvPr id="5" name="Oval 4">
              <a:extLst>
                <a:ext uri="{FF2B5EF4-FFF2-40B4-BE49-F238E27FC236}">
                  <a16:creationId xmlns:a16="http://schemas.microsoft.com/office/drawing/2014/main" id="{CBCD498C-2807-423E-8903-E3A3CCA1FD07}"/>
                </a:ext>
              </a:extLst>
            </p:cNvPr>
            <p:cNvSpPr/>
            <p:nvPr/>
          </p:nvSpPr>
          <p:spPr>
            <a:xfrm>
              <a:off x="1674704" y="1641576"/>
              <a:ext cx="2480849" cy="2480849"/>
            </a:xfrm>
            <a:prstGeom prst="ellipse">
              <a:avLst/>
            </a:prstGeom>
            <a:solidFill>
              <a:schemeClr val="bg1"/>
            </a:solidFill>
            <a:ln>
              <a:noFill/>
            </a:ln>
            <a:effectLst>
              <a:innerShdw blurRad="152400" dist="1016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row: Pentagon 67">
              <a:extLst>
                <a:ext uri="{FF2B5EF4-FFF2-40B4-BE49-F238E27FC236}">
                  <a16:creationId xmlns:a16="http://schemas.microsoft.com/office/drawing/2014/main" id="{1AA21555-4675-454E-AF0F-8E4DA7A5DF6B}"/>
                </a:ext>
              </a:extLst>
            </p:cNvPr>
            <p:cNvSpPr/>
            <p:nvPr/>
          </p:nvSpPr>
          <p:spPr>
            <a:xfrm>
              <a:off x="2953996" y="2683643"/>
              <a:ext cx="2887410" cy="701613"/>
            </a:xfrm>
            <a:prstGeom prst="homePlat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D9F26271-8242-45D5-92FA-EFE07F1E47F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315004" y="2517815"/>
              <a:ext cx="1231752" cy="1098741"/>
            </a:xfrm>
            <a:prstGeom prst="rect">
              <a:avLst/>
            </a:prstGeom>
          </p:spPr>
        </p:pic>
        <p:sp>
          <p:nvSpPr>
            <p:cNvPr id="69" name="TextBox 68">
              <a:extLst>
                <a:ext uri="{FF2B5EF4-FFF2-40B4-BE49-F238E27FC236}">
                  <a16:creationId xmlns:a16="http://schemas.microsoft.com/office/drawing/2014/main" id="{20BEE82B-14CB-4E2F-8313-906EFBF5F3C7}"/>
                </a:ext>
              </a:extLst>
            </p:cNvPr>
            <p:cNvSpPr txBox="1"/>
            <p:nvPr/>
          </p:nvSpPr>
          <p:spPr>
            <a:xfrm>
              <a:off x="1862455" y="1984125"/>
              <a:ext cx="2104856" cy="461665"/>
            </a:xfrm>
            <a:prstGeom prst="rect">
              <a:avLst/>
            </a:prstGeom>
            <a:noFill/>
          </p:spPr>
          <p:txBody>
            <a:bodyPr wrap="square" rtlCol="0">
              <a:spAutoFit/>
            </a:bodyPr>
            <a:lstStyle/>
            <a:p>
              <a:pPr algn="ctr">
                <a:buClr>
                  <a:schemeClr val="accent1"/>
                </a:buClr>
              </a:pPr>
              <a:r>
                <a:rPr lang="en-US" sz="1200" b="1">
                  <a:solidFill>
                    <a:schemeClr val="accent1"/>
                  </a:solidFill>
                </a:rPr>
                <a:t>INFLAMMATORY EOSINOPHILS</a:t>
              </a:r>
            </a:p>
          </p:txBody>
        </p:sp>
        <p:sp>
          <p:nvSpPr>
            <p:cNvPr id="70" name="TextBox 69">
              <a:extLst>
                <a:ext uri="{FF2B5EF4-FFF2-40B4-BE49-F238E27FC236}">
                  <a16:creationId xmlns:a16="http://schemas.microsoft.com/office/drawing/2014/main" id="{CD1A529A-EF07-4E4F-971B-260DFF47C1A1}"/>
                </a:ext>
              </a:extLst>
            </p:cNvPr>
            <p:cNvSpPr txBox="1"/>
            <p:nvPr/>
          </p:nvSpPr>
          <p:spPr>
            <a:xfrm>
              <a:off x="3288884" y="2715921"/>
              <a:ext cx="2221924" cy="646331"/>
            </a:xfrm>
            <a:prstGeom prst="rect">
              <a:avLst/>
            </a:prstGeom>
            <a:noFill/>
          </p:spPr>
          <p:txBody>
            <a:bodyPr wrap="square" rtlCol="0">
              <a:spAutoFit/>
            </a:bodyPr>
            <a:lstStyle/>
            <a:p>
              <a:pPr algn="ctr">
                <a:buClr>
                  <a:schemeClr val="accent1"/>
                </a:buClr>
              </a:pPr>
              <a:r>
                <a:rPr lang="en-US" b="1">
                  <a:solidFill>
                    <a:schemeClr val="bg1"/>
                  </a:solidFill>
                </a:rPr>
                <a:t>IL-5</a:t>
              </a:r>
            </a:p>
            <a:p>
              <a:pPr algn="ctr">
                <a:buClr>
                  <a:schemeClr val="accent1"/>
                </a:buClr>
              </a:pPr>
              <a:r>
                <a:rPr lang="en-US" b="1">
                  <a:solidFill>
                    <a:schemeClr val="bg1"/>
                  </a:solidFill>
                </a:rPr>
                <a:t>dependent</a:t>
              </a:r>
            </a:p>
          </p:txBody>
        </p:sp>
        <p:sp>
          <p:nvSpPr>
            <p:cNvPr id="102" name="Oval 101">
              <a:extLst>
                <a:ext uri="{FF2B5EF4-FFF2-40B4-BE49-F238E27FC236}">
                  <a16:creationId xmlns:a16="http://schemas.microsoft.com/office/drawing/2014/main" id="{CC6F7BCA-6CED-4918-8722-19ABA8622AF7}"/>
                </a:ext>
              </a:extLst>
            </p:cNvPr>
            <p:cNvSpPr/>
            <p:nvPr/>
          </p:nvSpPr>
          <p:spPr>
            <a:xfrm>
              <a:off x="7395273" y="3746868"/>
              <a:ext cx="2480849" cy="2480849"/>
            </a:xfrm>
            <a:prstGeom prst="ellipse">
              <a:avLst/>
            </a:prstGeom>
            <a:solidFill>
              <a:schemeClr val="bg1"/>
            </a:solidFill>
            <a:ln>
              <a:noFill/>
            </a:ln>
            <a:effectLst>
              <a:innerShdw blurRad="152400" dist="1016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7EE32AD4-6C6B-4D10-8B00-85799F36DDA7}"/>
                </a:ext>
              </a:extLst>
            </p:cNvPr>
            <p:cNvSpPr txBox="1"/>
            <p:nvPr/>
          </p:nvSpPr>
          <p:spPr>
            <a:xfrm>
              <a:off x="7583024" y="4089417"/>
              <a:ext cx="2104856" cy="461665"/>
            </a:xfrm>
            <a:prstGeom prst="rect">
              <a:avLst/>
            </a:prstGeom>
            <a:noFill/>
          </p:spPr>
          <p:txBody>
            <a:bodyPr wrap="square" rtlCol="0">
              <a:spAutoFit/>
            </a:bodyPr>
            <a:lstStyle/>
            <a:p>
              <a:pPr algn="ctr">
                <a:buClr>
                  <a:schemeClr val="accent1"/>
                </a:buClr>
              </a:pPr>
              <a:r>
                <a:rPr lang="en-US" sz="1200" b="1">
                  <a:solidFill>
                    <a:schemeClr val="accent3">
                      <a:lumMod val="75000"/>
                    </a:schemeClr>
                  </a:solidFill>
                </a:rPr>
                <a:t>RESIDENT</a:t>
              </a:r>
              <a:br>
                <a:rPr lang="en-US" sz="1200" b="1">
                  <a:solidFill>
                    <a:schemeClr val="accent3">
                      <a:lumMod val="75000"/>
                    </a:schemeClr>
                  </a:solidFill>
                </a:rPr>
              </a:br>
              <a:r>
                <a:rPr lang="en-US" sz="1200" b="1">
                  <a:solidFill>
                    <a:schemeClr val="accent3">
                      <a:lumMod val="75000"/>
                    </a:schemeClr>
                  </a:solidFill>
                </a:rPr>
                <a:t>EOSINOPHILS</a:t>
              </a:r>
            </a:p>
          </p:txBody>
        </p:sp>
        <p:grpSp>
          <p:nvGrpSpPr>
            <p:cNvPr id="10" name="Group 9">
              <a:extLst>
                <a:ext uri="{FF2B5EF4-FFF2-40B4-BE49-F238E27FC236}">
                  <a16:creationId xmlns:a16="http://schemas.microsoft.com/office/drawing/2014/main" id="{14ED67AC-C087-4F76-9DFA-AEC7D0ECFB04}"/>
                </a:ext>
              </a:extLst>
            </p:cNvPr>
            <p:cNvGrpSpPr/>
            <p:nvPr/>
          </p:nvGrpSpPr>
          <p:grpSpPr>
            <a:xfrm>
              <a:off x="5501094" y="4893631"/>
              <a:ext cx="2887410" cy="701613"/>
              <a:chOff x="3106396" y="2836043"/>
              <a:chExt cx="2887410" cy="701613"/>
            </a:xfrm>
          </p:grpSpPr>
          <p:sp>
            <p:nvSpPr>
              <p:cNvPr id="106" name="Arrow: Pentagon 105">
                <a:extLst>
                  <a:ext uri="{FF2B5EF4-FFF2-40B4-BE49-F238E27FC236}">
                    <a16:creationId xmlns:a16="http://schemas.microsoft.com/office/drawing/2014/main" id="{6C83A731-C303-4A41-BD04-CBCC2D84798B}"/>
                  </a:ext>
                </a:extLst>
              </p:cNvPr>
              <p:cNvSpPr/>
              <p:nvPr/>
            </p:nvSpPr>
            <p:spPr>
              <a:xfrm flipH="1">
                <a:off x="3106396" y="2836043"/>
                <a:ext cx="2887410" cy="701613"/>
              </a:xfrm>
              <a:prstGeom prst="homePlate">
                <a:avLst/>
              </a:prstGeom>
              <a:solidFill>
                <a:schemeClr val="accent3">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2D037E33-AB55-4FFA-8773-A546CB13520E}"/>
                  </a:ext>
                </a:extLst>
              </p:cNvPr>
              <p:cNvSpPr txBox="1"/>
              <p:nvPr/>
            </p:nvSpPr>
            <p:spPr>
              <a:xfrm>
                <a:off x="3441284" y="2868321"/>
                <a:ext cx="2221924" cy="646331"/>
              </a:xfrm>
              <a:prstGeom prst="rect">
                <a:avLst/>
              </a:prstGeom>
              <a:noFill/>
            </p:spPr>
            <p:txBody>
              <a:bodyPr wrap="square" rtlCol="0">
                <a:spAutoFit/>
              </a:bodyPr>
              <a:lstStyle/>
              <a:p>
                <a:pPr algn="ctr">
                  <a:buClr>
                    <a:schemeClr val="accent1"/>
                  </a:buClr>
                </a:pPr>
                <a:r>
                  <a:rPr lang="en-US" b="1">
                    <a:solidFill>
                      <a:schemeClr val="bg1"/>
                    </a:solidFill>
                  </a:rPr>
                  <a:t>IL-5</a:t>
                </a:r>
              </a:p>
              <a:p>
                <a:pPr algn="ctr">
                  <a:buClr>
                    <a:schemeClr val="accent1"/>
                  </a:buClr>
                </a:pPr>
                <a:r>
                  <a:rPr lang="en-US" b="1">
                    <a:solidFill>
                      <a:schemeClr val="bg1"/>
                    </a:solidFill>
                  </a:rPr>
                  <a:t>independent</a:t>
                </a:r>
              </a:p>
            </p:txBody>
          </p:sp>
        </p:grpSp>
        <p:pic>
          <p:nvPicPr>
            <p:cNvPr id="108" name="Picture 107">
              <a:extLst>
                <a:ext uri="{FF2B5EF4-FFF2-40B4-BE49-F238E27FC236}">
                  <a16:creationId xmlns:a16="http://schemas.microsoft.com/office/drawing/2014/main" id="{DDDD6708-16DC-4AA9-84A9-2F848604AB7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973506" y="4665404"/>
              <a:ext cx="1219697" cy="1186664"/>
            </a:xfrm>
            <a:prstGeom prst="rect">
              <a:avLst/>
            </a:prstGeom>
          </p:spPr>
        </p:pic>
      </p:grpSp>
      <p:grpSp>
        <p:nvGrpSpPr>
          <p:cNvPr id="110" name="Group 109">
            <a:extLst>
              <a:ext uri="{FF2B5EF4-FFF2-40B4-BE49-F238E27FC236}">
                <a16:creationId xmlns:a16="http://schemas.microsoft.com/office/drawing/2014/main" id="{07A0DF2B-D19D-4E55-B2BA-54C2C2F48C68}"/>
              </a:ext>
            </a:extLst>
          </p:cNvPr>
          <p:cNvGrpSpPr/>
          <p:nvPr/>
        </p:nvGrpSpPr>
        <p:grpSpPr>
          <a:xfrm>
            <a:off x="10806406" y="-150791"/>
            <a:ext cx="1385593" cy="1536384"/>
            <a:chOff x="10806406" y="-150791"/>
            <a:chExt cx="1385593" cy="1536384"/>
          </a:xfrm>
        </p:grpSpPr>
        <p:sp>
          <p:nvSpPr>
            <p:cNvPr id="111" name="Diagonal Stripe 110">
              <a:extLst>
                <a:ext uri="{FF2B5EF4-FFF2-40B4-BE49-F238E27FC236}">
                  <a16:creationId xmlns:a16="http://schemas.microsoft.com/office/drawing/2014/main" id="{82113B37-9FFB-46E5-8651-2B9402F802E4}"/>
                </a:ext>
              </a:extLst>
            </p:cNvPr>
            <p:cNvSpPr/>
            <p:nvPr/>
          </p:nvSpPr>
          <p:spPr>
            <a:xfrm flipH="1">
              <a:off x="10806406" y="0"/>
              <a:ext cx="1385593" cy="1385593"/>
            </a:xfrm>
            <a:prstGeom prst="diagStripe">
              <a:avLst>
                <a:gd name="adj" fmla="val 6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TextBox 112">
              <a:extLst>
                <a:ext uri="{FF2B5EF4-FFF2-40B4-BE49-F238E27FC236}">
                  <a16:creationId xmlns:a16="http://schemas.microsoft.com/office/drawing/2014/main" id="{53C4DED7-F9BE-4E87-9A27-DA9488564388}"/>
                </a:ext>
              </a:extLst>
            </p:cNvPr>
            <p:cNvSpPr txBox="1"/>
            <p:nvPr/>
          </p:nvSpPr>
          <p:spPr>
            <a:xfrm rot="2700000">
              <a:off x="10917016" y="387233"/>
              <a:ext cx="1445379" cy="369332"/>
            </a:xfrm>
            <a:prstGeom prst="rect">
              <a:avLst/>
            </a:prstGeom>
            <a:noFill/>
          </p:spPr>
          <p:txBody>
            <a:bodyPr wrap="square" rtlCol="0">
              <a:spAutoFit/>
            </a:bodyPr>
            <a:lstStyle/>
            <a:p>
              <a:pPr algn="ctr">
                <a:buClr>
                  <a:schemeClr val="accent1"/>
                </a:buClr>
              </a:pPr>
              <a:r>
                <a:rPr lang="en-US">
                  <a:solidFill>
                    <a:schemeClr val="bg1"/>
                  </a:solidFill>
                </a:rPr>
                <a:t>MURINE</a:t>
              </a:r>
            </a:p>
          </p:txBody>
        </p:sp>
      </p:grpSp>
      <p:pic>
        <p:nvPicPr>
          <p:cNvPr id="114" name="Picture 113">
            <a:extLst>
              <a:ext uri="{FF2B5EF4-FFF2-40B4-BE49-F238E27FC236}">
                <a16:creationId xmlns:a16="http://schemas.microsoft.com/office/drawing/2014/main" id="{1556AB66-7B92-4380-82C7-A9E11FB1032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313628" y="5036982"/>
            <a:ext cx="426460" cy="414910"/>
          </a:xfrm>
          <a:prstGeom prst="rect">
            <a:avLst/>
          </a:prstGeom>
        </p:spPr>
      </p:pic>
      <p:pic>
        <p:nvPicPr>
          <p:cNvPr id="115" name="Picture 114">
            <a:extLst>
              <a:ext uri="{FF2B5EF4-FFF2-40B4-BE49-F238E27FC236}">
                <a16:creationId xmlns:a16="http://schemas.microsoft.com/office/drawing/2014/main" id="{1357F729-B625-4037-A0F8-8162DF411AF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960432">
            <a:off x="3769871" y="5794102"/>
            <a:ext cx="426460" cy="414910"/>
          </a:xfrm>
          <a:prstGeom prst="rect">
            <a:avLst/>
          </a:prstGeom>
        </p:spPr>
      </p:pic>
      <p:sp>
        <p:nvSpPr>
          <p:cNvPr id="12" name="Rectangle 11">
            <a:extLst>
              <a:ext uri="{FF2B5EF4-FFF2-40B4-BE49-F238E27FC236}">
                <a16:creationId xmlns:a16="http://schemas.microsoft.com/office/drawing/2014/main" id="{D6EEC029-BFDE-4EF5-B003-A2577703D800}"/>
              </a:ext>
            </a:extLst>
          </p:cNvPr>
          <p:cNvSpPr/>
          <p:nvPr/>
        </p:nvSpPr>
        <p:spPr>
          <a:xfrm>
            <a:off x="9489788" y="4528629"/>
            <a:ext cx="2568901" cy="1323439"/>
          </a:xfrm>
          <a:prstGeom prst="rect">
            <a:avLst/>
          </a:prstGeom>
        </p:spPr>
        <p:txBody>
          <a:bodyPr wrap="square">
            <a:spAutoFit/>
          </a:bodyPr>
          <a:lstStyle/>
          <a:p>
            <a:r>
              <a:rPr lang="en-US" sz="1600"/>
              <a:t>Injection of recombinant IL-5 had no affect on the recruitment of resident eosinophils in the blood and the lungs respectively</a:t>
            </a:r>
          </a:p>
        </p:txBody>
      </p:sp>
    </p:spTree>
    <p:extLst>
      <p:ext uri="{BB962C8B-B14F-4D97-AF65-F5344CB8AC3E}">
        <p14:creationId xmlns:p14="http://schemas.microsoft.com/office/powerpoint/2010/main" val="739549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Table 42">
            <a:extLst>
              <a:ext uri="{FF2B5EF4-FFF2-40B4-BE49-F238E27FC236}">
                <a16:creationId xmlns:a16="http://schemas.microsoft.com/office/drawing/2014/main" id="{2AD1147A-408A-4264-A3B6-018847C93A24}"/>
              </a:ext>
            </a:extLst>
          </p:cNvPr>
          <p:cNvGraphicFramePr>
            <a:graphicFrameLocks noGrp="1"/>
          </p:cNvGraphicFramePr>
          <p:nvPr>
            <p:extLst/>
          </p:nvPr>
        </p:nvGraphicFramePr>
        <p:xfrm>
          <a:off x="383359" y="1385594"/>
          <a:ext cx="11482823" cy="4876975"/>
        </p:xfrm>
        <a:graphic>
          <a:graphicData uri="http://schemas.openxmlformats.org/drawingml/2006/table">
            <a:tbl>
              <a:tblPr>
                <a:tableStyleId>{5940675A-B579-460E-94D1-54222C63F5DA}</a:tableStyleId>
              </a:tblPr>
              <a:tblGrid>
                <a:gridCol w="1298296">
                  <a:extLst>
                    <a:ext uri="{9D8B030D-6E8A-4147-A177-3AD203B41FA5}">
                      <a16:colId xmlns:a16="http://schemas.microsoft.com/office/drawing/2014/main" val="3368936634"/>
                    </a:ext>
                  </a:extLst>
                </a:gridCol>
                <a:gridCol w="966952">
                  <a:extLst>
                    <a:ext uri="{9D8B030D-6E8A-4147-A177-3AD203B41FA5}">
                      <a16:colId xmlns:a16="http://schemas.microsoft.com/office/drawing/2014/main" val="2837892721"/>
                    </a:ext>
                  </a:extLst>
                </a:gridCol>
                <a:gridCol w="3072525">
                  <a:extLst>
                    <a:ext uri="{9D8B030D-6E8A-4147-A177-3AD203B41FA5}">
                      <a16:colId xmlns:a16="http://schemas.microsoft.com/office/drawing/2014/main" val="286273722"/>
                    </a:ext>
                  </a:extLst>
                </a:gridCol>
                <a:gridCol w="3072525">
                  <a:extLst>
                    <a:ext uri="{9D8B030D-6E8A-4147-A177-3AD203B41FA5}">
                      <a16:colId xmlns:a16="http://schemas.microsoft.com/office/drawing/2014/main" val="407197056"/>
                    </a:ext>
                  </a:extLst>
                </a:gridCol>
                <a:gridCol w="3072525">
                  <a:extLst>
                    <a:ext uri="{9D8B030D-6E8A-4147-A177-3AD203B41FA5}">
                      <a16:colId xmlns:a16="http://schemas.microsoft.com/office/drawing/2014/main" val="782744072"/>
                    </a:ext>
                  </a:extLst>
                </a:gridCol>
              </a:tblGrid>
              <a:tr h="441229">
                <a:tc>
                  <a:txBody>
                    <a:bodyPr/>
                    <a:lstStyle/>
                    <a:p>
                      <a:endParaRPr lang="en-US" sz="140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endParaRPr lang="en-US" sz="1400"/>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tx1"/>
                          </a:solidFill>
                        </a:rPr>
                        <a:t>IL-4</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tx1"/>
                          </a:solidFill>
                        </a:rPr>
                        <a:t>IL-5</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tx1"/>
                          </a:solidFill>
                        </a:rPr>
                        <a:t>IL-13</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187658600"/>
                  </a:ext>
                </a:extLst>
              </a:tr>
              <a:tr h="3819234">
                <a:tc gridSpan="2">
                  <a:txBody>
                    <a:bodyPr/>
                    <a:lstStyle/>
                    <a:p>
                      <a:r>
                        <a:rPr lang="en-US" sz="1400" b="1"/>
                        <a:t>Cell numbers</a:t>
                      </a: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endParaRPr lang="en-US" sz="1400"/>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65918888"/>
                  </a:ext>
                </a:extLst>
              </a:tr>
              <a:tr h="616512">
                <a:tc gridSpan="2">
                  <a:txBody>
                    <a:bodyPr/>
                    <a:lstStyle/>
                    <a:p>
                      <a:r>
                        <a:rPr lang="en-US" sz="1400" b="1"/>
                        <a:t>Functional role of resident eosinophils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Allergen exposure in the absence of resident eosinophils results in </a:t>
                      </a:r>
                      <a:br>
                        <a:rPr lang="en-US" sz="1400"/>
                      </a:br>
                      <a:r>
                        <a:rPr lang="en-US" sz="1400"/>
                        <a:t>a significant increase in proinflammatory cytokines (IL-4, IL-5, and IL-13) </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aseline="300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926906724"/>
                  </a:ext>
                </a:extLst>
              </a:tr>
            </a:tbl>
          </a:graphicData>
        </a:graphic>
      </p:graphicFrame>
      <p:sp>
        <p:nvSpPr>
          <p:cNvPr id="2" name="Title 1">
            <a:extLst>
              <a:ext uri="{FF2B5EF4-FFF2-40B4-BE49-F238E27FC236}">
                <a16:creationId xmlns:a16="http://schemas.microsoft.com/office/drawing/2014/main" id="{A04262D3-9F95-42AC-B8C4-5725674C8CFF}"/>
              </a:ext>
            </a:extLst>
          </p:cNvPr>
          <p:cNvSpPr>
            <a:spLocks noGrp="1"/>
          </p:cNvSpPr>
          <p:nvPr>
            <p:ph type="title"/>
          </p:nvPr>
        </p:nvSpPr>
        <p:spPr/>
        <p:txBody>
          <a:bodyPr>
            <a:normAutofit/>
          </a:bodyPr>
          <a:lstStyle/>
          <a:p>
            <a:r>
              <a:rPr lang="en-US" sz="2200">
                <a:solidFill>
                  <a:schemeClr val="tx2"/>
                </a:solidFill>
              </a:rPr>
              <a:t>Murine Inflammatory vs Resident Lung Eosinophils: </a:t>
            </a:r>
            <a:br>
              <a:rPr lang="en-US" sz="2200">
                <a:solidFill>
                  <a:schemeClr val="tx2"/>
                </a:solidFill>
              </a:rPr>
            </a:br>
            <a:r>
              <a:rPr lang="en-US"/>
              <a:t>Different Functional Role</a:t>
            </a:r>
          </a:p>
        </p:txBody>
      </p:sp>
      <p:sp>
        <p:nvSpPr>
          <p:cNvPr id="3" name="Slide Number Placeholder 2">
            <a:extLst>
              <a:ext uri="{FF2B5EF4-FFF2-40B4-BE49-F238E27FC236}">
                <a16:creationId xmlns:a16="http://schemas.microsoft.com/office/drawing/2014/main" id="{C5ED099B-9B7D-4DE5-A0C7-503C7C06C867}"/>
              </a:ext>
            </a:extLst>
          </p:cNvPr>
          <p:cNvSpPr>
            <a:spLocks noGrp="1"/>
          </p:cNvSpPr>
          <p:nvPr>
            <p:ph type="sldNum" sz="quarter" idx="12"/>
          </p:nvPr>
        </p:nvSpPr>
        <p:spPr/>
        <p:txBody>
          <a:bodyPr/>
          <a:lstStyle/>
          <a:p>
            <a:fld id="{CC7432E5-F8E0-41AE-9A6B-AD730338B005}" type="slidenum">
              <a:rPr lang="en-US" smtClean="0"/>
              <a:t>27</a:t>
            </a:fld>
            <a:endParaRPr lang="en-US"/>
          </a:p>
        </p:txBody>
      </p:sp>
      <p:sp>
        <p:nvSpPr>
          <p:cNvPr id="4" name="Text Placeholder 3">
            <a:extLst>
              <a:ext uri="{FF2B5EF4-FFF2-40B4-BE49-F238E27FC236}">
                <a16:creationId xmlns:a16="http://schemas.microsoft.com/office/drawing/2014/main" id="{68654DAB-4152-44B7-9EC6-03CC8AB2F972}"/>
              </a:ext>
            </a:extLst>
          </p:cNvPr>
          <p:cNvSpPr>
            <a:spLocks noGrp="1"/>
          </p:cNvSpPr>
          <p:nvPr>
            <p:ph type="body" sz="quarter" idx="13"/>
          </p:nvPr>
        </p:nvSpPr>
        <p:spPr>
          <a:xfrm>
            <a:off x="457199" y="5852160"/>
            <a:ext cx="10273871" cy="1005840"/>
          </a:xfrm>
        </p:spPr>
        <p:txBody>
          <a:bodyPr/>
          <a:lstStyle/>
          <a:p>
            <a:r>
              <a:rPr lang="en-US" sz="900"/>
              <a:t>*</a:t>
            </a:r>
            <a:r>
              <a:rPr lang="en-US" sz="800"/>
              <a:t>Induced allergy: effector phase of house dust mite-induced airway allergy.  </a:t>
            </a:r>
            <a:r>
              <a:rPr lang="en-US" baseline="30000"/>
              <a:t>†</a:t>
            </a:r>
            <a:r>
              <a:rPr lang="en-US" sz="800"/>
              <a:t>Eosinophil deficient (</a:t>
            </a:r>
            <a:r>
              <a:rPr lang="en-US" sz="800">
                <a:sym typeface="Symbol" panose="05050102010706020507" pitchFamily="18" charset="2"/>
              </a:rPr>
              <a:t></a:t>
            </a:r>
            <a:r>
              <a:rPr lang="en-US" sz="800" err="1"/>
              <a:t>dblGATA</a:t>
            </a:r>
            <a:r>
              <a:rPr lang="en-US" sz="800"/>
              <a:t> mice).  </a:t>
            </a:r>
            <a:r>
              <a:rPr lang="en-US" baseline="30000"/>
              <a:t>‡</a:t>
            </a:r>
            <a:r>
              <a:rPr lang="en-US" sz="800"/>
              <a:t>Controls were inflammatory eosinophil depleted WT mice. </a:t>
            </a:r>
            <a:endParaRPr lang="en-US" sz="800" baseline="30000"/>
          </a:p>
          <a:p>
            <a:r>
              <a:rPr lang="en-US" sz="800"/>
              <a:t>NS = not significant; </a:t>
            </a:r>
            <a:r>
              <a:rPr lang="en-US" sz="800" err="1"/>
              <a:t>eos</a:t>
            </a:r>
            <a:r>
              <a:rPr lang="en-US" sz="800"/>
              <a:t> = eosinophil.</a:t>
            </a:r>
          </a:p>
          <a:p>
            <a:r>
              <a:rPr lang="en-US" sz="700"/>
              <a:t>Mesnil C, et al. </a:t>
            </a:r>
            <a:r>
              <a:rPr lang="en-US" sz="700" i="1"/>
              <a:t>J Clin Invest</a:t>
            </a:r>
            <a:r>
              <a:rPr lang="en-US" sz="700"/>
              <a:t>. 2016;126(9):3279-3295. </a:t>
            </a:r>
          </a:p>
        </p:txBody>
      </p:sp>
      <p:sp>
        <p:nvSpPr>
          <p:cNvPr id="115" name="TextBox 114">
            <a:extLst>
              <a:ext uri="{FF2B5EF4-FFF2-40B4-BE49-F238E27FC236}">
                <a16:creationId xmlns:a16="http://schemas.microsoft.com/office/drawing/2014/main" id="{4EAC068A-2A52-4C9A-968F-6D73128F2CF0}"/>
              </a:ext>
            </a:extLst>
          </p:cNvPr>
          <p:cNvSpPr txBox="1"/>
          <p:nvPr/>
        </p:nvSpPr>
        <p:spPr>
          <a:xfrm rot="16200000">
            <a:off x="1586797" y="3566322"/>
            <a:ext cx="2704971" cy="258532"/>
          </a:xfrm>
          <a:prstGeom prst="rect">
            <a:avLst/>
          </a:prstGeom>
          <a:noFill/>
        </p:spPr>
        <p:txBody>
          <a:bodyPr wrap="square" rtlCol="0">
            <a:spAutoFit/>
          </a:bodyPr>
          <a:lstStyle/>
          <a:p>
            <a:pPr algn="ctr">
              <a:lnSpc>
                <a:spcPct val="90000"/>
              </a:lnSpc>
              <a:spcBef>
                <a:spcPts val="1200"/>
              </a:spcBef>
              <a:buClr>
                <a:schemeClr val="accent1"/>
              </a:buClr>
            </a:pPr>
            <a:r>
              <a:rPr lang="en-US" sz="1200"/>
              <a:t>Cytokine concentration (pg/mL)</a:t>
            </a:r>
          </a:p>
        </p:txBody>
      </p:sp>
      <p:sp>
        <p:nvSpPr>
          <p:cNvPr id="194" name="Rectangle 193">
            <a:extLst>
              <a:ext uri="{FF2B5EF4-FFF2-40B4-BE49-F238E27FC236}">
                <a16:creationId xmlns:a16="http://schemas.microsoft.com/office/drawing/2014/main" id="{561DBFEA-94F8-42C9-A743-177C3D6C4A9C}"/>
              </a:ext>
            </a:extLst>
          </p:cNvPr>
          <p:cNvSpPr/>
          <p:nvPr/>
        </p:nvSpPr>
        <p:spPr>
          <a:xfrm>
            <a:off x="3767770" y="4526477"/>
            <a:ext cx="231295" cy="384054"/>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1A792813-FE80-44CC-B4A6-6C4EAE860B36}"/>
              </a:ext>
            </a:extLst>
          </p:cNvPr>
          <p:cNvCxnSpPr>
            <a:cxnSpLocks/>
          </p:cNvCxnSpPr>
          <p:nvPr/>
        </p:nvCxnSpPr>
        <p:spPr>
          <a:xfrm>
            <a:off x="3767770" y="2548578"/>
            <a:ext cx="0" cy="236195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FC0255C-5A08-4587-A478-8DE15DFDF014}"/>
              </a:ext>
            </a:extLst>
          </p:cNvPr>
          <p:cNvCxnSpPr>
            <a:cxnSpLocks/>
          </p:cNvCxnSpPr>
          <p:nvPr/>
        </p:nvCxnSpPr>
        <p:spPr>
          <a:xfrm>
            <a:off x="3643156" y="4121428"/>
            <a:ext cx="12461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4ED52F1-413B-4FE1-A36E-5265C8101626}"/>
              </a:ext>
            </a:extLst>
          </p:cNvPr>
          <p:cNvCxnSpPr>
            <a:cxnSpLocks/>
          </p:cNvCxnSpPr>
          <p:nvPr/>
        </p:nvCxnSpPr>
        <p:spPr>
          <a:xfrm>
            <a:off x="3643156" y="3332327"/>
            <a:ext cx="12461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3C7F3B0-7D5D-4C62-96EA-9E48C85DB693}"/>
              </a:ext>
            </a:extLst>
          </p:cNvPr>
          <p:cNvCxnSpPr>
            <a:cxnSpLocks/>
          </p:cNvCxnSpPr>
          <p:nvPr/>
        </p:nvCxnSpPr>
        <p:spPr>
          <a:xfrm>
            <a:off x="3643156" y="2543226"/>
            <a:ext cx="12461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82C89650-84BE-4611-827E-A668E0B87571}"/>
              </a:ext>
            </a:extLst>
          </p:cNvPr>
          <p:cNvSpPr txBox="1"/>
          <p:nvPr/>
        </p:nvSpPr>
        <p:spPr>
          <a:xfrm>
            <a:off x="3260094" y="2421830"/>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a:t>150</a:t>
            </a:r>
          </a:p>
        </p:txBody>
      </p:sp>
      <p:sp>
        <p:nvSpPr>
          <p:cNvPr id="202" name="TextBox 201">
            <a:extLst>
              <a:ext uri="{FF2B5EF4-FFF2-40B4-BE49-F238E27FC236}">
                <a16:creationId xmlns:a16="http://schemas.microsoft.com/office/drawing/2014/main" id="{D4CE522A-7250-4E04-97AA-2A0DAFF772E4}"/>
              </a:ext>
            </a:extLst>
          </p:cNvPr>
          <p:cNvSpPr txBox="1"/>
          <p:nvPr/>
        </p:nvSpPr>
        <p:spPr>
          <a:xfrm>
            <a:off x="3260094" y="3210931"/>
            <a:ext cx="396262" cy="230832"/>
          </a:xfrm>
          <a:prstGeom prst="rect">
            <a:avLst/>
          </a:prstGeom>
          <a:noFill/>
        </p:spPr>
        <p:txBody>
          <a:bodyPr wrap="square" rtlCol="0">
            <a:spAutoFit/>
          </a:bodyPr>
          <a:lstStyle/>
          <a:p>
            <a:pPr algn="r">
              <a:lnSpc>
                <a:spcPct val="90000"/>
              </a:lnSpc>
              <a:spcBef>
                <a:spcPts val="1200"/>
              </a:spcBef>
              <a:buClr>
                <a:schemeClr val="accent1"/>
              </a:buClr>
            </a:pPr>
            <a:r>
              <a:rPr lang="en-US" sz="1000"/>
              <a:t>100</a:t>
            </a:r>
          </a:p>
        </p:txBody>
      </p:sp>
      <p:sp>
        <p:nvSpPr>
          <p:cNvPr id="203" name="TextBox 202">
            <a:extLst>
              <a:ext uri="{FF2B5EF4-FFF2-40B4-BE49-F238E27FC236}">
                <a16:creationId xmlns:a16="http://schemas.microsoft.com/office/drawing/2014/main" id="{F4C911A6-C66E-44E6-B7F1-314706304175}"/>
              </a:ext>
            </a:extLst>
          </p:cNvPr>
          <p:cNvSpPr txBox="1"/>
          <p:nvPr/>
        </p:nvSpPr>
        <p:spPr>
          <a:xfrm>
            <a:off x="3330626" y="4000033"/>
            <a:ext cx="325730" cy="230832"/>
          </a:xfrm>
          <a:prstGeom prst="rect">
            <a:avLst/>
          </a:prstGeom>
          <a:noFill/>
        </p:spPr>
        <p:txBody>
          <a:bodyPr wrap="none" rtlCol="0">
            <a:spAutoFit/>
          </a:bodyPr>
          <a:lstStyle/>
          <a:p>
            <a:pPr algn="r">
              <a:lnSpc>
                <a:spcPct val="90000"/>
              </a:lnSpc>
              <a:spcBef>
                <a:spcPts val="1200"/>
              </a:spcBef>
              <a:buClr>
                <a:schemeClr val="accent1"/>
              </a:buClr>
            </a:pPr>
            <a:r>
              <a:rPr lang="en-US" sz="1000"/>
              <a:t>50</a:t>
            </a:r>
          </a:p>
        </p:txBody>
      </p:sp>
      <p:sp>
        <p:nvSpPr>
          <p:cNvPr id="204" name="TextBox 203">
            <a:extLst>
              <a:ext uri="{FF2B5EF4-FFF2-40B4-BE49-F238E27FC236}">
                <a16:creationId xmlns:a16="http://schemas.microsoft.com/office/drawing/2014/main" id="{48D33A58-ACB5-4B33-A4FA-C73F31DA63D9}"/>
              </a:ext>
            </a:extLst>
          </p:cNvPr>
          <p:cNvSpPr txBox="1"/>
          <p:nvPr/>
        </p:nvSpPr>
        <p:spPr>
          <a:xfrm>
            <a:off x="3401157" y="4789134"/>
            <a:ext cx="255199" cy="230832"/>
          </a:xfrm>
          <a:prstGeom prst="rect">
            <a:avLst/>
          </a:prstGeom>
          <a:noFill/>
        </p:spPr>
        <p:txBody>
          <a:bodyPr wrap="none" rtlCol="0">
            <a:spAutoFit/>
          </a:bodyPr>
          <a:lstStyle/>
          <a:p>
            <a:pPr algn="r">
              <a:lnSpc>
                <a:spcPct val="90000"/>
              </a:lnSpc>
              <a:spcBef>
                <a:spcPts val="1200"/>
              </a:spcBef>
              <a:buClr>
                <a:schemeClr val="accent1"/>
              </a:buClr>
            </a:pPr>
            <a:r>
              <a:rPr lang="en-US" sz="1000"/>
              <a:t>0</a:t>
            </a:r>
          </a:p>
        </p:txBody>
      </p:sp>
      <p:sp>
        <p:nvSpPr>
          <p:cNvPr id="206" name="Rectangle 205">
            <a:extLst>
              <a:ext uri="{FF2B5EF4-FFF2-40B4-BE49-F238E27FC236}">
                <a16:creationId xmlns:a16="http://schemas.microsoft.com/office/drawing/2014/main" id="{8F509121-4C2A-4ABF-8F27-AD286678A79A}"/>
              </a:ext>
            </a:extLst>
          </p:cNvPr>
          <p:cNvSpPr/>
          <p:nvPr/>
        </p:nvSpPr>
        <p:spPr>
          <a:xfrm>
            <a:off x="4003487" y="4464447"/>
            <a:ext cx="231295" cy="446084"/>
          </a:xfrm>
          <a:prstGeom prst="rect">
            <a:avLst/>
          </a:prstGeom>
          <a:solidFill>
            <a:schemeClr val="bg1">
              <a:lumMod val="8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72846606-D3C1-43CA-8C24-598FA3C60B3B}"/>
              </a:ext>
            </a:extLst>
          </p:cNvPr>
          <p:cNvSpPr/>
          <p:nvPr/>
        </p:nvSpPr>
        <p:spPr>
          <a:xfrm>
            <a:off x="4239203" y="4545862"/>
            <a:ext cx="231295" cy="364669"/>
          </a:xfrm>
          <a:prstGeom prst="rect">
            <a:avLst/>
          </a:prstGeom>
          <a:solidFill>
            <a:schemeClr val="accent1">
              <a:alpha val="1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8" name="Rectangle 207">
            <a:extLst>
              <a:ext uri="{FF2B5EF4-FFF2-40B4-BE49-F238E27FC236}">
                <a16:creationId xmlns:a16="http://schemas.microsoft.com/office/drawing/2014/main" id="{F3480D16-7E70-4EE0-82D8-52E10F2DD3A1}"/>
              </a:ext>
            </a:extLst>
          </p:cNvPr>
          <p:cNvSpPr/>
          <p:nvPr/>
        </p:nvSpPr>
        <p:spPr>
          <a:xfrm>
            <a:off x="4474919" y="4662169"/>
            <a:ext cx="231295" cy="248362"/>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9" name="Rectangle 208">
            <a:extLst>
              <a:ext uri="{FF2B5EF4-FFF2-40B4-BE49-F238E27FC236}">
                <a16:creationId xmlns:a16="http://schemas.microsoft.com/office/drawing/2014/main" id="{F8441E88-3E1B-47FA-8B5F-660EB3DC998E}"/>
              </a:ext>
            </a:extLst>
          </p:cNvPr>
          <p:cNvSpPr/>
          <p:nvPr/>
        </p:nvSpPr>
        <p:spPr>
          <a:xfrm>
            <a:off x="4710635" y="4623400"/>
            <a:ext cx="231295" cy="287131"/>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1E61266D-6F57-4327-9AAE-2F4E2EE8DA6C}"/>
              </a:ext>
            </a:extLst>
          </p:cNvPr>
          <p:cNvSpPr/>
          <p:nvPr/>
        </p:nvSpPr>
        <p:spPr>
          <a:xfrm>
            <a:off x="4946352" y="3708456"/>
            <a:ext cx="231295" cy="1202076"/>
          </a:xfrm>
          <a:prstGeom prst="rect">
            <a:avLst/>
          </a:prstGeom>
          <a:solidFill>
            <a:schemeClr val="accent3">
              <a:alpha val="10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1" name="Straight Connector 210">
            <a:extLst>
              <a:ext uri="{FF2B5EF4-FFF2-40B4-BE49-F238E27FC236}">
                <a16:creationId xmlns:a16="http://schemas.microsoft.com/office/drawing/2014/main" id="{3E7F760D-6226-476E-B0D0-148B98F86A0C}"/>
              </a:ext>
            </a:extLst>
          </p:cNvPr>
          <p:cNvCxnSpPr>
            <a:cxnSpLocks/>
            <a:endCxn id="206" idx="0"/>
          </p:cNvCxnSpPr>
          <p:nvPr/>
        </p:nvCxnSpPr>
        <p:spPr>
          <a:xfrm>
            <a:off x="4119135" y="4217500"/>
            <a:ext cx="0" cy="24694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58F75740-4705-4A51-BACC-7B6BFE7630A7}"/>
              </a:ext>
            </a:extLst>
          </p:cNvPr>
          <p:cNvCxnSpPr>
            <a:cxnSpLocks/>
            <a:endCxn id="207" idx="0"/>
          </p:cNvCxnSpPr>
          <p:nvPr/>
        </p:nvCxnSpPr>
        <p:spPr>
          <a:xfrm>
            <a:off x="4354851" y="4394662"/>
            <a:ext cx="0" cy="1512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584DBABC-5A53-4B00-80CC-1E3B08950DE5}"/>
              </a:ext>
            </a:extLst>
          </p:cNvPr>
          <p:cNvCxnSpPr>
            <a:cxnSpLocks/>
            <a:endCxn id="208" idx="0"/>
          </p:cNvCxnSpPr>
          <p:nvPr/>
        </p:nvCxnSpPr>
        <p:spPr>
          <a:xfrm>
            <a:off x="4590567" y="4540905"/>
            <a:ext cx="0" cy="12126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C5AD2F8A-77D6-4BBA-9772-AB6681896B52}"/>
              </a:ext>
            </a:extLst>
          </p:cNvPr>
          <p:cNvCxnSpPr>
            <a:cxnSpLocks/>
            <a:endCxn id="209" idx="0"/>
          </p:cNvCxnSpPr>
          <p:nvPr/>
        </p:nvCxnSpPr>
        <p:spPr>
          <a:xfrm>
            <a:off x="4826283" y="4538605"/>
            <a:ext cx="0" cy="847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0325697-2BEC-4B01-990B-011F7C2A0803}"/>
              </a:ext>
            </a:extLst>
          </p:cNvPr>
          <p:cNvCxnSpPr>
            <a:cxnSpLocks/>
            <a:endCxn id="210" idx="0"/>
          </p:cNvCxnSpPr>
          <p:nvPr/>
        </p:nvCxnSpPr>
        <p:spPr>
          <a:xfrm>
            <a:off x="5062000" y="3402172"/>
            <a:ext cx="0" cy="3062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B9498D8B-150D-4CDB-9BD5-40A994430198}"/>
              </a:ext>
            </a:extLst>
          </p:cNvPr>
          <p:cNvCxnSpPr>
            <a:cxnSpLocks/>
          </p:cNvCxnSpPr>
          <p:nvPr/>
        </p:nvCxnSpPr>
        <p:spPr>
          <a:xfrm>
            <a:off x="4054438" y="4217500"/>
            <a:ext cx="129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5DAEFE8-BA4B-4ABB-8F71-1006DCD67249}"/>
              </a:ext>
            </a:extLst>
          </p:cNvPr>
          <p:cNvCxnSpPr>
            <a:cxnSpLocks/>
          </p:cNvCxnSpPr>
          <p:nvPr/>
        </p:nvCxnSpPr>
        <p:spPr>
          <a:xfrm>
            <a:off x="4290155" y="4388084"/>
            <a:ext cx="129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65887-A3A0-4871-B606-6A680A0C278F}"/>
              </a:ext>
            </a:extLst>
          </p:cNvPr>
          <p:cNvCxnSpPr>
            <a:cxnSpLocks/>
          </p:cNvCxnSpPr>
          <p:nvPr/>
        </p:nvCxnSpPr>
        <p:spPr>
          <a:xfrm>
            <a:off x="4525871" y="4538605"/>
            <a:ext cx="129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CA21C1D-8FC7-48C4-BF82-94D23AB31AC3}"/>
              </a:ext>
            </a:extLst>
          </p:cNvPr>
          <p:cNvCxnSpPr>
            <a:cxnSpLocks/>
          </p:cNvCxnSpPr>
          <p:nvPr/>
        </p:nvCxnSpPr>
        <p:spPr>
          <a:xfrm>
            <a:off x="4761587" y="4538605"/>
            <a:ext cx="129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E7499EE2-738A-4741-A518-519BBF818039}"/>
              </a:ext>
            </a:extLst>
          </p:cNvPr>
          <p:cNvCxnSpPr>
            <a:cxnSpLocks/>
          </p:cNvCxnSpPr>
          <p:nvPr/>
        </p:nvCxnSpPr>
        <p:spPr>
          <a:xfrm>
            <a:off x="4997304" y="3398792"/>
            <a:ext cx="129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21BAAC16-7974-4173-842A-45D2C3E715FB}"/>
              </a:ext>
            </a:extLst>
          </p:cNvPr>
          <p:cNvGrpSpPr/>
          <p:nvPr/>
        </p:nvGrpSpPr>
        <p:grpSpPr>
          <a:xfrm>
            <a:off x="4309642" y="4000033"/>
            <a:ext cx="362600" cy="230832"/>
            <a:chOff x="4309642" y="4048792"/>
            <a:chExt cx="362600" cy="230832"/>
          </a:xfrm>
        </p:grpSpPr>
        <p:cxnSp>
          <p:nvCxnSpPr>
            <p:cNvPr id="221" name="Straight Connector 220">
              <a:extLst>
                <a:ext uri="{FF2B5EF4-FFF2-40B4-BE49-F238E27FC236}">
                  <a16:creationId xmlns:a16="http://schemas.microsoft.com/office/drawing/2014/main" id="{BB9CA9BB-48C9-45F4-B424-C218509B791C}"/>
                </a:ext>
              </a:extLst>
            </p:cNvPr>
            <p:cNvCxnSpPr>
              <a:cxnSpLocks/>
            </p:cNvCxnSpPr>
            <p:nvPr/>
          </p:nvCxnSpPr>
          <p:spPr>
            <a:xfrm>
              <a:off x="4371010" y="4231990"/>
              <a:ext cx="23986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0B38FF86-95C5-4415-9DB0-E28475D29DD0}"/>
                </a:ext>
              </a:extLst>
            </p:cNvPr>
            <p:cNvSpPr txBox="1"/>
            <p:nvPr/>
          </p:nvSpPr>
          <p:spPr>
            <a:xfrm>
              <a:off x="4309642" y="4048792"/>
              <a:ext cx="362600" cy="230832"/>
            </a:xfrm>
            <a:prstGeom prst="rect">
              <a:avLst/>
            </a:prstGeom>
            <a:noFill/>
          </p:spPr>
          <p:txBody>
            <a:bodyPr wrap="none" rtlCol="0">
              <a:spAutoFit/>
            </a:bodyPr>
            <a:lstStyle/>
            <a:p>
              <a:pPr algn="r">
                <a:lnSpc>
                  <a:spcPct val="90000"/>
                </a:lnSpc>
                <a:spcBef>
                  <a:spcPts val="1200"/>
                </a:spcBef>
                <a:buClr>
                  <a:schemeClr val="accent1"/>
                </a:buClr>
              </a:pPr>
              <a:r>
                <a:rPr lang="en-US" sz="1000" b="1"/>
                <a:t>NS</a:t>
              </a:r>
            </a:p>
          </p:txBody>
        </p:sp>
      </p:grpSp>
      <p:cxnSp>
        <p:nvCxnSpPr>
          <p:cNvPr id="196" name="Straight Connector 195">
            <a:extLst>
              <a:ext uri="{FF2B5EF4-FFF2-40B4-BE49-F238E27FC236}">
                <a16:creationId xmlns:a16="http://schemas.microsoft.com/office/drawing/2014/main" id="{A5677FBB-FC72-4CD2-B47F-D73FCDB79726}"/>
              </a:ext>
            </a:extLst>
          </p:cNvPr>
          <p:cNvCxnSpPr>
            <a:cxnSpLocks/>
          </p:cNvCxnSpPr>
          <p:nvPr/>
        </p:nvCxnSpPr>
        <p:spPr>
          <a:xfrm>
            <a:off x="3643155" y="4910531"/>
            <a:ext cx="172962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D9136C0-CE09-4639-8990-B25A909E78A1}"/>
              </a:ext>
            </a:extLst>
          </p:cNvPr>
          <p:cNvCxnSpPr>
            <a:cxnSpLocks/>
          </p:cNvCxnSpPr>
          <p:nvPr/>
        </p:nvCxnSpPr>
        <p:spPr>
          <a:xfrm>
            <a:off x="6686962" y="2548578"/>
            <a:ext cx="0" cy="236195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F2636D3-5CBC-4DE9-9E09-651DABF4A395}"/>
              </a:ext>
            </a:extLst>
          </p:cNvPr>
          <p:cNvCxnSpPr>
            <a:cxnSpLocks/>
          </p:cNvCxnSpPr>
          <p:nvPr/>
        </p:nvCxnSpPr>
        <p:spPr>
          <a:xfrm>
            <a:off x="6562348" y="4121428"/>
            <a:ext cx="12461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E7F9D41-F1D3-4E5A-9A10-FF5AA458B268}"/>
              </a:ext>
            </a:extLst>
          </p:cNvPr>
          <p:cNvCxnSpPr>
            <a:cxnSpLocks/>
          </p:cNvCxnSpPr>
          <p:nvPr/>
        </p:nvCxnSpPr>
        <p:spPr>
          <a:xfrm>
            <a:off x="6562348" y="3332327"/>
            <a:ext cx="12461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1EAA9F9-B1E1-46CF-ABD9-071B399DFC63}"/>
              </a:ext>
            </a:extLst>
          </p:cNvPr>
          <p:cNvCxnSpPr>
            <a:cxnSpLocks/>
          </p:cNvCxnSpPr>
          <p:nvPr/>
        </p:nvCxnSpPr>
        <p:spPr>
          <a:xfrm>
            <a:off x="6562348" y="2543226"/>
            <a:ext cx="12461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61CBE1C6-3289-4A4F-8DA7-6FE58DEF9AEF}"/>
              </a:ext>
            </a:extLst>
          </p:cNvPr>
          <p:cNvSpPr txBox="1"/>
          <p:nvPr/>
        </p:nvSpPr>
        <p:spPr>
          <a:xfrm>
            <a:off x="6179286" y="2421830"/>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a:t>600</a:t>
            </a:r>
          </a:p>
        </p:txBody>
      </p:sp>
      <p:sp>
        <p:nvSpPr>
          <p:cNvPr id="176" name="TextBox 175">
            <a:extLst>
              <a:ext uri="{FF2B5EF4-FFF2-40B4-BE49-F238E27FC236}">
                <a16:creationId xmlns:a16="http://schemas.microsoft.com/office/drawing/2014/main" id="{E1372B41-6B9A-4D52-A884-8EE0E00ABD18}"/>
              </a:ext>
            </a:extLst>
          </p:cNvPr>
          <p:cNvSpPr txBox="1"/>
          <p:nvPr/>
        </p:nvSpPr>
        <p:spPr>
          <a:xfrm>
            <a:off x="6179286" y="3210931"/>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a:t>400</a:t>
            </a:r>
          </a:p>
        </p:txBody>
      </p:sp>
      <p:sp>
        <p:nvSpPr>
          <p:cNvPr id="177" name="TextBox 176">
            <a:extLst>
              <a:ext uri="{FF2B5EF4-FFF2-40B4-BE49-F238E27FC236}">
                <a16:creationId xmlns:a16="http://schemas.microsoft.com/office/drawing/2014/main" id="{8472D27A-D9A4-4444-9637-0175B4C6B46E}"/>
              </a:ext>
            </a:extLst>
          </p:cNvPr>
          <p:cNvSpPr txBox="1"/>
          <p:nvPr/>
        </p:nvSpPr>
        <p:spPr>
          <a:xfrm>
            <a:off x="6179286" y="4000033"/>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a:t>200</a:t>
            </a:r>
          </a:p>
        </p:txBody>
      </p:sp>
      <p:sp>
        <p:nvSpPr>
          <p:cNvPr id="178" name="TextBox 177">
            <a:extLst>
              <a:ext uri="{FF2B5EF4-FFF2-40B4-BE49-F238E27FC236}">
                <a16:creationId xmlns:a16="http://schemas.microsoft.com/office/drawing/2014/main" id="{64F78F70-933F-40F5-82E3-6F253163AB46}"/>
              </a:ext>
            </a:extLst>
          </p:cNvPr>
          <p:cNvSpPr txBox="1"/>
          <p:nvPr/>
        </p:nvSpPr>
        <p:spPr>
          <a:xfrm>
            <a:off x="6320349" y="4789134"/>
            <a:ext cx="255199" cy="230832"/>
          </a:xfrm>
          <a:prstGeom prst="rect">
            <a:avLst/>
          </a:prstGeom>
          <a:noFill/>
        </p:spPr>
        <p:txBody>
          <a:bodyPr wrap="none" rtlCol="0">
            <a:spAutoFit/>
          </a:bodyPr>
          <a:lstStyle/>
          <a:p>
            <a:pPr algn="r">
              <a:lnSpc>
                <a:spcPct val="90000"/>
              </a:lnSpc>
              <a:spcBef>
                <a:spcPts val="1200"/>
              </a:spcBef>
              <a:buClr>
                <a:schemeClr val="accent1"/>
              </a:buClr>
            </a:pPr>
            <a:r>
              <a:rPr lang="en-US" sz="1000"/>
              <a:t>0</a:t>
            </a:r>
          </a:p>
        </p:txBody>
      </p:sp>
      <p:sp>
        <p:nvSpPr>
          <p:cNvPr id="180" name="Rectangle 179">
            <a:extLst>
              <a:ext uri="{FF2B5EF4-FFF2-40B4-BE49-F238E27FC236}">
                <a16:creationId xmlns:a16="http://schemas.microsoft.com/office/drawing/2014/main" id="{473C95F1-80D8-4BA8-B6AD-38FB5B0E2B65}"/>
              </a:ext>
            </a:extLst>
          </p:cNvPr>
          <p:cNvSpPr/>
          <p:nvPr/>
        </p:nvSpPr>
        <p:spPr>
          <a:xfrm>
            <a:off x="6922679" y="4724200"/>
            <a:ext cx="231295" cy="186331"/>
          </a:xfrm>
          <a:prstGeom prst="rect">
            <a:avLst/>
          </a:prstGeom>
          <a:solidFill>
            <a:schemeClr val="bg1">
              <a:lumMod val="8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72C87921-C5DF-478F-89F6-B6727A44E8AC}"/>
              </a:ext>
            </a:extLst>
          </p:cNvPr>
          <p:cNvSpPr/>
          <p:nvPr/>
        </p:nvSpPr>
        <p:spPr>
          <a:xfrm>
            <a:off x="7158395" y="4722119"/>
            <a:ext cx="231295" cy="188411"/>
          </a:xfrm>
          <a:prstGeom prst="rect">
            <a:avLst/>
          </a:prstGeom>
          <a:solidFill>
            <a:schemeClr val="accent1">
              <a:alpha val="1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2" name="Rectangle 181">
            <a:extLst>
              <a:ext uri="{FF2B5EF4-FFF2-40B4-BE49-F238E27FC236}">
                <a16:creationId xmlns:a16="http://schemas.microsoft.com/office/drawing/2014/main" id="{34290629-2918-4FA4-9B85-E33C47EAA657}"/>
              </a:ext>
            </a:extLst>
          </p:cNvPr>
          <p:cNvSpPr/>
          <p:nvPr/>
        </p:nvSpPr>
        <p:spPr>
          <a:xfrm>
            <a:off x="7394111" y="4576977"/>
            <a:ext cx="231295" cy="333554"/>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3" name="Rectangle 182">
            <a:extLst>
              <a:ext uri="{FF2B5EF4-FFF2-40B4-BE49-F238E27FC236}">
                <a16:creationId xmlns:a16="http://schemas.microsoft.com/office/drawing/2014/main" id="{1F510D57-7F60-416D-9C8A-CBEF2248E672}"/>
              </a:ext>
            </a:extLst>
          </p:cNvPr>
          <p:cNvSpPr/>
          <p:nvPr/>
        </p:nvSpPr>
        <p:spPr>
          <a:xfrm>
            <a:off x="7865544" y="3161805"/>
            <a:ext cx="231295" cy="1748728"/>
          </a:xfrm>
          <a:prstGeom prst="rect">
            <a:avLst/>
          </a:prstGeom>
          <a:solidFill>
            <a:schemeClr val="accent3">
              <a:alpha val="10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8F2A7F21-16B4-47D8-B9F5-F972F66FD9CB}"/>
              </a:ext>
            </a:extLst>
          </p:cNvPr>
          <p:cNvCxnSpPr>
            <a:cxnSpLocks/>
            <a:endCxn id="180" idx="0"/>
          </p:cNvCxnSpPr>
          <p:nvPr/>
        </p:nvCxnSpPr>
        <p:spPr>
          <a:xfrm>
            <a:off x="7038327" y="4647837"/>
            <a:ext cx="0" cy="763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F0C3451-46CF-47C5-9D58-74BAF72AB070}"/>
              </a:ext>
            </a:extLst>
          </p:cNvPr>
          <p:cNvCxnSpPr>
            <a:cxnSpLocks/>
            <a:endCxn id="181" idx="0"/>
          </p:cNvCxnSpPr>
          <p:nvPr/>
        </p:nvCxnSpPr>
        <p:spPr>
          <a:xfrm>
            <a:off x="7274043" y="4686124"/>
            <a:ext cx="0" cy="359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9036C06-31A0-467B-8270-0D44EEDA8EAF}"/>
              </a:ext>
            </a:extLst>
          </p:cNvPr>
          <p:cNvCxnSpPr>
            <a:cxnSpLocks/>
            <a:endCxn id="182" idx="0"/>
          </p:cNvCxnSpPr>
          <p:nvPr/>
        </p:nvCxnSpPr>
        <p:spPr>
          <a:xfrm>
            <a:off x="7509759" y="4495959"/>
            <a:ext cx="0" cy="810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3DBED01-B4E2-488E-A8CA-050B9EDD4B5B}"/>
              </a:ext>
            </a:extLst>
          </p:cNvPr>
          <p:cNvCxnSpPr>
            <a:cxnSpLocks/>
            <a:endCxn id="183" idx="0"/>
          </p:cNvCxnSpPr>
          <p:nvPr/>
        </p:nvCxnSpPr>
        <p:spPr>
          <a:xfrm>
            <a:off x="7981192" y="2759737"/>
            <a:ext cx="0" cy="4020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9284CA3-301E-4E0B-9D58-A4BA2D6FC614}"/>
              </a:ext>
            </a:extLst>
          </p:cNvPr>
          <p:cNvCxnSpPr>
            <a:cxnSpLocks/>
          </p:cNvCxnSpPr>
          <p:nvPr/>
        </p:nvCxnSpPr>
        <p:spPr>
          <a:xfrm>
            <a:off x="6973630" y="4647837"/>
            <a:ext cx="129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889F65E-D147-4F16-BF92-63BA9EAFE551}"/>
              </a:ext>
            </a:extLst>
          </p:cNvPr>
          <p:cNvCxnSpPr>
            <a:cxnSpLocks/>
          </p:cNvCxnSpPr>
          <p:nvPr/>
        </p:nvCxnSpPr>
        <p:spPr>
          <a:xfrm>
            <a:off x="7209347" y="4686124"/>
            <a:ext cx="129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EBA90EA-8302-439E-861B-67971CD0BB3E}"/>
              </a:ext>
            </a:extLst>
          </p:cNvPr>
          <p:cNvCxnSpPr>
            <a:cxnSpLocks/>
          </p:cNvCxnSpPr>
          <p:nvPr/>
        </p:nvCxnSpPr>
        <p:spPr>
          <a:xfrm>
            <a:off x="7441186" y="4495959"/>
            <a:ext cx="129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1607BF5-EF3B-4B71-9DD3-C6E06A18156F}"/>
              </a:ext>
            </a:extLst>
          </p:cNvPr>
          <p:cNvCxnSpPr>
            <a:cxnSpLocks/>
          </p:cNvCxnSpPr>
          <p:nvPr/>
        </p:nvCxnSpPr>
        <p:spPr>
          <a:xfrm>
            <a:off x="7916496" y="2759737"/>
            <a:ext cx="129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557506A-4933-4221-B9A5-40445187860E}"/>
              </a:ext>
            </a:extLst>
          </p:cNvPr>
          <p:cNvCxnSpPr>
            <a:cxnSpLocks/>
          </p:cNvCxnSpPr>
          <p:nvPr/>
        </p:nvCxnSpPr>
        <p:spPr>
          <a:xfrm>
            <a:off x="6562347" y="4910531"/>
            <a:ext cx="172962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013ACF-4271-49D2-843C-052C9328A5D1}"/>
              </a:ext>
            </a:extLst>
          </p:cNvPr>
          <p:cNvCxnSpPr>
            <a:cxnSpLocks/>
          </p:cNvCxnSpPr>
          <p:nvPr/>
        </p:nvCxnSpPr>
        <p:spPr>
          <a:xfrm>
            <a:off x="10806427" y="4868150"/>
            <a:ext cx="129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6DD89EE0-27BD-4AB3-9A33-0E5F78311184}"/>
              </a:ext>
            </a:extLst>
          </p:cNvPr>
          <p:cNvSpPr/>
          <p:nvPr/>
        </p:nvSpPr>
        <p:spPr>
          <a:xfrm>
            <a:off x="9812610" y="4888207"/>
            <a:ext cx="231295" cy="22331"/>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a:extLst>
              <a:ext uri="{FF2B5EF4-FFF2-40B4-BE49-F238E27FC236}">
                <a16:creationId xmlns:a16="http://schemas.microsoft.com/office/drawing/2014/main" id="{C4F8B299-B06A-401B-A41C-779BD90CE442}"/>
              </a:ext>
            </a:extLst>
          </p:cNvPr>
          <p:cNvCxnSpPr>
            <a:cxnSpLocks/>
          </p:cNvCxnSpPr>
          <p:nvPr/>
        </p:nvCxnSpPr>
        <p:spPr>
          <a:xfrm>
            <a:off x="9812610" y="2548580"/>
            <a:ext cx="0" cy="236195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BCB58EB-CB61-4D53-B4E3-AB891F0B0CAB}"/>
              </a:ext>
            </a:extLst>
          </p:cNvPr>
          <p:cNvCxnSpPr>
            <a:cxnSpLocks/>
          </p:cNvCxnSpPr>
          <p:nvPr/>
        </p:nvCxnSpPr>
        <p:spPr>
          <a:xfrm>
            <a:off x="9687996" y="3963613"/>
            <a:ext cx="12461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766CF1E-5026-4FF7-8DA5-4DCDF02BB610}"/>
              </a:ext>
            </a:extLst>
          </p:cNvPr>
          <p:cNvCxnSpPr>
            <a:cxnSpLocks/>
          </p:cNvCxnSpPr>
          <p:nvPr/>
        </p:nvCxnSpPr>
        <p:spPr>
          <a:xfrm>
            <a:off x="9687996" y="3490151"/>
            <a:ext cx="12461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1FA4B89-2FA9-4507-A9FB-F035205BA8D3}"/>
              </a:ext>
            </a:extLst>
          </p:cNvPr>
          <p:cNvCxnSpPr>
            <a:cxnSpLocks/>
          </p:cNvCxnSpPr>
          <p:nvPr/>
        </p:nvCxnSpPr>
        <p:spPr>
          <a:xfrm>
            <a:off x="9687996" y="2543228"/>
            <a:ext cx="12461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C71FCBEF-3976-47BA-A764-86479A753929}"/>
              </a:ext>
            </a:extLst>
          </p:cNvPr>
          <p:cNvSpPr txBox="1"/>
          <p:nvPr/>
        </p:nvSpPr>
        <p:spPr>
          <a:xfrm>
            <a:off x="9234402" y="2429576"/>
            <a:ext cx="466794" cy="230832"/>
          </a:xfrm>
          <a:prstGeom prst="rect">
            <a:avLst/>
          </a:prstGeom>
          <a:noFill/>
        </p:spPr>
        <p:txBody>
          <a:bodyPr wrap="none" rtlCol="0">
            <a:spAutoFit/>
          </a:bodyPr>
          <a:lstStyle/>
          <a:p>
            <a:pPr algn="r">
              <a:lnSpc>
                <a:spcPct val="90000"/>
              </a:lnSpc>
              <a:spcBef>
                <a:spcPts val="1200"/>
              </a:spcBef>
              <a:buClr>
                <a:schemeClr val="accent1"/>
              </a:buClr>
            </a:pPr>
            <a:r>
              <a:rPr lang="en-US" sz="1000"/>
              <a:t>2500</a:t>
            </a:r>
          </a:p>
        </p:txBody>
      </p:sp>
      <p:sp>
        <p:nvSpPr>
          <p:cNvPr id="144" name="TextBox 143">
            <a:extLst>
              <a:ext uri="{FF2B5EF4-FFF2-40B4-BE49-F238E27FC236}">
                <a16:creationId xmlns:a16="http://schemas.microsoft.com/office/drawing/2014/main" id="{FD952466-012E-4EB3-93B9-8CE7EB64B512}"/>
              </a:ext>
            </a:extLst>
          </p:cNvPr>
          <p:cNvSpPr txBox="1"/>
          <p:nvPr/>
        </p:nvSpPr>
        <p:spPr>
          <a:xfrm>
            <a:off x="9234402" y="2901486"/>
            <a:ext cx="466794" cy="230832"/>
          </a:xfrm>
          <a:prstGeom prst="rect">
            <a:avLst/>
          </a:prstGeom>
          <a:noFill/>
        </p:spPr>
        <p:txBody>
          <a:bodyPr wrap="none" rtlCol="0">
            <a:spAutoFit/>
          </a:bodyPr>
          <a:lstStyle/>
          <a:p>
            <a:pPr algn="r">
              <a:lnSpc>
                <a:spcPct val="90000"/>
              </a:lnSpc>
              <a:spcBef>
                <a:spcPts val="1200"/>
              </a:spcBef>
              <a:buClr>
                <a:schemeClr val="accent1"/>
              </a:buClr>
            </a:pPr>
            <a:r>
              <a:rPr lang="en-US" sz="1000"/>
              <a:t>2000</a:t>
            </a:r>
          </a:p>
        </p:txBody>
      </p:sp>
      <p:sp>
        <p:nvSpPr>
          <p:cNvPr id="145" name="TextBox 144">
            <a:extLst>
              <a:ext uri="{FF2B5EF4-FFF2-40B4-BE49-F238E27FC236}">
                <a16:creationId xmlns:a16="http://schemas.microsoft.com/office/drawing/2014/main" id="{BAC72184-43CF-40F6-B5F7-86F377AD99BA}"/>
              </a:ext>
            </a:extLst>
          </p:cNvPr>
          <p:cNvSpPr txBox="1"/>
          <p:nvPr/>
        </p:nvSpPr>
        <p:spPr>
          <a:xfrm>
            <a:off x="9234402" y="3845308"/>
            <a:ext cx="466794" cy="230832"/>
          </a:xfrm>
          <a:prstGeom prst="rect">
            <a:avLst/>
          </a:prstGeom>
          <a:noFill/>
        </p:spPr>
        <p:txBody>
          <a:bodyPr wrap="none" rtlCol="0">
            <a:spAutoFit/>
          </a:bodyPr>
          <a:lstStyle/>
          <a:p>
            <a:pPr algn="r">
              <a:lnSpc>
                <a:spcPct val="90000"/>
              </a:lnSpc>
              <a:spcBef>
                <a:spcPts val="1200"/>
              </a:spcBef>
              <a:buClr>
                <a:schemeClr val="accent1"/>
              </a:buClr>
            </a:pPr>
            <a:r>
              <a:rPr lang="en-US" sz="1000"/>
              <a:t>1000</a:t>
            </a:r>
          </a:p>
        </p:txBody>
      </p:sp>
      <p:sp>
        <p:nvSpPr>
          <p:cNvPr id="146" name="TextBox 145">
            <a:extLst>
              <a:ext uri="{FF2B5EF4-FFF2-40B4-BE49-F238E27FC236}">
                <a16:creationId xmlns:a16="http://schemas.microsoft.com/office/drawing/2014/main" id="{581BE55F-A630-458F-B0CA-F460E760624E}"/>
              </a:ext>
            </a:extLst>
          </p:cNvPr>
          <p:cNvSpPr txBox="1"/>
          <p:nvPr/>
        </p:nvSpPr>
        <p:spPr>
          <a:xfrm>
            <a:off x="9445997" y="4789139"/>
            <a:ext cx="255199" cy="230832"/>
          </a:xfrm>
          <a:prstGeom prst="rect">
            <a:avLst/>
          </a:prstGeom>
          <a:noFill/>
        </p:spPr>
        <p:txBody>
          <a:bodyPr wrap="none" rtlCol="0">
            <a:spAutoFit/>
          </a:bodyPr>
          <a:lstStyle/>
          <a:p>
            <a:pPr algn="r">
              <a:lnSpc>
                <a:spcPct val="90000"/>
              </a:lnSpc>
              <a:spcBef>
                <a:spcPts val="1200"/>
              </a:spcBef>
              <a:buClr>
                <a:schemeClr val="accent1"/>
              </a:buClr>
            </a:pPr>
            <a:r>
              <a:rPr lang="en-US" sz="1000"/>
              <a:t>0</a:t>
            </a:r>
          </a:p>
        </p:txBody>
      </p:sp>
      <p:sp>
        <p:nvSpPr>
          <p:cNvPr id="148" name="Rectangle 147">
            <a:extLst>
              <a:ext uri="{FF2B5EF4-FFF2-40B4-BE49-F238E27FC236}">
                <a16:creationId xmlns:a16="http://schemas.microsoft.com/office/drawing/2014/main" id="{A3DB3C0D-B500-4FB7-A39E-766A3569E9FA}"/>
              </a:ext>
            </a:extLst>
          </p:cNvPr>
          <p:cNvSpPr/>
          <p:nvPr/>
        </p:nvSpPr>
        <p:spPr>
          <a:xfrm>
            <a:off x="10048327" y="4569130"/>
            <a:ext cx="231295" cy="341408"/>
          </a:xfrm>
          <a:prstGeom prst="rect">
            <a:avLst/>
          </a:prstGeom>
          <a:solidFill>
            <a:schemeClr val="bg1">
              <a:lumMod val="8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7CA91DFD-D142-4E10-B6B7-62D8A089897D}"/>
              </a:ext>
            </a:extLst>
          </p:cNvPr>
          <p:cNvSpPr/>
          <p:nvPr/>
        </p:nvSpPr>
        <p:spPr>
          <a:xfrm>
            <a:off x="10284043" y="4549744"/>
            <a:ext cx="231295" cy="360793"/>
          </a:xfrm>
          <a:prstGeom prst="rect">
            <a:avLst/>
          </a:prstGeom>
          <a:solidFill>
            <a:schemeClr val="accent1">
              <a:alpha val="1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0" name="Rectangle 149">
            <a:extLst>
              <a:ext uri="{FF2B5EF4-FFF2-40B4-BE49-F238E27FC236}">
                <a16:creationId xmlns:a16="http://schemas.microsoft.com/office/drawing/2014/main" id="{C750AEDD-479C-4D14-AB0A-4490B61B0077}"/>
              </a:ext>
            </a:extLst>
          </p:cNvPr>
          <p:cNvSpPr/>
          <p:nvPr/>
        </p:nvSpPr>
        <p:spPr>
          <a:xfrm>
            <a:off x="10519759" y="4464453"/>
            <a:ext cx="231295" cy="446085"/>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1" name="Rectangle 150">
            <a:extLst>
              <a:ext uri="{FF2B5EF4-FFF2-40B4-BE49-F238E27FC236}">
                <a16:creationId xmlns:a16="http://schemas.microsoft.com/office/drawing/2014/main" id="{03EA6778-51FE-43DE-99AF-F27F33C44B49}"/>
              </a:ext>
            </a:extLst>
          </p:cNvPr>
          <p:cNvSpPr/>
          <p:nvPr/>
        </p:nvSpPr>
        <p:spPr>
          <a:xfrm>
            <a:off x="10755475" y="4888207"/>
            <a:ext cx="231295" cy="22331"/>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C9F813C4-F37E-4CEC-9CEE-73B927666066}"/>
              </a:ext>
            </a:extLst>
          </p:cNvPr>
          <p:cNvSpPr/>
          <p:nvPr/>
        </p:nvSpPr>
        <p:spPr>
          <a:xfrm>
            <a:off x="10991192" y="3079747"/>
            <a:ext cx="231295" cy="1830793"/>
          </a:xfrm>
          <a:prstGeom prst="rect">
            <a:avLst/>
          </a:prstGeom>
          <a:solidFill>
            <a:schemeClr val="accent3">
              <a:alpha val="10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Straight Connector 152">
            <a:extLst>
              <a:ext uri="{FF2B5EF4-FFF2-40B4-BE49-F238E27FC236}">
                <a16:creationId xmlns:a16="http://schemas.microsoft.com/office/drawing/2014/main" id="{D2A4D35F-0141-436C-B2D8-1527B95B8305}"/>
              </a:ext>
            </a:extLst>
          </p:cNvPr>
          <p:cNvCxnSpPr>
            <a:cxnSpLocks/>
            <a:endCxn id="148" idx="0"/>
          </p:cNvCxnSpPr>
          <p:nvPr/>
        </p:nvCxnSpPr>
        <p:spPr>
          <a:xfrm>
            <a:off x="10163973" y="4395844"/>
            <a:ext cx="1" cy="17328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96BFC74-D202-4CA7-842D-44236E1077D3}"/>
              </a:ext>
            </a:extLst>
          </p:cNvPr>
          <p:cNvCxnSpPr>
            <a:cxnSpLocks/>
            <a:endCxn id="149" idx="0"/>
          </p:cNvCxnSpPr>
          <p:nvPr/>
        </p:nvCxnSpPr>
        <p:spPr>
          <a:xfrm>
            <a:off x="10399691" y="4526484"/>
            <a:ext cx="0" cy="232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886F0E9D-ADB0-4557-9CC8-D8B0400189FB}"/>
              </a:ext>
            </a:extLst>
          </p:cNvPr>
          <p:cNvCxnSpPr>
            <a:cxnSpLocks/>
            <a:endCxn id="150" idx="0"/>
          </p:cNvCxnSpPr>
          <p:nvPr/>
        </p:nvCxnSpPr>
        <p:spPr>
          <a:xfrm>
            <a:off x="10635407" y="4437075"/>
            <a:ext cx="0" cy="27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0790861-73A1-4174-9369-BC0D8DC82E49}"/>
              </a:ext>
            </a:extLst>
          </p:cNvPr>
          <p:cNvCxnSpPr>
            <a:cxnSpLocks/>
            <a:endCxn id="151" idx="0"/>
          </p:cNvCxnSpPr>
          <p:nvPr/>
        </p:nvCxnSpPr>
        <p:spPr>
          <a:xfrm>
            <a:off x="10871123" y="4868150"/>
            <a:ext cx="0" cy="2005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B4C4690-93B0-49DE-B684-07B1512A995E}"/>
              </a:ext>
            </a:extLst>
          </p:cNvPr>
          <p:cNvCxnSpPr>
            <a:cxnSpLocks/>
            <a:endCxn id="152" idx="0"/>
          </p:cNvCxnSpPr>
          <p:nvPr/>
        </p:nvCxnSpPr>
        <p:spPr>
          <a:xfrm>
            <a:off x="11106840" y="2720970"/>
            <a:ext cx="0" cy="35877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B676702-0757-45F8-82E9-024AECF52F07}"/>
              </a:ext>
            </a:extLst>
          </p:cNvPr>
          <p:cNvCxnSpPr>
            <a:cxnSpLocks/>
          </p:cNvCxnSpPr>
          <p:nvPr/>
        </p:nvCxnSpPr>
        <p:spPr>
          <a:xfrm>
            <a:off x="10100825" y="4395844"/>
            <a:ext cx="12629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8BA1292-39B8-4295-A7F9-44167207EE97}"/>
              </a:ext>
            </a:extLst>
          </p:cNvPr>
          <p:cNvCxnSpPr>
            <a:cxnSpLocks/>
          </p:cNvCxnSpPr>
          <p:nvPr/>
        </p:nvCxnSpPr>
        <p:spPr>
          <a:xfrm>
            <a:off x="10334993" y="4523783"/>
            <a:ext cx="129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9057564-9414-4AA5-B6E6-BC4E306820EB}"/>
              </a:ext>
            </a:extLst>
          </p:cNvPr>
          <p:cNvCxnSpPr>
            <a:cxnSpLocks/>
          </p:cNvCxnSpPr>
          <p:nvPr/>
        </p:nvCxnSpPr>
        <p:spPr>
          <a:xfrm>
            <a:off x="10570711" y="4441449"/>
            <a:ext cx="129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090B283-C5F4-472B-B356-922DFD2082ED}"/>
              </a:ext>
            </a:extLst>
          </p:cNvPr>
          <p:cNvCxnSpPr>
            <a:cxnSpLocks/>
          </p:cNvCxnSpPr>
          <p:nvPr/>
        </p:nvCxnSpPr>
        <p:spPr>
          <a:xfrm>
            <a:off x="11042143" y="2720970"/>
            <a:ext cx="129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C83D04B-E044-41AF-ADDF-F12496C4BFE0}"/>
              </a:ext>
            </a:extLst>
          </p:cNvPr>
          <p:cNvCxnSpPr>
            <a:cxnSpLocks/>
          </p:cNvCxnSpPr>
          <p:nvPr/>
        </p:nvCxnSpPr>
        <p:spPr>
          <a:xfrm>
            <a:off x="9691873" y="3016690"/>
            <a:ext cx="12461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1DDC350-97D0-4D3C-9B24-3227B26670D8}"/>
              </a:ext>
            </a:extLst>
          </p:cNvPr>
          <p:cNvCxnSpPr>
            <a:cxnSpLocks/>
          </p:cNvCxnSpPr>
          <p:nvPr/>
        </p:nvCxnSpPr>
        <p:spPr>
          <a:xfrm>
            <a:off x="9695750" y="4437075"/>
            <a:ext cx="12461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59957F09-6776-4055-A221-F38061D72DA0}"/>
              </a:ext>
            </a:extLst>
          </p:cNvPr>
          <p:cNvSpPr txBox="1"/>
          <p:nvPr/>
        </p:nvSpPr>
        <p:spPr>
          <a:xfrm>
            <a:off x="9234402" y="3373397"/>
            <a:ext cx="466794" cy="230832"/>
          </a:xfrm>
          <a:prstGeom prst="rect">
            <a:avLst/>
          </a:prstGeom>
          <a:noFill/>
        </p:spPr>
        <p:txBody>
          <a:bodyPr wrap="none" rtlCol="0">
            <a:spAutoFit/>
          </a:bodyPr>
          <a:lstStyle/>
          <a:p>
            <a:pPr algn="r">
              <a:lnSpc>
                <a:spcPct val="90000"/>
              </a:lnSpc>
              <a:spcBef>
                <a:spcPts val="1200"/>
              </a:spcBef>
              <a:buClr>
                <a:schemeClr val="accent1"/>
              </a:buClr>
            </a:pPr>
            <a:r>
              <a:rPr lang="en-US" sz="1000"/>
              <a:t>1500</a:t>
            </a:r>
          </a:p>
        </p:txBody>
      </p:sp>
      <p:sp>
        <p:nvSpPr>
          <p:cNvPr id="166" name="TextBox 165">
            <a:extLst>
              <a:ext uri="{FF2B5EF4-FFF2-40B4-BE49-F238E27FC236}">
                <a16:creationId xmlns:a16="http://schemas.microsoft.com/office/drawing/2014/main" id="{BBC3029B-1BDA-4C72-88F9-9435A115AF6A}"/>
              </a:ext>
            </a:extLst>
          </p:cNvPr>
          <p:cNvSpPr txBox="1"/>
          <p:nvPr/>
        </p:nvSpPr>
        <p:spPr>
          <a:xfrm>
            <a:off x="9304934" y="4317219"/>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a:t>500</a:t>
            </a:r>
          </a:p>
        </p:txBody>
      </p:sp>
      <p:cxnSp>
        <p:nvCxnSpPr>
          <p:cNvPr id="167" name="Straight Connector 166">
            <a:extLst>
              <a:ext uri="{FF2B5EF4-FFF2-40B4-BE49-F238E27FC236}">
                <a16:creationId xmlns:a16="http://schemas.microsoft.com/office/drawing/2014/main" id="{C61EE83E-1E92-4BAD-B1F8-FF506829DB52}"/>
              </a:ext>
            </a:extLst>
          </p:cNvPr>
          <p:cNvCxnSpPr>
            <a:cxnSpLocks/>
          </p:cNvCxnSpPr>
          <p:nvPr/>
        </p:nvCxnSpPr>
        <p:spPr>
          <a:xfrm>
            <a:off x="9860461" y="4868150"/>
            <a:ext cx="12939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BBD5F16-5388-49CA-93B4-2906A805DBCC}"/>
              </a:ext>
            </a:extLst>
          </p:cNvPr>
          <p:cNvCxnSpPr>
            <a:cxnSpLocks/>
          </p:cNvCxnSpPr>
          <p:nvPr/>
        </p:nvCxnSpPr>
        <p:spPr>
          <a:xfrm>
            <a:off x="9925157" y="4868150"/>
            <a:ext cx="0" cy="2005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7235129-7C05-4DB1-B767-FA9A77A5B72D}"/>
              </a:ext>
            </a:extLst>
          </p:cNvPr>
          <p:cNvCxnSpPr>
            <a:cxnSpLocks/>
          </p:cNvCxnSpPr>
          <p:nvPr/>
        </p:nvCxnSpPr>
        <p:spPr>
          <a:xfrm>
            <a:off x="9687995" y="4910538"/>
            <a:ext cx="172962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51BA88E-D803-4855-96E6-52EE02231AB9}"/>
              </a:ext>
            </a:extLst>
          </p:cNvPr>
          <p:cNvSpPr/>
          <p:nvPr/>
        </p:nvSpPr>
        <p:spPr>
          <a:xfrm>
            <a:off x="2810016" y="5143500"/>
            <a:ext cx="8607608" cy="428525"/>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194A349-6E47-4408-B139-3647F07312C2}"/>
              </a:ext>
            </a:extLst>
          </p:cNvPr>
          <p:cNvGrpSpPr/>
          <p:nvPr/>
        </p:nvGrpSpPr>
        <p:grpSpPr>
          <a:xfrm>
            <a:off x="3019559" y="5238956"/>
            <a:ext cx="8398027" cy="230832"/>
            <a:chOff x="2962026" y="5238956"/>
            <a:chExt cx="8398027" cy="230832"/>
          </a:xfrm>
        </p:grpSpPr>
        <p:grpSp>
          <p:nvGrpSpPr>
            <p:cNvPr id="21" name="Group 20">
              <a:extLst>
                <a:ext uri="{FF2B5EF4-FFF2-40B4-BE49-F238E27FC236}">
                  <a16:creationId xmlns:a16="http://schemas.microsoft.com/office/drawing/2014/main" id="{C771906C-41E7-4203-989B-E1D3D6CA5898}"/>
                </a:ext>
              </a:extLst>
            </p:cNvPr>
            <p:cNvGrpSpPr/>
            <p:nvPr/>
          </p:nvGrpSpPr>
          <p:grpSpPr>
            <a:xfrm>
              <a:off x="10081298" y="5250458"/>
              <a:ext cx="1278755" cy="215444"/>
              <a:chOff x="10381330" y="5244889"/>
              <a:chExt cx="1278755" cy="215444"/>
            </a:xfrm>
          </p:grpSpPr>
          <p:sp>
            <p:nvSpPr>
              <p:cNvPr id="11" name="Rectangle 10">
                <a:extLst>
                  <a:ext uri="{FF2B5EF4-FFF2-40B4-BE49-F238E27FC236}">
                    <a16:creationId xmlns:a16="http://schemas.microsoft.com/office/drawing/2014/main" id="{8232090B-4397-43D6-95FE-C2009F420BE4}"/>
                  </a:ext>
                </a:extLst>
              </p:cNvPr>
              <p:cNvSpPr/>
              <p:nvPr/>
            </p:nvSpPr>
            <p:spPr>
              <a:xfrm>
                <a:off x="10381330" y="5284117"/>
                <a:ext cx="136153" cy="136153"/>
              </a:xfrm>
              <a:prstGeom prst="rect">
                <a:avLst/>
              </a:prstGeom>
              <a:solidFill>
                <a:schemeClr val="accent3">
                  <a:alpha val="10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8B54C34-513B-41A4-81AD-4AEDA2D1EEBA}"/>
                  </a:ext>
                </a:extLst>
              </p:cNvPr>
              <p:cNvSpPr txBox="1"/>
              <p:nvPr/>
            </p:nvSpPr>
            <p:spPr>
              <a:xfrm>
                <a:off x="10475277" y="5244889"/>
                <a:ext cx="1184808" cy="215444"/>
              </a:xfrm>
              <a:prstGeom prst="rect">
                <a:avLst/>
              </a:prstGeom>
              <a:noFill/>
            </p:spPr>
            <p:txBody>
              <a:bodyPr wrap="square" rtlCol="0">
                <a:spAutoFit/>
              </a:bodyPr>
              <a:lstStyle/>
              <a:p>
                <a:pPr>
                  <a:buClr>
                    <a:schemeClr val="accent1"/>
                  </a:buClr>
                </a:pPr>
                <a:r>
                  <a:rPr lang="en-US" sz="800"/>
                  <a:t>No </a:t>
                </a:r>
                <a:r>
                  <a:rPr lang="en-US" sz="800" err="1"/>
                  <a:t>eos</a:t>
                </a:r>
                <a:r>
                  <a:rPr lang="en-US" sz="900" baseline="30000"/>
                  <a:t>†</a:t>
                </a:r>
                <a:r>
                  <a:rPr lang="en-US" sz="800"/>
                  <a:t> (allergy*)</a:t>
                </a:r>
              </a:p>
            </p:txBody>
          </p:sp>
        </p:grpSp>
        <p:grpSp>
          <p:nvGrpSpPr>
            <p:cNvPr id="20" name="Group 19">
              <a:extLst>
                <a:ext uri="{FF2B5EF4-FFF2-40B4-BE49-F238E27FC236}">
                  <a16:creationId xmlns:a16="http://schemas.microsoft.com/office/drawing/2014/main" id="{CE0B58BE-A55C-404D-8E85-3BA2F416A833}"/>
                </a:ext>
              </a:extLst>
            </p:cNvPr>
            <p:cNvGrpSpPr/>
            <p:nvPr/>
          </p:nvGrpSpPr>
          <p:grpSpPr>
            <a:xfrm>
              <a:off x="8680628" y="5250458"/>
              <a:ext cx="1337776" cy="215444"/>
              <a:chOff x="8790466" y="5262494"/>
              <a:chExt cx="1337776" cy="215444"/>
            </a:xfrm>
          </p:grpSpPr>
          <p:sp>
            <p:nvSpPr>
              <p:cNvPr id="241" name="Rectangle 240">
                <a:extLst>
                  <a:ext uri="{FF2B5EF4-FFF2-40B4-BE49-F238E27FC236}">
                    <a16:creationId xmlns:a16="http://schemas.microsoft.com/office/drawing/2014/main" id="{7515D2B6-D6D4-4F1F-80B4-F5193533684B}"/>
                  </a:ext>
                </a:extLst>
              </p:cNvPr>
              <p:cNvSpPr/>
              <p:nvPr/>
            </p:nvSpPr>
            <p:spPr>
              <a:xfrm>
                <a:off x="8790466" y="5301722"/>
                <a:ext cx="136153" cy="136153"/>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TextBox 241">
                <a:extLst>
                  <a:ext uri="{FF2B5EF4-FFF2-40B4-BE49-F238E27FC236}">
                    <a16:creationId xmlns:a16="http://schemas.microsoft.com/office/drawing/2014/main" id="{82435DB3-A3A4-4DFA-9598-495D813C415D}"/>
                  </a:ext>
                </a:extLst>
              </p:cNvPr>
              <p:cNvSpPr txBox="1"/>
              <p:nvPr/>
            </p:nvSpPr>
            <p:spPr>
              <a:xfrm>
                <a:off x="8868592" y="5262494"/>
                <a:ext cx="1259650" cy="215444"/>
              </a:xfrm>
              <a:prstGeom prst="rect">
                <a:avLst/>
              </a:prstGeom>
              <a:noFill/>
            </p:spPr>
            <p:txBody>
              <a:bodyPr wrap="square" rtlCol="0">
                <a:spAutoFit/>
              </a:bodyPr>
              <a:lstStyle/>
              <a:p>
                <a:pPr>
                  <a:buClr>
                    <a:schemeClr val="accent1"/>
                  </a:buClr>
                </a:pPr>
                <a:r>
                  <a:rPr lang="en-US" sz="800"/>
                  <a:t>No </a:t>
                </a:r>
                <a:r>
                  <a:rPr lang="en-US" sz="800" err="1"/>
                  <a:t>eos</a:t>
                </a:r>
                <a:r>
                  <a:rPr lang="en-US" sz="800" baseline="30000"/>
                  <a:t>†</a:t>
                </a:r>
                <a:r>
                  <a:rPr lang="en-US" sz="800"/>
                  <a:t> (steady state)</a:t>
                </a:r>
              </a:p>
            </p:txBody>
          </p:sp>
        </p:grpSp>
        <p:grpSp>
          <p:nvGrpSpPr>
            <p:cNvPr id="16" name="Group 15">
              <a:extLst>
                <a:ext uri="{FF2B5EF4-FFF2-40B4-BE49-F238E27FC236}">
                  <a16:creationId xmlns:a16="http://schemas.microsoft.com/office/drawing/2014/main" id="{24D11CB8-8AE5-4D88-8191-17B6E7F28E21}"/>
                </a:ext>
              </a:extLst>
            </p:cNvPr>
            <p:cNvGrpSpPr/>
            <p:nvPr/>
          </p:nvGrpSpPr>
          <p:grpSpPr>
            <a:xfrm>
              <a:off x="2962026" y="5250040"/>
              <a:ext cx="1306430" cy="215444"/>
              <a:chOff x="2962026" y="5256729"/>
              <a:chExt cx="1306430" cy="215444"/>
            </a:xfrm>
          </p:grpSpPr>
          <p:sp>
            <p:nvSpPr>
              <p:cNvPr id="243" name="Rectangle 242">
                <a:extLst>
                  <a:ext uri="{FF2B5EF4-FFF2-40B4-BE49-F238E27FC236}">
                    <a16:creationId xmlns:a16="http://schemas.microsoft.com/office/drawing/2014/main" id="{10E6E110-9608-4C4F-9B11-12B398967B24}"/>
                  </a:ext>
                </a:extLst>
              </p:cNvPr>
              <p:cNvSpPr/>
              <p:nvPr/>
            </p:nvSpPr>
            <p:spPr>
              <a:xfrm>
                <a:off x="2962026" y="5296375"/>
                <a:ext cx="136153" cy="13615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4" name="TextBox 243">
                <a:extLst>
                  <a:ext uri="{FF2B5EF4-FFF2-40B4-BE49-F238E27FC236}">
                    <a16:creationId xmlns:a16="http://schemas.microsoft.com/office/drawing/2014/main" id="{1A46803D-75BB-4DC7-8CAB-635285568146}"/>
                  </a:ext>
                </a:extLst>
              </p:cNvPr>
              <p:cNvSpPr txBox="1"/>
              <p:nvPr/>
            </p:nvSpPr>
            <p:spPr>
              <a:xfrm>
                <a:off x="3045176" y="5256729"/>
                <a:ext cx="1223280" cy="215444"/>
              </a:xfrm>
              <a:prstGeom prst="rect">
                <a:avLst/>
              </a:prstGeom>
              <a:noFill/>
            </p:spPr>
            <p:txBody>
              <a:bodyPr wrap="square" rtlCol="0">
                <a:spAutoFit/>
              </a:bodyPr>
              <a:lstStyle/>
              <a:p>
                <a:pPr>
                  <a:buClr>
                    <a:schemeClr val="accent1"/>
                  </a:buClr>
                </a:pPr>
                <a:r>
                  <a:rPr lang="en-US" sz="800"/>
                  <a:t>Control</a:t>
                </a:r>
                <a:r>
                  <a:rPr lang="en-US" sz="900" baseline="30000"/>
                  <a:t>‡</a:t>
                </a:r>
                <a:r>
                  <a:rPr lang="en-US" sz="800"/>
                  <a:t> (steady state)</a:t>
                </a:r>
              </a:p>
            </p:txBody>
          </p:sp>
        </p:grpSp>
        <p:grpSp>
          <p:nvGrpSpPr>
            <p:cNvPr id="17" name="Group 16">
              <a:extLst>
                <a:ext uri="{FF2B5EF4-FFF2-40B4-BE49-F238E27FC236}">
                  <a16:creationId xmlns:a16="http://schemas.microsoft.com/office/drawing/2014/main" id="{96F3E973-356D-455F-8208-5ABA66567678}"/>
                </a:ext>
              </a:extLst>
            </p:cNvPr>
            <p:cNvGrpSpPr/>
            <p:nvPr/>
          </p:nvGrpSpPr>
          <p:grpSpPr>
            <a:xfrm>
              <a:off x="4304411" y="5250458"/>
              <a:ext cx="1132585" cy="215444"/>
              <a:chOff x="4337958" y="5257147"/>
              <a:chExt cx="1132585" cy="215444"/>
            </a:xfrm>
          </p:grpSpPr>
          <p:sp>
            <p:nvSpPr>
              <p:cNvPr id="245" name="Rectangle 244">
                <a:extLst>
                  <a:ext uri="{FF2B5EF4-FFF2-40B4-BE49-F238E27FC236}">
                    <a16:creationId xmlns:a16="http://schemas.microsoft.com/office/drawing/2014/main" id="{0D80C265-31C5-400E-91D4-886CD5EAEF64}"/>
                  </a:ext>
                </a:extLst>
              </p:cNvPr>
              <p:cNvSpPr/>
              <p:nvPr/>
            </p:nvSpPr>
            <p:spPr>
              <a:xfrm>
                <a:off x="4337958" y="5296375"/>
                <a:ext cx="136153" cy="136153"/>
              </a:xfrm>
              <a:prstGeom prst="rect">
                <a:avLst/>
              </a:prstGeom>
              <a:solidFill>
                <a:schemeClr val="bg1">
                  <a:lumMod val="8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TextBox 245">
                <a:extLst>
                  <a:ext uri="{FF2B5EF4-FFF2-40B4-BE49-F238E27FC236}">
                    <a16:creationId xmlns:a16="http://schemas.microsoft.com/office/drawing/2014/main" id="{88661001-8C2A-4F33-8190-DADBFC96716A}"/>
                  </a:ext>
                </a:extLst>
              </p:cNvPr>
              <p:cNvSpPr txBox="1"/>
              <p:nvPr/>
            </p:nvSpPr>
            <p:spPr>
              <a:xfrm>
                <a:off x="4426358" y="5257147"/>
                <a:ext cx="1044185" cy="215444"/>
              </a:xfrm>
              <a:prstGeom prst="rect">
                <a:avLst/>
              </a:prstGeom>
              <a:noFill/>
            </p:spPr>
            <p:txBody>
              <a:bodyPr wrap="square" rtlCol="0">
                <a:spAutoFit/>
              </a:bodyPr>
              <a:lstStyle/>
              <a:p>
                <a:pPr>
                  <a:buClr>
                    <a:schemeClr val="accent1"/>
                  </a:buClr>
                </a:pPr>
                <a:r>
                  <a:rPr lang="en-US" sz="800"/>
                  <a:t>Control</a:t>
                </a:r>
                <a:r>
                  <a:rPr lang="en-US" sz="900" baseline="30000"/>
                  <a:t>‡</a:t>
                </a:r>
                <a:r>
                  <a:rPr lang="en-US" sz="800"/>
                  <a:t> (allergy*)</a:t>
                </a:r>
              </a:p>
            </p:txBody>
          </p:sp>
        </p:grpSp>
        <p:sp>
          <p:nvSpPr>
            <p:cNvPr id="247" name="Rectangle 246">
              <a:extLst>
                <a:ext uri="{FF2B5EF4-FFF2-40B4-BE49-F238E27FC236}">
                  <a16:creationId xmlns:a16="http://schemas.microsoft.com/office/drawing/2014/main" id="{7D7CA1AD-4FE8-4CB3-801D-B4F28257BE57}"/>
                </a:ext>
              </a:extLst>
            </p:cNvPr>
            <p:cNvSpPr/>
            <p:nvPr/>
          </p:nvSpPr>
          <p:spPr>
            <a:xfrm>
              <a:off x="5486783" y="5289686"/>
              <a:ext cx="136153" cy="136153"/>
            </a:xfrm>
            <a:prstGeom prst="rect">
              <a:avLst/>
            </a:prstGeom>
            <a:solidFill>
              <a:schemeClr val="accent1">
                <a:alpha val="1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TextBox 247">
              <a:extLst>
                <a:ext uri="{FF2B5EF4-FFF2-40B4-BE49-F238E27FC236}">
                  <a16:creationId xmlns:a16="http://schemas.microsoft.com/office/drawing/2014/main" id="{E189E59E-048D-466C-AA12-6C85A3BA5FFF}"/>
                </a:ext>
              </a:extLst>
            </p:cNvPr>
            <p:cNvSpPr txBox="1"/>
            <p:nvPr/>
          </p:nvSpPr>
          <p:spPr>
            <a:xfrm>
              <a:off x="5575183" y="5250458"/>
              <a:ext cx="1446010" cy="215444"/>
            </a:xfrm>
            <a:prstGeom prst="rect">
              <a:avLst/>
            </a:prstGeom>
            <a:noFill/>
          </p:spPr>
          <p:txBody>
            <a:bodyPr wrap="square" rtlCol="0">
              <a:spAutoFit/>
            </a:bodyPr>
            <a:lstStyle/>
            <a:p>
              <a:pPr>
                <a:buClr>
                  <a:schemeClr val="accent1"/>
                </a:buClr>
              </a:pPr>
              <a:r>
                <a:rPr lang="en-US" sz="800"/>
                <a:t>Control (allergy*)</a:t>
              </a:r>
              <a:r>
                <a:rPr lang="en-US" sz="900" baseline="30000"/>
                <a:t>‡</a:t>
              </a:r>
              <a:r>
                <a:rPr lang="en-US" sz="800"/>
                <a:t> + isotype</a:t>
              </a:r>
            </a:p>
          </p:txBody>
        </p:sp>
        <p:grpSp>
          <p:nvGrpSpPr>
            <p:cNvPr id="18" name="Group 17">
              <a:extLst>
                <a:ext uri="{FF2B5EF4-FFF2-40B4-BE49-F238E27FC236}">
                  <a16:creationId xmlns:a16="http://schemas.microsoft.com/office/drawing/2014/main" id="{9EB61015-F4AC-40A1-9455-B848E00D1741}"/>
                </a:ext>
              </a:extLst>
            </p:cNvPr>
            <p:cNvGrpSpPr/>
            <p:nvPr/>
          </p:nvGrpSpPr>
          <p:grpSpPr>
            <a:xfrm>
              <a:off x="7107682" y="5238956"/>
              <a:ext cx="1497768" cy="230832"/>
              <a:chOff x="7383722" y="5256339"/>
              <a:chExt cx="1497768" cy="230832"/>
            </a:xfrm>
          </p:grpSpPr>
          <p:sp>
            <p:nvSpPr>
              <p:cNvPr id="249" name="Rectangle 248">
                <a:extLst>
                  <a:ext uri="{FF2B5EF4-FFF2-40B4-BE49-F238E27FC236}">
                    <a16:creationId xmlns:a16="http://schemas.microsoft.com/office/drawing/2014/main" id="{EB69C3FF-F449-443D-B5E4-8860F711DDA6}"/>
                  </a:ext>
                </a:extLst>
              </p:cNvPr>
              <p:cNvSpPr/>
              <p:nvPr/>
            </p:nvSpPr>
            <p:spPr>
              <a:xfrm>
                <a:off x="7383722" y="5307069"/>
                <a:ext cx="136153" cy="136153"/>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a:extLst>
                  <a:ext uri="{FF2B5EF4-FFF2-40B4-BE49-F238E27FC236}">
                    <a16:creationId xmlns:a16="http://schemas.microsoft.com/office/drawing/2014/main" id="{9CC88015-7CB0-42A9-9DA2-9F879D0343B8}"/>
                  </a:ext>
                </a:extLst>
              </p:cNvPr>
              <p:cNvSpPr txBox="1"/>
              <p:nvPr/>
            </p:nvSpPr>
            <p:spPr>
              <a:xfrm>
                <a:off x="7472122" y="5256339"/>
                <a:ext cx="1409368" cy="230832"/>
              </a:xfrm>
              <a:prstGeom prst="rect">
                <a:avLst/>
              </a:prstGeom>
              <a:noFill/>
            </p:spPr>
            <p:txBody>
              <a:bodyPr wrap="square" rtlCol="0">
                <a:spAutoFit/>
              </a:bodyPr>
              <a:lstStyle/>
              <a:p>
                <a:pPr>
                  <a:buClr>
                    <a:schemeClr val="accent1"/>
                  </a:buClr>
                </a:pPr>
                <a:r>
                  <a:rPr lang="en-US" sz="800"/>
                  <a:t>Control (allergy</a:t>
                </a:r>
                <a:r>
                  <a:rPr lang="en-US" sz="900"/>
                  <a:t>*</a:t>
                </a:r>
                <a:r>
                  <a:rPr lang="en-US" sz="800"/>
                  <a:t>) + </a:t>
                </a:r>
                <a:r>
                  <a:rPr lang="en-US" sz="800">
                    <a:sym typeface="Symbol" panose="05050102010706020507" pitchFamily="18" charset="2"/>
                  </a:rPr>
                  <a:t>-IL-5</a:t>
                </a:r>
                <a:r>
                  <a:rPr lang="en-US" sz="900" baseline="30000"/>
                  <a:t>‡</a:t>
                </a:r>
                <a:endParaRPr lang="en-US" sz="800"/>
              </a:p>
            </p:txBody>
          </p:sp>
        </p:grpSp>
      </p:grpSp>
      <p:grpSp>
        <p:nvGrpSpPr>
          <p:cNvPr id="259" name="Group 258">
            <a:extLst>
              <a:ext uri="{FF2B5EF4-FFF2-40B4-BE49-F238E27FC236}">
                <a16:creationId xmlns:a16="http://schemas.microsoft.com/office/drawing/2014/main" id="{D4881872-95F2-417F-9971-476DC3F3504A}"/>
              </a:ext>
            </a:extLst>
          </p:cNvPr>
          <p:cNvGrpSpPr/>
          <p:nvPr/>
        </p:nvGrpSpPr>
        <p:grpSpPr>
          <a:xfrm>
            <a:off x="7214587" y="4000033"/>
            <a:ext cx="362600" cy="230832"/>
            <a:chOff x="4309642" y="4048792"/>
            <a:chExt cx="362600" cy="230832"/>
          </a:xfrm>
        </p:grpSpPr>
        <p:cxnSp>
          <p:nvCxnSpPr>
            <p:cNvPr id="260" name="Straight Connector 259">
              <a:extLst>
                <a:ext uri="{FF2B5EF4-FFF2-40B4-BE49-F238E27FC236}">
                  <a16:creationId xmlns:a16="http://schemas.microsoft.com/office/drawing/2014/main" id="{DF1C6A19-E27D-4CB4-9C85-AE8840B68943}"/>
                </a:ext>
              </a:extLst>
            </p:cNvPr>
            <p:cNvCxnSpPr>
              <a:cxnSpLocks/>
            </p:cNvCxnSpPr>
            <p:nvPr/>
          </p:nvCxnSpPr>
          <p:spPr>
            <a:xfrm>
              <a:off x="4371010" y="4231990"/>
              <a:ext cx="23986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61" name="TextBox 260">
              <a:extLst>
                <a:ext uri="{FF2B5EF4-FFF2-40B4-BE49-F238E27FC236}">
                  <a16:creationId xmlns:a16="http://schemas.microsoft.com/office/drawing/2014/main" id="{F6CF9220-2343-414B-8FAC-290B3C77AE0B}"/>
                </a:ext>
              </a:extLst>
            </p:cNvPr>
            <p:cNvSpPr txBox="1"/>
            <p:nvPr/>
          </p:nvSpPr>
          <p:spPr>
            <a:xfrm>
              <a:off x="4309642" y="4048792"/>
              <a:ext cx="362600" cy="230832"/>
            </a:xfrm>
            <a:prstGeom prst="rect">
              <a:avLst/>
            </a:prstGeom>
            <a:noFill/>
          </p:spPr>
          <p:txBody>
            <a:bodyPr wrap="none" rtlCol="0">
              <a:spAutoFit/>
            </a:bodyPr>
            <a:lstStyle/>
            <a:p>
              <a:pPr algn="r">
                <a:lnSpc>
                  <a:spcPct val="90000"/>
                </a:lnSpc>
                <a:spcBef>
                  <a:spcPts val="1200"/>
                </a:spcBef>
                <a:buClr>
                  <a:schemeClr val="accent1"/>
                </a:buClr>
              </a:pPr>
              <a:r>
                <a:rPr lang="en-US" sz="1000" b="1"/>
                <a:t>NS</a:t>
              </a:r>
            </a:p>
          </p:txBody>
        </p:sp>
      </p:grpSp>
      <p:grpSp>
        <p:nvGrpSpPr>
          <p:cNvPr id="262" name="Group 261">
            <a:extLst>
              <a:ext uri="{FF2B5EF4-FFF2-40B4-BE49-F238E27FC236}">
                <a16:creationId xmlns:a16="http://schemas.microsoft.com/office/drawing/2014/main" id="{FF096E23-B4E2-4D78-9D9D-C09C1C1B1CCB}"/>
              </a:ext>
            </a:extLst>
          </p:cNvPr>
          <p:cNvGrpSpPr/>
          <p:nvPr/>
        </p:nvGrpSpPr>
        <p:grpSpPr>
          <a:xfrm>
            <a:off x="10336932" y="4000033"/>
            <a:ext cx="362600" cy="230832"/>
            <a:chOff x="4309642" y="4048792"/>
            <a:chExt cx="362600" cy="230832"/>
          </a:xfrm>
        </p:grpSpPr>
        <p:cxnSp>
          <p:nvCxnSpPr>
            <p:cNvPr id="263" name="Straight Connector 262">
              <a:extLst>
                <a:ext uri="{FF2B5EF4-FFF2-40B4-BE49-F238E27FC236}">
                  <a16:creationId xmlns:a16="http://schemas.microsoft.com/office/drawing/2014/main" id="{9523B337-9A77-4840-8203-8D6D2CE7BB23}"/>
                </a:ext>
              </a:extLst>
            </p:cNvPr>
            <p:cNvCxnSpPr>
              <a:cxnSpLocks/>
            </p:cNvCxnSpPr>
            <p:nvPr/>
          </p:nvCxnSpPr>
          <p:spPr>
            <a:xfrm>
              <a:off x="4371010" y="4231990"/>
              <a:ext cx="23986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64" name="TextBox 263">
              <a:extLst>
                <a:ext uri="{FF2B5EF4-FFF2-40B4-BE49-F238E27FC236}">
                  <a16:creationId xmlns:a16="http://schemas.microsoft.com/office/drawing/2014/main" id="{0A5A7F56-2231-4B8D-8157-C3ED630C12D3}"/>
                </a:ext>
              </a:extLst>
            </p:cNvPr>
            <p:cNvSpPr txBox="1"/>
            <p:nvPr/>
          </p:nvSpPr>
          <p:spPr>
            <a:xfrm>
              <a:off x="4309642" y="4048792"/>
              <a:ext cx="362600" cy="230832"/>
            </a:xfrm>
            <a:prstGeom prst="rect">
              <a:avLst/>
            </a:prstGeom>
            <a:noFill/>
          </p:spPr>
          <p:txBody>
            <a:bodyPr wrap="none" rtlCol="0">
              <a:spAutoFit/>
            </a:bodyPr>
            <a:lstStyle/>
            <a:p>
              <a:pPr algn="r">
                <a:lnSpc>
                  <a:spcPct val="90000"/>
                </a:lnSpc>
                <a:spcBef>
                  <a:spcPts val="1200"/>
                </a:spcBef>
                <a:buClr>
                  <a:schemeClr val="accent1"/>
                </a:buClr>
              </a:pPr>
              <a:r>
                <a:rPr lang="en-US" sz="1000" b="1"/>
                <a:t>NS</a:t>
              </a:r>
            </a:p>
          </p:txBody>
        </p:sp>
      </p:grpSp>
      <p:grpSp>
        <p:nvGrpSpPr>
          <p:cNvPr id="28" name="Group 27">
            <a:extLst>
              <a:ext uri="{FF2B5EF4-FFF2-40B4-BE49-F238E27FC236}">
                <a16:creationId xmlns:a16="http://schemas.microsoft.com/office/drawing/2014/main" id="{1AB9B906-7010-4374-A4CC-6DAEF894011F}"/>
              </a:ext>
            </a:extLst>
          </p:cNvPr>
          <p:cNvGrpSpPr/>
          <p:nvPr/>
        </p:nvGrpSpPr>
        <p:grpSpPr>
          <a:xfrm>
            <a:off x="4125872" y="2595124"/>
            <a:ext cx="919914" cy="763214"/>
            <a:chOff x="4125872" y="2595124"/>
            <a:chExt cx="919914" cy="763214"/>
          </a:xfrm>
        </p:grpSpPr>
        <p:grpSp>
          <p:nvGrpSpPr>
            <p:cNvPr id="27" name="Group 26">
              <a:extLst>
                <a:ext uri="{FF2B5EF4-FFF2-40B4-BE49-F238E27FC236}">
                  <a16:creationId xmlns:a16="http://schemas.microsoft.com/office/drawing/2014/main" id="{6886FD3B-F03D-4748-9E59-1317EE6DE1DD}"/>
                </a:ext>
              </a:extLst>
            </p:cNvPr>
            <p:cNvGrpSpPr/>
            <p:nvPr/>
          </p:nvGrpSpPr>
          <p:grpSpPr>
            <a:xfrm>
              <a:off x="4585829" y="3127506"/>
              <a:ext cx="459957" cy="230832"/>
              <a:chOff x="4585829" y="3127506"/>
              <a:chExt cx="459957" cy="230832"/>
            </a:xfrm>
          </p:grpSpPr>
          <p:cxnSp>
            <p:nvCxnSpPr>
              <p:cNvPr id="118" name="Straight Connector 117">
                <a:extLst>
                  <a:ext uri="{FF2B5EF4-FFF2-40B4-BE49-F238E27FC236}">
                    <a16:creationId xmlns:a16="http://schemas.microsoft.com/office/drawing/2014/main" id="{A2C21DBC-75E6-47A1-94E7-E4B2F0BA79B4}"/>
                  </a:ext>
                </a:extLst>
              </p:cNvPr>
              <p:cNvCxnSpPr>
                <a:cxnSpLocks/>
              </p:cNvCxnSpPr>
              <p:nvPr/>
            </p:nvCxnSpPr>
            <p:spPr>
              <a:xfrm>
                <a:off x="4585829" y="3314206"/>
                <a:ext cx="4599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65" name="TextBox 264">
                <a:extLst>
                  <a:ext uri="{FF2B5EF4-FFF2-40B4-BE49-F238E27FC236}">
                    <a16:creationId xmlns:a16="http://schemas.microsoft.com/office/drawing/2014/main" id="{AC77AFFF-96E6-4818-AEC1-4E254677B3FC}"/>
                  </a:ext>
                </a:extLst>
              </p:cNvPr>
              <p:cNvSpPr txBox="1"/>
              <p:nvPr/>
            </p:nvSpPr>
            <p:spPr>
              <a:xfrm>
                <a:off x="4603643" y="3127506"/>
                <a:ext cx="426679" cy="230832"/>
              </a:xfrm>
              <a:prstGeom prst="rect">
                <a:avLst/>
              </a:prstGeom>
              <a:noFill/>
            </p:spPr>
            <p:txBody>
              <a:bodyPr wrap="square" lIns="0" rIns="0" rtlCol="0">
                <a:spAutoFit/>
              </a:bodyPr>
              <a:lstStyle/>
              <a:p>
                <a:pPr algn="ctr">
                  <a:buClr>
                    <a:schemeClr val="accent1"/>
                  </a:buClr>
                </a:pPr>
                <a:r>
                  <a:rPr lang="en-US" sz="900" i="1"/>
                  <a:t>P</a:t>
                </a:r>
                <a:r>
                  <a:rPr lang="en-US" sz="900"/>
                  <a:t>&lt;0.01</a:t>
                </a:r>
              </a:p>
            </p:txBody>
          </p:sp>
        </p:grpSp>
        <p:grpSp>
          <p:nvGrpSpPr>
            <p:cNvPr id="25" name="Group 24">
              <a:extLst>
                <a:ext uri="{FF2B5EF4-FFF2-40B4-BE49-F238E27FC236}">
                  <a16:creationId xmlns:a16="http://schemas.microsoft.com/office/drawing/2014/main" id="{96099AC5-E9EA-4135-BBAC-FBA693F4AA6A}"/>
                </a:ext>
              </a:extLst>
            </p:cNvPr>
            <p:cNvGrpSpPr/>
            <p:nvPr/>
          </p:nvGrpSpPr>
          <p:grpSpPr>
            <a:xfrm>
              <a:off x="4370312" y="2861315"/>
              <a:ext cx="675474" cy="230832"/>
              <a:chOff x="4354848" y="2898132"/>
              <a:chExt cx="675474" cy="230832"/>
            </a:xfrm>
          </p:grpSpPr>
          <p:cxnSp>
            <p:nvCxnSpPr>
              <p:cNvPr id="117" name="Straight Connector 116">
                <a:extLst>
                  <a:ext uri="{FF2B5EF4-FFF2-40B4-BE49-F238E27FC236}">
                    <a16:creationId xmlns:a16="http://schemas.microsoft.com/office/drawing/2014/main" id="{4AEE9407-1422-496A-A4BC-B1A4D17A16A0}"/>
                  </a:ext>
                </a:extLst>
              </p:cNvPr>
              <p:cNvCxnSpPr>
                <a:cxnSpLocks/>
              </p:cNvCxnSpPr>
              <p:nvPr/>
            </p:nvCxnSpPr>
            <p:spPr>
              <a:xfrm>
                <a:off x="4354848" y="3096130"/>
                <a:ext cx="67547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66" name="TextBox 265">
                <a:extLst>
                  <a:ext uri="{FF2B5EF4-FFF2-40B4-BE49-F238E27FC236}">
                    <a16:creationId xmlns:a16="http://schemas.microsoft.com/office/drawing/2014/main" id="{4306FA35-2458-44F8-BB0C-2B4E341CE081}"/>
                  </a:ext>
                </a:extLst>
              </p:cNvPr>
              <p:cNvSpPr txBox="1"/>
              <p:nvPr/>
            </p:nvSpPr>
            <p:spPr>
              <a:xfrm>
                <a:off x="4375851" y="2898132"/>
                <a:ext cx="633468" cy="230832"/>
              </a:xfrm>
              <a:prstGeom prst="rect">
                <a:avLst/>
              </a:prstGeom>
              <a:noFill/>
            </p:spPr>
            <p:txBody>
              <a:bodyPr wrap="square" rtlCol="0">
                <a:spAutoFit/>
              </a:bodyPr>
              <a:lstStyle/>
              <a:p>
                <a:pPr algn="ctr">
                  <a:buClr>
                    <a:schemeClr val="accent1"/>
                  </a:buClr>
                </a:pPr>
                <a:r>
                  <a:rPr lang="en-US" sz="900" i="1"/>
                  <a:t>P</a:t>
                </a:r>
                <a:r>
                  <a:rPr lang="en-US" sz="900"/>
                  <a:t>&lt;0.01</a:t>
                </a:r>
              </a:p>
            </p:txBody>
          </p:sp>
        </p:grpSp>
        <p:grpSp>
          <p:nvGrpSpPr>
            <p:cNvPr id="24" name="Group 23">
              <a:extLst>
                <a:ext uri="{FF2B5EF4-FFF2-40B4-BE49-F238E27FC236}">
                  <a16:creationId xmlns:a16="http://schemas.microsoft.com/office/drawing/2014/main" id="{A2D050E8-9E13-44AA-B2AE-48F50EB788ED}"/>
                </a:ext>
              </a:extLst>
            </p:cNvPr>
            <p:cNvGrpSpPr/>
            <p:nvPr/>
          </p:nvGrpSpPr>
          <p:grpSpPr>
            <a:xfrm>
              <a:off x="4125872" y="2595124"/>
              <a:ext cx="919914" cy="230832"/>
              <a:chOff x="4110408" y="2699899"/>
              <a:chExt cx="919914" cy="230832"/>
            </a:xfrm>
          </p:grpSpPr>
          <p:cxnSp>
            <p:nvCxnSpPr>
              <p:cNvPr id="116" name="Straight Connector 115">
                <a:extLst>
                  <a:ext uri="{FF2B5EF4-FFF2-40B4-BE49-F238E27FC236}">
                    <a16:creationId xmlns:a16="http://schemas.microsoft.com/office/drawing/2014/main" id="{F9341AE4-BF99-4232-A3F3-B540D9040DAE}"/>
                  </a:ext>
                </a:extLst>
              </p:cNvPr>
              <p:cNvCxnSpPr>
                <a:cxnSpLocks/>
              </p:cNvCxnSpPr>
              <p:nvPr/>
            </p:nvCxnSpPr>
            <p:spPr>
              <a:xfrm>
                <a:off x="4110408" y="2886777"/>
                <a:ext cx="91991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67" name="TextBox 266">
                <a:extLst>
                  <a:ext uri="{FF2B5EF4-FFF2-40B4-BE49-F238E27FC236}">
                    <a16:creationId xmlns:a16="http://schemas.microsoft.com/office/drawing/2014/main" id="{494AB749-81F6-48C0-AFBE-3F5021D505F1}"/>
                  </a:ext>
                </a:extLst>
              </p:cNvPr>
              <p:cNvSpPr txBox="1"/>
              <p:nvPr/>
            </p:nvSpPr>
            <p:spPr>
              <a:xfrm>
                <a:off x="4253631" y="2699899"/>
                <a:ext cx="633468" cy="230832"/>
              </a:xfrm>
              <a:prstGeom prst="rect">
                <a:avLst/>
              </a:prstGeom>
              <a:noFill/>
            </p:spPr>
            <p:txBody>
              <a:bodyPr wrap="square" rtlCol="0">
                <a:spAutoFit/>
              </a:bodyPr>
              <a:lstStyle/>
              <a:p>
                <a:pPr algn="ctr">
                  <a:buClr>
                    <a:schemeClr val="accent1"/>
                  </a:buClr>
                </a:pPr>
                <a:r>
                  <a:rPr lang="en-US" sz="900" i="1"/>
                  <a:t>P</a:t>
                </a:r>
                <a:r>
                  <a:rPr lang="en-US" sz="900"/>
                  <a:t>&lt;0.05</a:t>
                </a:r>
              </a:p>
            </p:txBody>
          </p:sp>
        </p:grpSp>
      </p:grpSp>
      <p:grpSp>
        <p:nvGrpSpPr>
          <p:cNvPr id="273" name="Group 272">
            <a:extLst>
              <a:ext uri="{FF2B5EF4-FFF2-40B4-BE49-F238E27FC236}">
                <a16:creationId xmlns:a16="http://schemas.microsoft.com/office/drawing/2014/main" id="{6A1D53A1-F6DD-4827-B9D0-8E4B3588BD94}"/>
              </a:ext>
            </a:extLst>
          </p:cNvPr>
          <p:cNvGrpSpPr/>
          <p:nvPr/>
        </p:nvGrpSpPr>
        <p:grpSpPr>
          <a:xfrm>
            <a:off x="7055862" y="1928790"/>
            <a:ext cx="919914" cy="763214"/>
            <a:chOff x="4125872" y="2595124"/>
            <a:chExt cx="919914" cy="763214"/>
          </a:xfrm>
        </p:grpSpPr>
        <p:grpSp>
          <p:nvGrpSpPr>
            <p:cNvPr id="274" name="Group 273">
              <a:extLst>
                <a:ext uri="{FF2B5EF4-FFF2-40B4-BE49-F238E27FC236}">
                  <a16:creationId xmlns:a16="http://schemas.microsoft.com/office/drawing/2014/main" id="{AD64B96A-5D76-45F3-8895-0B434B2B42D5}"/>
                </a:ext>
              </a:extLst>
            </p:cNvPr>
            <p:cNvGrpSpPr/>
            <p:nvPr/>
          </p:nvGrpSpPr>
          <p:grpSpPr>
            <a:xfrm>
              <a:off x="4585829" y="3127506"/>
              <a:ext cx="459957" cy="230832"/>
              <a:chOff x="4585829" y="3127506"/>
              <a:chExt cx="459957" cy="230832"/>
            </a:xfrm>
          </p:grpSpPr>
          <p:cxnSp>
            <p:nvCxnSpPr>
              <p:cNvPr id="281" name="Straight Connector 280">
                <a:extLst>
                  <a:ext uri="{FF2B5EF4-FFF2-40B4-BE49-F238E27FC236}">
                    <a16:creationId xmlns:a16="http://schemas.microsoft.com/office/drawing/2014/main" id="{A69987D4-F7B1-4CEF-8E69-B690EC79F4DB}"/>
                  </a:ext>
                </a:extLst>
              </p:cNvPr>
              <p:cNvCxnSpPr>
                <a:cxnSpLocks/>
              </p:cNvCxnSpPr>
              <p:nvPr/>
            </p:nvCxnSpPr>
            <p:spPr>
              <a:xfrm>
                <a:off x="4585829" y="3314206"/>
                <a:ext cx="4599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82" name="TextBox 281">
                <a:extLst>
                  <a:ext uri="{FF2B5EF4-FFF2-40B4-BE49-F238E27FC236}">
                    <a16:creationId xmlns:a16="http://schemas.microsoft.com/office/drawing/2014/main" id="{1E4920AB-26FC-4D04-A07C-3E9298FE2352}"/>
                  </a:ext>
                </a:extLst>
              </p:cNvPr>
              <p:cNvSpPr txBox="1"/>
              <p:nvPr/>
            </p:nvSpPr>
            <p:spPr>
              <a:xfrm>
                <a:off x="4603643" y="3127506"/>
                <a:ext cx="426679" cy="230832"/>
              </a:xfrm>
              <a:prstGeom prst="rect">
                <a:avLst/>
              </a:prstGeom>
              <a:noFill/>
            </p:spPr>
            <p:txBody>
              <a:bodyPr wrap="square" lIns="0" rIns="0" rtlCol="0">
                <a:spAutoFit/>
              </a:bodyPr>
              <a:lstStyle/>
              <a:p>
                <a:pPr algn="ctr">
                  <a:buClr>
                    <a:schemeClr val="accent1"/>
                  </a:buClr>
                </a:pPr>
                <a:r>
                  <a:rPr lang="en-US" sz="900" i="1"/>
                  <a:t>P</a:t>
                </a:r>
                <a:r>
                  <a:rPr lang="en-US" sz="900"/>
                  <a:t>&lt;0.01</a:t>
                </a:r>
              </a:p>
            </p:txBody>
          </p:sp>
        </p:grpSp>
        <p:grpSp>
          <p:nvGrpSpPr>
            <p:cNvPr id="275" name="Group 274">
              <a:extLst>
                <a:ext uri="{FF2B5EF4-FFF2-40B4-BE49-F238E27FC236}">
                  <a16:creationId xmlns:a16="http://schemas.microsoft.com/office/drawing/2014/main" id="{C9F32C36-ED85-460A-B63A-E98531F08CDF}"/>
                </a:ext>
              </a:extLst>
            </p:cNvPr>
            <p:cNvGrpSpPr/>
            <p:nvPr/>
          </p:nvGrpSpPr>
          <p:grpSpPr>
            <a:xfrm>
              <a:off x="4370312" y="2861315"/>
              <a:ext cx="675474" cy="230832"/>
              <a:chOff x="4354848" y="2898132"/>
              <a:chExt cx="675474" cy="230832"/>
            </a:xfrm>
          </p:grpSpPr>
          <p:cxnSp>
            <p:nvCxnSpPr>
              <p:cNvPr id="279" name="Straight Connector 278">
                <a:extLst>
                  <a:ext uri="{FF2B5EF4-FFF2-40B4-BE49-F238E27FC236}">
                    <a16:creationId xmlns:a16="http://schemas.microsoft.com/office/drawing/2014/main" id="{277C2F1E-E9FC-4620-8D83-0AB57A767CB2}"/>
                  </a:ext>
                </a:extLst>
              </p:cNvPr>
              <p:cNvCxnSpPr>
                <a:cxnSpLocks/>
              </p:cNvCxnSpPr>
              <p:nvPr/>
            </p:nvCxnSpPr>
            <p:spPr>
              <a:xfrm>
                <a:off x="4354848" y="3096130"/>
                <a:ext cx="67547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881C1ADB-44C5-4E83-A22D-C8CF4DA27429}"/>
                  </a:ext>
                </a:extLst>
              </p:cNvPr>
              <p:cNvSpPr txBox="1"/>
              <p:nvPr/>
            </p:nvSpPr>
            <p:spPr>
              <a:xfrm>
                <a:off x="4375851" y="2898132"/>
                <a:ext cx="633468" cy="230832"/>
              </a:xfrm>
              <a:prstGeom prst="rect">
                <a:avLst/>
              </a:prstGeom>
              <a:noFill/>
            </p:spPr>
            <p:txBody>
              <a:bodyPr wrap="square" rtlCol="0">
                <a:spAutoFit/>
              </a:bodyPr>
              <a:lstStyle/>
              <a:p>
                <a:pPr algn="ctr">
                  <a:buClr>
                    <a:schemeClr val="accent1"/>
                  </a:buClr>
                </a:pPr>
                <a:r>
                  <a:rPr lang="en-US" sz="900" i="1"/>
                  <a:t>P</a:t>
                </a:r>
                <a:r>
                  <a:rPr lang="en-US" sz="900"/>
                  <a:t>&lt;0.01</a:t>
                </a:r>
              </a:p>
            </p:txBody>
          </p:sp>
        </p:grpSp>
        <p:grpSp>
          <p:nvGrpSpPr>
            <p:cNvPr id="276" name="Group 275">
              <a:extLst>
                <a:ext uri="{FF2B5EF4-FFF2-40B4-BE49-F238E27FC236}">
                  <a16:creationId xmlns:a16="http://schemas.microsoft.com/office/drawing/2014/main" id="{B9B32335-D1EA-4FC3-BE57-5D4A64D42C7E}"/>
                </a:ext>
              </a:extLst>
            </p:cNvPr>
            <p:cNvGrpSpPr/>
            <p:nvPr/>
          </p:nvGrpSpPr>
          <p:grpSpPr>
            <a:xfrm>
              <a:off x="4125872" y="2595124"/>
              <a:ext cx="919914" cy="230832"/>
              <a:chOff x="4110408" y="2699899"/>
              <a:chExt cx="919914" cy="230832"/>
            </a:xfrm>
          </p:grpSpPr>
          <p:cxnSp>
            <p:nvCxnSpPr>
              <p:cNvPr id="277" name="Straight Connector 276">
                <a:extLst>
                  <a:ext uri="{FF2B5EF4-FFF2-40B4-BE49-F238E27FC236}">
                    <a16:creationId xmlns:a16="http://schemas.microsoft.com/office/drawing/2014/main" id="{170DBDE6-EE7E-4294-BCFA-23C4D52F1B5D}"/>
                  </a:ext>
                </a:extLst>
              </p:cNvPr>
              <p:cNvCxnSpPr>
                <a:cxnSpLocks/>
              </p:cNvCxnSpPr>
              <p:nvPr/>
            </p:nvCxnSpPr>
            <p:spPr>
              <a:xfrm>
                <a:off x="4110408" y="2886777"/>
                <a:ext cx="91991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78" name="TextBox 277">
                <a:extLst>
                  <a:ext uri="{FF2B5EF4-FFF2-40B4-BE49-F238E27FC236}">
                    <a16:creationId xmlns:a16="http://schemas.microsoft.com/office/drawing/2014/main" id="{61476BD5-7DA9-4161-BDBA-54C7FD9036A3}"/>
                  </a:ext>
                </a:extLst>
              </p:cNvPr>
              <p:cNvSpPr txBox="1"/>
              <p:nvPr/>
            </p:nvSpPr>
            <p:spPr>
              <a:xfrm>
                <a:off x="4253631" y="2699899"/>
                <a:ext cx="633468" cy="230832"/>
              </a:xfrm>
              <a:prstGeom prst="rect">
                <a:avLst/>
              </a:prstGeom>
              <a:noFill/>
            </p:spPr>
            <p:txBody>
              <a:bodyPr wrap="square" rtlCol="0">
                <a:spAutoFit/>
              </a:bodyPr>
              <a:lstStyle/>
              <a:p>
                <a:pPr algn="ctr">
                  <a:buClr>
                    <a:schemeClr val="accent1"/>
                  </a:buClr>
                </a:pPr>
                <a:r>
                  <a:rPr lang="en-US" sz="900" i="1"/>
                  <a:t>P</a:t>
                </a:r>
                <a:r>
                  <a:rPr lang="en-US" sz="900"/>
                  <a:t>&lt;0.01</a:t>
                </a:r>
              </a:p>
            </p:txBody>
          </p:sp>
        </p:grpSp>
      </p:grpSp>
      <p:grpSp>
        <p:nvGrpSpPr>
          <p:cNvPr id="283" name="Group 282">
            <a:extLst>
              <a:ext uri="{FF2B5EF4-FFF2-40B4-BE49-F238E27FC236}">
                <a16:creationId xmlns:a16="http://schemas.microsoft.com/office/drawing/2014/main" id="{4FEDF267-2776-481D-AED4-70CE9A3D825E}"/>
              </a:ext>
            </a:extLst>
          </p:cNvPr>
          <p:cNvGrpSpPr/>
          <p:nvPr/>
        </p:nvGrpSpPr>
        <p:grpSpPr>
          <a:xfrm>
            <a:off x="10181986" y="1928790"/>
            <a:ext cx="919914" cy="763214"/>
            <a:chOff x="4125872" y="2595124"/>
            <a:chExt cx="919914" cy="763214"/>
          </a:xfrm>
        </p:grpSpPr>
        <p:grpSp>
          <p:nvGrpSpPr>
            <p:cNvPr id="284" name="Group 283">
              <a:extLst>
                <a:ext uri="{FF2B5EF4-FFF2-40B4-BE49-F238E27FC236}">
                  <a16:creationId xmlns:a16="http://schemas.microsoft.com/office/drawing/2014/main" id="{9A4952C4-2093-4C89-8BDA-6647E26C13F9}"/>
                </a:ext>
              </a:extLst>
            </p:cNvPr>
            <p:cNvGrpSpPr/>
            <p:nvPr/>
          </p:nvGrpSpPr>
          <p:grpSpPr>
            <a:xfrm>
              <a:off x="4570367" y="3127506"/>
              <a:ext cx="475419" cy="230832"/>
              <a:chOff x="4570367" y="3127506"/>
              <a:chExt cx="475419" cy="230832"/>
            </a:xfrm>
          </p:grpSpPr>
          <p:cxnSp>
            <p:nvCxnSpPr>
              <p:cNvPr id="291" name="Straight Connector 290">
                <a:extLst>
                  <a:ext uri="{FF2B5EF4-FFF2-40B4-BE49-F238E27FC236}">
                    <a16:creationId xmlns:a16="http://schemas.microsoft.com/office/drawing/2014/main" id="{2FEF03DA-5219-4E95-AB9A-AF44591C374F}"/>
                  </a:ext>
                </a:extLst>
              </p:cNvPr>
              <p:cNvCxnSpPr>
                <a:cxnSpLocks/>
              </p:cNvCxnSpPr>
              <p:nvPr/>
            </p:nvCxnSpPr>
            <p:spPr>
              <a:xfrm>
                <a:off x="4585829" y="3314206"/>
                <a:ext cx="45995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92" name="TextBox 291">
                <a:extLst>
                  <a:ext uri="{FF2B5EF4-FFF2-40B4-BE49-F238E27FC236}">
                    <a16:creationId xmlns:a16="http://schemas.microsoft.com/office/drawing/2014/main" id="{59E63F2E-6530-4375-8013-4ED037C23CBF}"/>
                  </a:ext>
                </a:extLst>
              </p:cNvPr>
              <p:cNvSpPr txBox="1"/>
              <p:nvPr/>
            </p:nvSpPr>
            <p:spPr>
              <a:xfrm>
                <a:off x="4570367" y="3127506"/>
                <a:ext cx="459956" cy="230832"/>
              </a:xfrm>
              <a:prstGeom prst="rect">
                <a:avLst/>
              </a:prstGeom>
              <a:noFill/>
            </p:spPr>
            <p:txBody>
              <a:bodyPr wrap="square" lIns="0" rIns="0" rtlCol="0">
                <a:spAutoFit/>
              </a:bodyPr>
              <a:lstStyle/>
              <a:p>
                <a:pPr algn="ctr">
                  <a:buClr>
                    <a:schemeClr val="accent1"/>
                  </a:buClr>
                </a:pPr>
                <a:r>
                  <a:rPr lang="en-US" sz="900" i="1"/>
                  <a:t>P</a:t>
                </a:r>
                <a:r>
                  <a:rPr lang="en-US" sz="900"/>
                  <a:t>&lt;0.001</a:t>
                </a:r>
              </a:p>
            </p:txBody>
          </p:sp>
        </p:grpSp>
        <p:grpSp>
          <p:nvGrpSpPr>
            <p:cNvPr id="285" name="Group 284">
              <a:extLst>
                <a:ext uri="{FF2B5EF4-FFF2-40B4-BE49-F238E27FC236}">
                  <a16:creationId xmlns:a16="http://schemas.microsoft.com/office/drawing/2014/main" id="{A0578509-41D3-43F0-A8F6-288C08CB2002}"/>
                </a:ext>
              </a:extLst>
            </p:cNvPr>
            <p:cNvGrpSpPr/>
            <p:nvPr/>
          </p:nvGrpSpPr>
          <p:grpSpPr>
            <a:xfrm>
              <a:off x="4370312" y="2861315"/>
              <a:ext cx="675474" cy="230832"/>
              <a:chOff x="4354848" y="2898132"/>
              <a:chExt cx="675474" cy="230832"/>
            </a:xfrm>
          </p:grpSpPr>
          <p:cxnSp>
            <p:nvCxnSpPr>
              <p:cNvPr id="289" name="Straight Connector 288">
                <a:extLst>
                  <a:ext uri="{FF2B5EF4-FFF2-40B4-BE49-F238E27FC236}">
                    <a16:creationId xmlns:a16="http://schemas.microsoft.com/office/drawing/2014/main" id="{0287175D-9457-4E6D-A8E5-99A762AA291B}"/>
                  </a:ext>
                </a:extLst>
              </p:cNvPr>
              <p:cNvCxnSpPr>
                <a:cxnSpLocks/>
              </p:cNvCxnSpPr>
              <p:nvPr/>
            </p:nvCxnSpPr>
            <p:spPr>
              <a:xfrm>
                <a:off x="4354848" y="3096130"/>
                <a:ext cx="67547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90" name="TextBox 289">
                <a:extLst>
                  <a:ext uri="{FF2B5EF4-FFF2-40B4-BE49-F238E27FC236}">
                    <a16:creationId xmlns:a16="http://schemas.microsoft.com/office/drawing/2014/main" id="{76988DFB-51EE-4F33-8F8A-2891F2311D07}"/>
                  </a:ext>
                </a:extLst>
              </p:cNvPr>
              <p:cNvSpPr txBox="1"/>
              <p:nvPr/>
            </p:nvSpPr>
            <p:spPr>
              <a:xfrm>
                <a:off x="4375851" y="2898132"/>
                <a:ext cx="633468" cy="230832"/>
              </a:xfrm>
              <a:prstGeom prst="rect">
                <a:avLst/>
              </a:prstGeom>
              <a:noFill/>
            </p:spPr>
            <p:txBody>
              <a:bodyPr wrap="square" rtlCol="0">
                <a:spAutoFit/>
              </a:bodyPr>
              <a:lstStyle/>
              <a:p>
                <a:pPr algn="ctr">
                  <a:buClr>
                    <a:schemeClr val="accent1"/>
                  </a:buClr>
                </a:pPr>
                <a:r>
                  <a:rPr lang="en-US" sz="900" i="1"/>
                  <a:t>P</a:t>
                </a:r>
                <a:r>
                  <a:rPr lang="en-US" sz="900"/>
                  <a:t>&lt;0.001</a:t>
                </a:r>
              </a:p>
            </p:txBody>
          </p:sp>
        </p:grpSp>
        <p:grpSp>
          <p:nvGrpSpPr>
            <p:cNvPr id="286" name="Group 285">
              <a:extLst>
                <a:ext uri="{FF2B5EF4-FFF2-40B4-BE49-F238E27FC236}">
                  <a16:creationId xmlns:a16="http://schemas.microsoft.com/office/drawing/2014/main" id="{5DB6B281-ECD0-4B40-AA94-88D21CA094DB}"/>
                </a:ext>
              </a:extLst>
            </p:cNvPr>
            <p:cNvGrpSpPr/>
            <p:nvPr/>
          </p:nvGrpSpPr>
          <p:grpSpPr>
            <a:xfrm>
              <a:off x="4125872" y="2595124"/>
              <a:ext cx="919914" cy="230832"/>
              <a:chOff x="4110408" y="2699899"/>
              <a:chExt cx="919914" cy="230832"/>
            </a:xfrm>
          </p:grpSpPr>
          <p:cxnSp>
            <p:nvCxnSpPr>
              <p:cNvPr id="287" name="Straight Connector 286">
                <a:extLst>
                  <a:ext uri="{FF2B5EF4-FFF2-40B4-BE49-F238E27FC236}">
                    <a16:creationId xmlns:a16="http://schemas.microsoft.com/office/drawing/2014/main" id="{4500AD36-6167-4471-9E34-A78A1B960C68}"/>
                  </a:ext>
                </a:extLst>
              </p:cNvPr>
              <p:cNvCxnSpPr>
                <a:cxnSpLocks/>
              </p:cNvCxnSpPr>
              <p:nvPr/>
            </p:nvCxnSpPr>
            <p:spPr>
              <a:xfrm>
                <a:off x="4110408" y="2886777"/>
                <a:ext cx="91991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TextBox 287">
                <a:extLst>
                  <a:ext uri="{FF2B5EF4-FFF2-40B4-BE49-F238E27FC236}">
                    <a16:creationId xmlns:a16="http://schemas.microsoft.com/office/drawing/2014/main" id="{DA749F78-130A-4CDF-BB95-466980F4B003}"/>
                  </a:ext>
                </a:extLst>
              </p:cNvPr>
              <p:cNvSpPr txBox="1"/>
              <p:nvPr/>
            </p:nvSpPr>
            <p:spPr>
              <a:xfrm>
                <a:off x="4253631" y="2699899"/>
                <a:ext cx="633468" cy="230832"/>
              </a:xfrm>
              <a:prstGeom prst="rect">
                <a:avLst/>
              </a:prstGeom>
              <a:noFill/>
            </p:spPr>
            <p:txBody>
              <a:bodyPr wrap="square" rtlCol="0">
                <a:spAutoFit/>
              </a:bodyPr>
              <a:lstStyle/>
              <a:p>
                <a:pPr algn="ctr">
                  <a:buClr>
                    <a:schemeClr val="accent1"/>
                  </a:buClr>
                </a:pPr>
                <a:r>
                  <a:rPr lang="en-US" sz="900" i="1"/>
                  <a:t>P</a:t>
                </a:r>
                <a:r>
                  <a:rPr lang="en-US" sz="900"/>
                  <a:t>&lt;0.01</a:t>
                </a:r>
              </a:p>
            </p:txBody>
          </p:sp>
        </p:grpSp>
      </p:grpSp>
      <p:grpSp>
        <p:nvGrpSpPr>
          <p:cNvPr id="293" name="Group 292">
            <a:extLst>
              <a:ext uri="{FF2B5EF4-FFF2-40B4-BE49-F238E27FC236}">
                <a16:creationId xmlns:a16="http://schemas.microsoft.com/office/drawing/2014/main" id="{74695324-FDEB-49D8-9C9C-B592ACE5F54E}"/>
              </a:ext>
            </a:extLst>
          </p:cNvPr>
          <p:cNvGrpSpPr/>
          <p:nvPr/>
        </p:nvGrpSpPr>
        <p:grpSpPr>
          <a:xfrm>
            <a:off x="10806406" y="-150791"/>
            <a:ext cx="1385593" cy="1536384"/>
            <a:chOff x="10806406" y="-150791"/>
            <a:chExt cx="1385593" cy="1536384"/>
          </a:xfrm>
        </p:grpSpPr>
        <p:sp>
          <p:nvSpPr>
            <p:cNvPr id="294" name="Diagonal Stripe 293">
              <a:extLst>
                <a:ext uri="{FF2B5EF4-FFF2-40B4-BE49-F238E27FC236}">
                  <a16:creationId xmlns:a16="http://schemas.microsoft.com/office/drawing/2014/main" id="{2D9B3697-A98F-47D3-B447-C451E4AE33F7}"/>
                </a:ext>
              </a:extLst>
            </p:cNvPr>
            <p:cNvSpPr/>
            <p:nvPr/>
          </p:nvSpPr>
          <p:spPr>
            <a:xfrm flipH="1">
              <a:off x="10806406" y="0"/>
              <a:ext cx="1385593" cy="1385593"/>
            </a:xfrm>
            <a:prstGeom prst="diagStripe">
              <a:avLst>
                <a:gd name="adj" fmla="val 6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5" name="TextBox 294">
              <a:extLst>
                <a:ext uri="{FF2B5EF4-FFF2-40B4-BE49-F238E27FC236}">
                  <a16:creationId xmlns:a16="http://schemas.microsoft.com/office/drawing/2014/main" id="{AAAF6D9D-6BAB-46D9-9C24-29511940645D}"/>
                </a:ext>
              </a:extLst>
            </p:cNvPr>
            <p:cNvSpPr txBox="1"/>
            <p:nvPr/>
          </p:nvSpPr>
          <p:spPr>
            <a:xfrm rot="2700000">
              <a:off x="10917016" y="387233"/>
              <a:ext cx="1445379" cy="369332"/>
            </a:xfrm>
            <a:prstGeom prst="rect">
              <a:avLst/>
            </a:prstGeom>
            <a:noFill/>
          </p:spPr>
          <p:txBody>
            <a:bodyPr wrap="square" rtlCol="0">
              <a:spAutoFit/>
            </a:bodyPr>
            <a:lstStyle/>
            <a:p>
              <a:pPr algn="ctr">
                <a:buClr>
                  <a:schemeClr val="accent1"/>
                </a:buClr>
              </a:pPr>
              <a:r>
                <a:rPr lang="en-US">
                  <a:solidFill>
                    <a:schemeClr val="bg1"/>
                  </a:solidFill>
                </a:rPr>
                <a:t>MURINE</a:t>
              </a:r>
            </a:p>
          </p:txBody>
        </p:sp>
      </p:grpSp>
      <p:grpSp>
        <p:nvGrpSpPr>
          <p:cNvPr id="147" name="Group 146">
            <a:extLst>
              <a:ext uri="{FF2B5EF4-FFF2-40B4-BE49-F238E27FC236}">
                <a16:creationId xmlns:a16="http://schemas.microsoft.com/office/drawing/2014/main" id="{7F87407B-ECE7-4FA3-9A09-3289D8E7EEC2}"/>
              </a:ext>
            </a:extLst>
          </p:cNvPr>
          <p:cNvGrpSpPr/>
          <p:nvPr/>
        </p:nvGrpSpPr>
        <p:grpSpPr>
          <a:xfrm>
            <a:off x="10851385" y="6335722"/>
            <a:ext cx="1276669" cy="274320"/>
            <a:chOff x="10862292" y="5848079"/>
            <a:chExt cx="1276669" cy="310896"/>
          </a:xfrm>
        </p:grpSpPr>
        <p:sp>
          <p:nvSpPr>
            <p:cNvPr id="162" name="Rectangle: Rounded Corners 161">
              <a:hlinkClick r:id="rId3" action="ppaction://hlinksldjump"/>
              <a:extLst>
                <a:ext uri="{FF2B5EF4-FFF2-40B4-BE49-F238E27FC236}">
                  <a16:creationId xmlns:a16="http://schemas.microsoft.com/office/drawing/2014/main" id="{AB4DBA5F-D450-460D-84DF-9D47B2B809EF}"/>
                </a:ext>
              </a:extLst>
            </p:cNvPr>
            <p:cNvSpPr/>
            <p:nvPr/>
          </p:nvSpPr>
          <p:spPr>
            <a:xfrm>
              <a:off x="10862292" y="5848079"/>
              <a:ext cx="1276669" cy="310896"/>
            </a:xfrm>
            <a:prstGeom prst="roundRect">
              <a:avLst>
                <a:gd name="adj" fmla="val 50000"/>
              </a:avLst>
            </a:prstGeom>
            <a:solidFill>
              <a:schemeClr val="bg1"/>
            </a:solidFill>
            <a:ln w="63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27432" tIns="0" rIns="0" bIns="0" rtlCol="0" anchor="ctr"/>
            <a:lstStyle/>
            <a:p>
              <a:r>
                <a:rPr lang="en-US" sz="800" dirty="0">
                  <a:solidFill>
                    <a:schemeClr val="tx2"/>
                  </a:solidFill>
                </a:rPr>
                <a:t>Return to presentation</a:t>
              </a:r>
            </a:p>
          </p:txBody>
        </p:sp>
        <p:sp>
          <p:nvSpPr>
            <p:cNvPr id="174" name="Freeform: Shape 173">
              <a:extLst>
                <a:ext uri="{FF2B5EF4-FFF2-40B4-BE49-F238E27FC236}">
                  <a16:creationId xmlns:a16="http://schemas.microsoft.com/office/drawing/2014/main" id="{1C782D41-B707-41E8-AB87-FFAF29582004}"/>
                </a:ext>
              </a:extLst>
            </p:cNvPr>
            <p:cNvSpPr/>
            <p:nvPr/>
          </p:nvSpPr>
          <p:spPr>
            <a:xfrm rot="5400000">
              <a:off x="11956091" y="5962813"/>
              <a:ext cx="162858" cy="81429"/>
            </a:xfrm>
            <a:custGeom>
              <a:avLst/>
              <a:gdLst>
                <a:gd name="connsiteX0" fmla="*/ 0 w 561976"/>
                <a:gd name="connsiteY0" fmla="*/ 280988 h 280988"/>
                <a:gd name="connsiteX1" fmla="*/ 280988 w 561976"/>
                <a:gd name="connsiteY1" fmla="*/ 0 h 280988"/>
                <a:gd name="connsiteX2" fmla="*/ 561976 w 561976"/>
                <a:gd name="connsiteY2" fmla="*/ 280988 h 280988"/>
              </a:gdLst>
              <a:ahLst/>
              <a:cxnLst>
                <a:cxn ang="0">
                  <a:pos x="connsiteX0" y="connsiteY0"/>
                </a:cxn>
                <a:cxn ang="0">
                  <a:pos x="connsiteX1" y="connsiteY1"/>
                </a:cxn>
                <a:cxn ang="0">
                  <a:pos x="connsiteX2" y="connsiteY2"/>
                </a:cxn>
              </a:cxnLst>
              <a:rect l="l" t="t" r="r" b="b"/>
              <a:pathLst>
                <a:path w="561976" h="280988">
                  <a:moveTo>
                    <a:pt x="0" y="280988"/>
                  </a:moveTo>
                  <a:lnTo>
                    <a:pt x="280988" y="0"/>
                  </a:lnTo>
                  <a:lnTo>
                    <a:pt x="561976" y="280988"/>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982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Table 42">
            <a:extLst>
              <a:ext uri="{FF2B5EF4-FFF2-40B4-BE49-F238E27FC236}">
                <a16:creationId xmlns:a16="http://schemas.microsoft.com/office/drawing/2014/main" id="{2AD1147A-408A-4264-A3B6-018847C93A24}"/>
              </a:ext>
            </a:extLst>
          </p:cNvPr>
          <p:cNvGraphicFramePr>
            <a:graphicFrameLocks noGrp="1"/>
          </p:cNvGraphicFramePr>
          <p:nvPr>
            <p:extLst/>
          </p:nvPr>
        </p:nvGraphicFramePr>
        <p:xfrm>
          <a:off x="383359" y="1274665"/>
          <a:ext cx="11482822" cy="5151535"/>
        </p:xfrm>
        <a:graphic>
          <a:graphicData uri="http://schemas.openxmlformats.org/drawingml/2006/table">
            <a:tbl>
              <a:tblPr>
                <a:tableStyleId>{5940675A-B579-460E-94D1-54222C63F5DA}</a:tableStyleId>
              </a:tblPr>
              <a:tblGrid>
                <a:gridCol w="1298296">
                  <a:extLst>
                    <a:ext uri="{9D8B030D-6E8A-4147-A177-3AD203B41FA5}">
                      <a16:colId xmlns:a16="http://schemas.microsoft.com/office/drawing/2014/main" val="3368936634"/>
                    </a:ext>
                  </a:extLst>
                </a:gridCol>
                <a:gridCol w="966952">
                  <a:extLst>
                    <a:ext uri="{9D8B030D-6E8A-4147-A177-3AD203B41FA5}">
                      <a16:colId xmlns:a16="http://schemas.microsoft.com/office/drawing/2014/main" val="2837892721"/>
                    </a:ext>
                  </a:extLst>
                </a:gridCol>
                <a:gridCol w="2270235">
                  <a:extLst>
                    <a:ext uri="{9D8B030D-6E8A-4147-A177-3AD203B41FA5}">
                      <a16:colId xmlns:a16="http://schemas.microsoft.com/office/drawing/2014/main" val="286273722"/>
                    </a:ext>
                  </a:extLst>
                </a:gridCol>
                <a:gridCol w="2270235">
                  <a:extLst>
                    <a:ext uri="{9D8B030D-6E8A-4147-A177-3AD203B41FA5}">
                      <a16:colId xmlns:a16="http://schemas.microsoft.com/office/drawing/2014/main" val="3022829767"/>
                    </a:ext>
                  </a:extLst>
                </a:gridCol>
                <a:gridCol w="2338552">
                  <a:extLst>
                    <a:ext uri="{9D8B030D-6E8A-4147-A177-3AD203B41FA5}">
                      <a16:colId xmlns:a16="http://schemas.microsoft.com/office/drawing/2014/main" val="782744072"/>
                    </a:ext>
                  </a:extLst>
                </a:gridCol>
                <a:gridCol w="2338552">
                  <a:extLst>
                    <a:ext uri="{9D8B030D-6E8A-4147-A177-3AD203B41FA5}">
                      <a16:colId xmlns:a16="http://schemas.microsoft.com/office/drawing/2014/main" val="273878891"/>
                    </a:ext>
                  </a:extLst>
                </a:gridCol>
              </a:tblGrid>
              <a:tr h="346972">
                <a:tc>
                  <a:txBody>
                    <a:bodyPr/>
                    <a:lstStyle/>
                    <a:p>
                      <a:endParaRPr lang="en-US" sz="140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endParaRPr lang="en-US" sz="1400"/>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err="1">
                          <a:solidFill>
                            <a:schemeClr val="accent1"/>
                          </a:solidFill>
                        </a:rPr>
                        <a:t>Peribronchial</a:t>
                      </a:r>
                      <a:r>
                        <a:rPr lang="en-US" sz="1400" b="1" dirty="0">
                          <a:solidFill>
                            <a:schemeClr val="accent1"/>
                          </a:solidFill>
                        </a:rPr>
                        <a:t> eosinophils (inflammatory </a:t>
                      </a:r>
                      <a:r>
                        <a:rPr lang="en-US" sz="1400" b="1" dirty="0" err="1">
                          <a:solidFill>
                            <a:schemeClr val="accent1"/>
                          </a:solidFill>
                        </a:rPr>
                        <a:t>eos</a:t>
                      </a:r>
                      <a:r>
                        <a:rPr lang="en-US" sz="1400" b="1" dirty="0">
                          <a:solidFill>
                            <a:schemeClr val="accent1"/>
                          </a:solidFill>
                        </a:rPr>
                        <a:t>?)</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3">
                              <a:lumMod val="75000"/>
                            </a:schemeClr>
                          </a:solidFill>
                        </a:rPr>
                        <a:t>Parenchymal eosinophils (resident </a:t>
                      </a:r>
                      <a:r>
                        <a:rPr lang="en-US" sz="1400" b="1" dirty="0" err="1">
                          <a:solidFill>
                            <a:schemeClr val="accent3">
                              <a:lumMod val="75000"/>
                            </a:schemeClr>
                          </a:solidFill>
                        </a:rPr>
                        <a:t>eos</a:t>
                      </a:r>
                      <a:r>
                        <a:rPr lang="en-US" sz="1400" b="1" dirty="0">
                          <a:solidFill>
                            <a:schemeClr val="accent3">
                              <a:lumMod val="75000"/>
                            </a:schemeClr>
                          </a:solidFill>
                        </a:rPr>
                        <a:t>?) </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187658600"/>
                  </a:ext>
                </a:extLst>
              </a:tr>
              <a:tr h="228146">
                <a:tc>
                  <a:txBody>
                    <a:bodyPr/>
                    <a:lstStyle/>
                    <a:p>
                      <a:endParaRPr lang="en-US" sz="100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endParaRPr lang="en-US" sz="1000"/>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a:solidFill>
                            <a:schemeClr val="tx1"/>
                          </a:solidFill>
                        </a:rPr>
                        <a:t>Healthy</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a:solidFill>
                            <a:schemeClr val="tx1"/>
                          </a:solidFill>
                        </a:rPr>
                        <a:t>Asthma</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a:solidFill>
                            <a:schemeClr val="tx1"/>
                          </a:solidFill>
                        </a:rPr>
                        <a:t>Healthy</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a:solidFill>
                            <a:schemeClr val="tx1"/>
                          </a:solidFill>
                        </a:rPr>
                        <a:t>Asthma</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032405691"/>
                  </a:ext>
                </a:extLst>
              </a:tr>
              <a:tr h="2138871">
                <a:tc rowSpan="2">
                  <a:txBody>
                    <a:bodyPr/>
                    <a:lstStyle/>
                    <a:p>
                      <a:r>
                        <a:rPr lang="en-US" sz="1400" b="1"/>
                        <a:t>Location</a:t>
                      </a: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r>
                        <a:rPr lang="en-US" sz="1400"/>
                        <a:t>Congo red stain</a:t>
                      </a: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gridSpan="2">
                  <a:txBody>
                    <a:bodyPr/>
                    <a:lstStyle/>
                    <a:p>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endParaRPr lang="en-US"/>
                    </a:p>
                  </a:txBody>
                  <a:tcPr/>
                </a:tc>
                <a:tc gridSpan="2">
                  <a:txBody>
                    <a:bodyPr/>
                    <a:lstStyle/>
                    <a:p>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765918888"/>
                  </a:ext>
                </a:extLst>
              </a:tr>
              <a:tr h="365760">
                <a:tc vMerge="1">
                  <a:txBody>
                    <a:bodyPr/>
                    <a:lstStyle/>
                    <a:p>
                      <a:endParaRPr lang="en-US" sz="1400" b="1"/>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gridSpan="2">
                  <a:txBody>
                    <a:bodyPr/>
                    <a:lstStyle/>
                    <a:p>
                      <a:pPr algn="ctr"/>
                      <a:r>
                        <a:rPr lang="en-US" sz="1400" b="1">
                          <a:solidFill>
                            <a:schemeClr val="accent1"/>
                          </a:solidFill>
                        </a:rPr>
                        <a:t>Mainly </a:t>
                      </a:r>
                      <a:r>
                        <a:rPr lang="en-US" sz="1400" b="1" err="1">
                          <a:solidFill>
                            <a:schemeClr val="accent1"/>
                          </a:solidFill>
                        </a:rPr>
                        <a:t>peribronchial</a:t>
                      </a:r>
                      <a:endParaRPr lang="en-US" sz="1400" b="1">
                        <a:solidFill>
                          <a:schemeClr val="accent1"/>
                        </a:solidFill>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endParaRPr lang="en-US"/>
                    </a:p>
                  </a:txBody>
                  <a:tcPr/>
                </a:tc>
                <a:tc gridSpan="2">
                  <a:txBody>
                    <a:bodyPr/>
                    <a:lstStyle/>
                    <a:p>
                      <a:pPr algn="ctr"/>
                      <a:r>
                        <a:rPr lang="en-US" sz="1400" b="1">
                          <a:solidFill>
                            <a:schemeClr val="accent3">
                              <a:lumMod val="75000"/>
                            </a:schemeClr>
                          </a:solidFill>
                        </a:rPr>
                        <a:t>Mainly parenchymal</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50023036"/>
                  </a:ext>
                </a:extLst>
              </a:tr>
              <a:tr h="2056092">
                <a:tc gridSpan="2">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a:t>Cell numbers</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b="0"/>
                        <a:t>The density of resident eosinophils in mouse was similar to the density seen of eosinophils in the parenchyma in humans </a:t>
                      </a:r>
                      <a:endParaRPr lang="en-US" sz="1400" b="1"/>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endParaRPr lang="en-US" sz="1400"/>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gridSpan="2">
                  <a:txBody>
                    <a:bodyPr/>
                    <a:lstStyle/>
                    <a:p>
                      <a:pPr algn="ctr"/>
                      <a:endParaRPr lang="en-US" sz="1400" b="1">
                        <a:solidFill>
                          <a:schemeClr val="accent1"/>
                        </a:solidFill>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endParaRPr lang="en-US"/>
                    </a:p>
                  </a:txBody>
                  <a:tcPr/>
                </a:tc>
                <a:tc gridSpan="2">
                  <a:txBody>
                    <a:bodyPr/>
                    <a:lstStyle/>
                    <a:p>
                      <a:pPr algn="ctr"/>
                      <a:endParaRPr lang="en-US" sz="1400" b="1" dirty="0">
                        <a:solidFill>
                          <a:schemeClr val="accent3">
                            <a:lumMod val="75000"/>
                          </a:schemeClr>
                        </a:solidFill>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845773792"/>
                  </a:ext>
                </a:extLst>
              </a:tr>
            </a:tbl>
          </a:graphicData>
        </a:graphic>
      </p:graphicFrame>
      <p:sp>
        <p:nvSpPr>
          <p:cNvPr id="2" name="Title 1">
            <a:extLst>
              <a:ext uri="{FF2B5EF4-FFF2-40B4-BE49-F238E27FC236}">
                <a16:creationId xmlns:a16="http://schemas.microsoft.com/office/drawing/2014/main" id="{A04262D3-9F95-42AC-B8C4-5725674C8CFF}"/>
              </a:ext>
            </a:extLst>
          </p:cNvPr>
          <p:cNvSpPr>
            <a:spLocks noGrp="1"/>
          </p:cNvSpPr>
          <p:nvPr>
            <p:ph type="title"/>
          </p:nvPr>
        </p:nvSpPr>
        <p:spPr/>
        <p:txBody>
          <a:bodyPr>
            <a:normAutofit/>
          </a:bodyPr>
          <a:lstStyle/>
          <a:p>
            <a:r>
              <a:rPr lang="en-US" sz="2200">
                <a:solidFill>
                  <a:schemeClr val="tx2"/>
                </a:solidFill>
              </a:rPr>
              <a:t>Human Inflammatory vs Parenchymal (Resident?) Lung Eosinophils: </a:t>
            </a:r>
            <a:br>
              <a:rPr lang="en-US" sz="2200">
                <a:solidFill>
                  <a:schemeClr val="tx2"/>
                </a:solidFill>
              </a:rPr>
            </a:br>
            <a:r>
              <a:rPr lang="en-US"/>
              <a:t>Different Localizations and Response to Inflammation</a:t>
            </a:r>
          </a:p>
        </p:txBody>
      </p:sp>
      <p:sp>
        <p:nvSpPr>
          <p:cNvPr id="3" name="Slide Number Placeholder 2">
            <a:extLst>
              <a:ext uri="{FF2B5EF4-FFF2-40B4-BE49-F238E27FC236}">
                <a16:creationId xmlns:a16="http://schemas.microsoft.com/office/drawing/2014/main" id="{C5ED099B-9B7D-4DE5-A0C7-503C7C06C867}"/>
              </a:ext>
            </a:extLst>
          </p:cNvPr>
          <p:cNvSpPr>
            <a:spLocks noGrp="1"/>
          </p:cNvSpPr>
          <p:nvPr>
            <p:ph type="sldNum" sz="quarter" idx="12"/>
          </p:nvPr>
        </p:nvSpPr>
        <p:spPr/>
        <p:txBody>
          <a:bodyPr/>
          <a:lstStyle/>
          <a:p>
            <a:fld id="{CC7432E5-F8E0-41AE-9A6B-AD730338B005}" type="slidenum">
              <a:rPr lang="en-US" smtClean="0"/>
              <a:t>28</a:t>
            </a:fld>
            <a:endParaRPr lang="en-US"/>
          </a:p>
        </p:txBody>
      </p:sp>
      <p:sp>
        <p:nvSpPr>
          <p:cNvPr id="4" name="Text Placeholder 3">
            <a:extLst>
              <a:ext uri="{FF2B5EF4-FFF2-40B4-BE49-F238E27FC236}">
                <a16:creationId xmlns:a16="http://schemas.microsoft.com/office/drawing/2014/main" id="{68654DAB-4152-44B7-9EC6-03CC8AB2F972}"/>
              </a:ext>
            </a:extLst>
          </p:cNvPr>
          <p:cNvSpPr>
            <a:spLocks noGrp="1"/>
          </p:cNvSpPr>
          <p:nvPr>
            <p:ph type="body" sz="quarter" idx="13"/>
          </p:nvPr>
        </p:nvSpPr>
        <p:spPr/>
        <p:txBody>
          <a:bodyPr/>
          <a:lstStyle/>
          <a:p>
            <a:pPr lvl="0">
              <a:buClr>
                <a:srgbClr val="7F134C"/>
              </a:buClr>
            </a:pPr>
            <a:r>
              <a:rPr lang="en-US" sz="800">
                <a:solidFill>
                  <a:srgbClr val="000000"/>
                </a:solidFill>
              </a:rPr>
              <a:t>Arrows indicate Congo red-positive eosinophils.</a:t>
            </a:r>
          </a:p>
          <a:p>
            <a:pPr lvl="0">
              <a:buClr>
                <a:srgbClr val="7F134C"/>
              </a:buClr>
            </a:pPr>
            <a:r>
              <a:rPr lang="en-US" sz="700">
                <a:solidFill>
                  <a:srgbClr val="000000"/>
                </a:solidFill>
              </a:rPr>
              <a:t>Mesnil C, et al. </a:t>
            </a:r>
            <a:r>
              <a:rPr lang="en-US" sz="700" i="1">
                <a:solidFill>
                  <a:srgbClr val="000000"/>
                </a:solidFill>
              </a:rPr>
              <a:t>J Clin Invest</a:t>
            </a:r>
            <a:r>
              <a:rPr lang="en-US" sz="700">
                <a:solidFill>
                  <a:srgbClr val="000000"/>
                </a:solidFill>
              </a:rPr>
              <a:t>. 2016;126(9):3279-3295. </a:t>
            </a:r>
          </a:p>
        </p:txBody>
      </p:sp>
      <p:grpSp>
        <p:nvGrpSpPr>
          <p:cNvPr id="20" name="Group 19">
            <a:extLst>
              <a:ext uri="{FF2B5EF4-FFF2-40B4-BE49-F238E27FC236}">
                <a16:creationId xmlns:a16="http://schemas.microsoft.com/office/drawing/2014/main" id="{EBF700C1-9F81-4557-97E9-40AEAA6911E6}"/>
              </a:ext>
            </a:extLst>
          </p:cNvPr>
          <p:cNvGrpSpPr/>
          <p:nvPr/>
        </p:nvGrpSpPr>
        <p:grpSpPr>
          <a:xfrm>
            <a:off x="10806406" y="-150791"/>
            <a:ext cx="1385593" cy="1536384"/>
            <a:chOff x="10806406" y="-150791"/>
            <a:chExt cx="1385593" cy="1536384"/>
          </a:xfrm>
        </p:grpSpPr>
        <p:sp>
          <p:nvSpPr>
            <p:cNvPr id="21" name="Diagonal Stripe 20">
              <a:extLst>
                <a:ext uri="{FF2B5EF4-FFF2-40B4-BE49-F238E27FC236}">
                  <a16:creationId xmlns:a16="http://schemas.microsoft.com/office/drawing/2014/main" id="{88223CB0-8DB4-4912-BED7-9AA9B84D6553}"/>
                </a:ext>
              </a:extLst>
            </p:cNvPr>
            <p:cNvSpPr/>
            <p:nvPr/>
          </p:nvSpPr>
          <p:spPr>
            <a:xfrm flipH="1">
              <a:off x="10806406" y="0"/>
              <a:ext cx="1385593" cy="1385593"/>
            </a:xfrm>
            <a:prstGeom prst="diagStripe">
              <a:avLst>
                <a:gd name="adj" fmla="val 625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8F12BDB1-F08E-49B1-81D5-A7A9FA7BF8EE}"/>
                </a:ext>
              </a:extLst>
            </p:cNvPr>
            <p:cNvSpPr txBox="1"/>
            <p:nvPr/>
          </p:nvSpPr>
          <p:spPr>
            <a:xfrm rot="2700000">
              <a:off x="10917016" y="387233"/>
              <a:ext cx="1445379" cy="369332"/>
            </a:xfrm>
            <a:prstGeom prst="rect">
              <a:avLst/>
            </a:prstGeom>
            <a:noFill/>
          </p:spPr>
          <p:txBody>
            <a:bodyPr wrap="square" rtlCol="0">
              <a:spAutoFit/>
            </a:bodyPr>
            <a:lstStyle/>
            <a:p>
              <a:pPr algn="ctr">
                <a:buClr>
                  <a:schemeClr val="accent1"/>
                </a:buClr>
              </a:pPr>
              <a:r>
                <a:rPr lang="en-US">
                  <a:solidFill>
                    <a:schemeClr val="bg1"/>
                  </a:solidFill>
                </a:rPr>
                <a:t>HUMAN</a:t>
              </a:r>
            </a:p>
          </p:txBody>
        </p:sp>
      </p:grpSp>
      <p:pic>
        <p:nvPicPr>
          <p:cNvPr id="5" name="Picture 4">
            <a:extLst>
              <a:ext uri="{FF2B5EF4-FFF2-40B4-BE49-F238E27FC236}">
                <a16:creationId xmlns:a16="http://schemas.microsoft.com/office/drawing/2014/main" id="{32166E28-3741-4AD9-8742-12C1D79AEE1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r="76182"/>
          <a:stretch/>
        </p:blipFill>
        <p:spPr>
          <a:xfrm>
            <a:off x="2707492" y="1924898"/>
            <a:ext cx="2152555" cy="2029968"/>
          </a:xfrm>
          <a:prstGeom prst="rect">
            <a:avLst/>
          </a:prstGeom>
        </p:spPr>
      </p:pic>
      <p:pic>
        <p:nvPicPr>
          <p:cNvPr id="19" name="Picture 18">
            <a:extLst>
              <a:ext uri="{FF2B5EF4-FFF2-40B4-BE49-F238E27FC236}">
                <a16:creationId xmlns:a16="http://schemas.microsoft.com/office/drawing/2014/main" id="{1EB60FAC-672E-4DBB-BEC7-F5C2FF77ACE5}"/>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50519" r="25663"/>
          <a:stretch/>
        </p:blipFill>
        <p:spPr>
          <a:xfrm>
            <a:off x="4982573" y="1924898"/>
            <a:ext cx="2152555" cy="2029968"/>
          </a:xfrm>
          <a:prstGeom prst="rect">
            <a:avLst/>
          </a:prstGeom>
        </p:spPr>
      </p:pic>
      <p:pic>
        <p:nvPicPr>
          <p:cNvPr id="23" name="Picture 22">
            <a:extLst>
              <a:ext uri="{FF2B5EF4-FFF2-40B4-BE49-F238E27FC236}">
                <a16:creationId xmlns:a16="http://schemas.microsoft.com/office/drawing/2014/main" id="{59CF515C-2B1F-4957-901C-3F97F1868DE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24280" r="51902"/>
          <a:stretch/>
        </p:blipFill>
        <p:spPr>
          <a:xfrm>
            <a:off x="7267179" y="1924898"/>
            <a:ext cx="2152555" cy="2029968"/>
          </a:xfrm>
          <a:prstGeom prst="rect">
            <a:avLst/>
          </a:prstGeom>
        </p:spPr>
      </p:pic>
      <p:pic>
        <p:nvPicPr>
          <p:cNvPr id="24" name="Picture 23">
            <a:extLst>
              <a:ext uri="{FF2B5EF4-FFF2-40B4-BE49-F238E27FC236}">
                <a16:creationId xmlns:a16="http://schemas.microsoft.com/office/drawing/2014/main" id="{1B6CC9A0-C007-4DDE-9FB1-599B554F88D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75923" r="259"/>
          <a:stretch/>
        </p:blipFill>
        <p:spPr>
          <a:xfrm>
            <a:off x="9639395" y="1924269"/>
            <a:ext cx="2152555" cy="2029968"/>
          </a:xfrm>
          <a:prstGeom prst="rect">
            <a:avLst/>
          </a:prstGeom>
        </p:spPr>
      </p:pic>
      <p:sp>
        <p:nvSpPr>
          <p:cNvPr id="93" name="Rectangle 92">
            <a:extLst>
              <a:ext uri="{FF2B5EF4-FFF2-40B4-BE49-F238E27FC236}">
                <a16:creationId xmlns:a16="http://schemas.microsoft.com/office/drawing/2014/main" id="{4650269A-217F-4B7E-9FFB-7FE659CD9D9A}"/>
              </a:ext>
            </a:extLst>
          </p:cNvPr>
          <p:cNvSpPr/>
          <p:nvPr/>
        </p:nvSpPr>
        <p:spPr>
          <a:xfrm>
            <a:off x="5363462" y="5380880"/>
            <a:ext cx="753878" cy="765563"/>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30250F8-39DE-49FF-9B0B-D9A10C546CBF}"/>
              </a:ext>
            </a:extLst>
          </p:cNvPr>
          <p:cNvSpPr txBox="1"/>
          <p:nvPr/>
        </p:nvSpPr>
        <p:spPr>
          <a:xfrm rot="16200000">
            <a:off x="2076232" y="5230042"/>
            <a:ext cx="1583079" cy="261610"/>
          </a:xfrm>
          <a:prstGeom prst="rect">
            <a:avLst/>
          </a:prstGeom>
          <a:noFill/>
        </p:spPr>
        <p:txBody>
          <a:bodyPr wrap="square" lIns="0" rIns="0" rtlCol="0">
            <a:spAutoFit/>
          </a:bodyPr>
          <a:lstStyle/>
          <a:p>
            <a:pPr algn="ctr">
              <a:buClr>
                <a:schemeClr val="accent1"/>
              </a:buClr>
            </a:pPr>
            <a:r>
              <a:rPr lang="en-US" sz="1100"/>
              <a:t>Eosinophil numbers/field</a:t>
            </a:r>
          </a:p>
        </p:txBody>
      </p:sp>
      <p:sp>
        <p:nvSpPr>
          <p:cNvPr id="82" name="Rectangle 81">
            <a:extLst>
              <a:ext uri="{FF2B5EF4-FFF2-40B4-BE49-F238E27FC236}">
                <a16:creationId xmlns:a16="http://schemas.microsoft.com/office/drawing/2014/main" id="{926AF9AB-870C-462E-8B72-679A5E88A90D}"/>
              </a:ext>
            </a:extLst>
          </p:cNvPr>
          <p:cNvSpPr/>
          <p:nvPr/>
        </p:nvSpPr>
        <p:spPr>
          <a:xfrm>
            <a:off x="8555020" y="5848055"/>
            <a:ext cx="753878" cy="298390"/>
          </a:xfrm>
          <a:prstGeom prst="rect">
            <a:avLst/>
          </a:prstGeom>
          <a:solidFill>
            <a:schemeClr val="accent3">
              <a:alpha val="2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8E63AFB-43F9-45ED-B27E-6E09F55B3741}"/>
              </a:ext>
            </a:extLst>
          </p:cNvPr>
          <p:cNvSpPr/>
          <p:nvPr/>
        </p:nvSpPr>
        <p:spPr>
          <a:xfrm>
            <a:off x="10097625" y="5706451"/>
            <a:ext cx="753878" cy="439992"/>
          </a:xfrm>
          <a:prstGeom prst="rect">
            <a:avLst/>
          </a:prstGeom>
          <a:solidFill>
            <a:schemeClr val="accent3">
              <a:alpha val="2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E3A5890-87F6-470B-8CC1-54809E27A1C0}"/>
              </a:ext>
            </a:extLst>
          </p:cNvPr>
          <p:cNvSpPr/>
          <p:nvPr/>
        </p:nvSpPr>
        <p:spPr>
          <a:xfrm>
            <a:off x="4157360" y="5929227"/>
            <a:ext cx="128016" cy="128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1F59FE64-274C-44BE-858F-388CCBD6D2F3}"/>
              </a:ext>
            </a:extLst>
          </p:cNvPr>
          <p:cNvGrpSpPr/>
          <p:nvPr/>
        </p:nvGrpSpPr>
        <p:grpSpPr>
          <a:xfrm>
            <a:off x="3160747" y="4575660"/>
            <a:ext cx="8572824" cy="1584023"/>
            <a:chOff x="4771592" y="2710561"/>
            <a:chExt cx="8572824" cy="1330640"/>
          </a:xfrm>
        </p:grpSpPr>
        <p:sp>
          <p:nvSpPr>
            <p:cNvPr id="54" name="Freeform: Shape 53">
              <a:extLst>
                <a:ext uri="{FF2B5EF4-FFF2-40B4-BE49-F238E27FC236}">
                  <a16:creationId xmlns:a16="http://schemas.microsoft.com/office/drawing/2014/main" id="{2F95F779-093E-408E-AED2-2768783E0EE3}"/>
                </a:ext>
              </a:extLst>
            </p:cNvPr>
            <p:cNvSpPr/>
            <p:nvPr/>
          </p:nvSpPr>
          <p:spPr>
            <a:xfrm>
              <a:off x="4849790" y="2712392"/>
              <a:ext cx="8494626" cy="1328809"/>
            </a:xfrm>
            <a:custGeom>
              <a:avLst/>
              <a:gdLst>
                <a:gd name="connsiteX0" fmla="*/ 0 w 2667000"/>
                <a:gd name="connsiteY0" fmla="*/ 0 h 4038600"/>
                <a:gd name="connsiteX1" fmla="*/ 0 w 2667000"/>
                <a:gd name="connsiteY1" fmla="*/ 4038600 h 4038600"/>
                <a:gd name="connsiteX2" fmla="*/ 2667000 w 2667000"/>
                <a:gd name="connsiteY2" fmla="*/ 4038600 h 4038600"/>
              </a:gdLst>
              <a:ahLst/>
              <a:cxnLst>
                <a:cxn ang="0">
                  <a:pos x="connsiteX0" y="connsiteY0"/>
                </a:cxn>
                <a:cxn ang="0">
                  <a:pos x="connsiteX1" y="connsiteY1"/>
                </a:cxn>
                <a:cxn ang="0">
                  <a:pos x="connsiteX2" y="connsiteY2"/>
                </a:cxn>
              </a:cxnLst>
              <a:rect l="l" t="t" r="r" b="b"/>
              <a:pathLst>
                <a:path w="2667000" h="4038600">
                  <a:moveTo>
                    <a:pt x="0" y="0"/>
                  </a:moveTo>
                  <a:lnTo>
                    <a:pt x="0" y="4038600"/>
                  </a:lnTo>
                  <a:lnTo>
                    <a:pt x="2667000" y="403860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C2281722-6AF1-4ADA-997C-AE29854B0C54}"/>
                </a:ext>
              </a:extLst>
            </p:cNvPr>
            <p:cNvCxnSpPr>
              <a:cxnSpLocks/>
            </p:cNvCxnSpPr>
            <p:nvPr/>
          </p:nvCxnSpPr>
          <p:spPr>
            <a:xfrm rot="5400000">
              <a:off x="4809127" y="2985920"/>
              <a:ext cx="0" cy="750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005E17D-43AE-4800-800E-F7A36F43F2A7}"/>
                </a:ext>
              </a:extLst>
            </p:cNvPr>
            <p:cNvCxnSpPr>
              <a:cxnSpLocks/>
            </p:cNvCxnSpPr>
            <p:nvPr/>
          </p:nvCxnSpPr>
          <p:spPr>
            <a:xfrm rot="5400000">
              <a:off x="4809127" y="2673026"/>
              <a:ext cx="0" cy="750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6D8DE9A-1DA2-4777-B0A7-16E9F5BDEC23}"/>
                </a:ext>
              </a:extLst>
            </p:cNvPr>
            <p:cNvCxnSpPr>
              <a:cxnSpLocks/>
            </p:cNvCxnSpPr>
            <p:nvPr/>
          </p:nvCxnSpPr>
          <p:spPr>
            <a:xfrm rot="5400000">
              <a:off x="4809127" y="3323366"/>
              <a:ext cx="0" cy="750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7E0777A-5AD3-4838-B633-4E04CCCCEA41}"/>
                </a:ext>
              </a:extLst>
            </p:cNvPr>
            <p:cNvCxnSpPr>
              <a:cxnSpLocks/>
            </p:cNvCxnSpPr>
            <p:nvPr/>
          </p:nvCxnSpPr>
          <p:spPr>
            <a:xfrm rot="5400000">
              <a:off x="4809127" y="3664889"/>
              <a:ext cx="0" cy="750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02C9B9-6832-400D-A112-DCF44E14C4CC}"/>
                </a:ext>
              </a:extLst>
            </p:cNvPr>
            <p:cNvCxnSpPr>
              <a:cxnSpLocks/>
            </p:cNvCxnSpPr>
            <p:nvPr/>
          </p:nvCxnSpPr>
          <p:spPr>
            <a:xfrm rot="5400000">
              <a:off x="4809127" y="4002874"/>
              <a:ext cx="0" cy="750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96C7722-8FEF-46FF-BE95-3F2A55A31371}"/>
              </a:ext>
            </a:extLst>
          </p:cNvPr>
          <p:cNvSpPr txBox="1"/>
          <p:nvPr/>
        </p:nvSpPr>
        <p:spPr>
          <a:xfrm>
            <a:off x="2869295" y="6005492"/>
            <a:ext cx="283482" cy="246221"/>
          </a:xfrm>
          <a:prstGeom prst="rect">
            <a:avLst/>
          </a:prstGeom>
          <a:noFill/>
        </p:spPr>
        <p:txBody>
          <a:bodyPr wrap="square" lIns="0" rIns="0" rtlCol="0">
            <a:spAutoFit/>
          </a:bodyPr>
          <a:lstStyle/>
          <a:p>
            <a:pPr algn="r">
              <a:buClr>
                <a:schemeClr val="accent1"/>
              </a:buClr>
            </a:pPr>
            <a:r>
              <a:rPr lang="en-US" sz="1000"/>
              <a:t>0</a:t>
            </a:r>
          </a:p>
        </p:txBody>
      </p:sp>
      <p:sp>
        <p:nvSpPr>
          <p:cNvPr id="41" name="TextBox 40">
            <a:extLst>
              <a:ext uri="{FF2B5EF4-FFF2-40B4-BE49-F238E27FC236}">
                <a16:creationId xmlns:a16="http://schemas.microsoft.com/office/drawing/2014/main" id="{817CF49F-A9A4-481E-BC2B-E4D217917CDC}"/>
              </a:ext>
            </a:extLst>
          </p:cNvPr>
          <p:cNvSpPr txBox="1"/>
          <p:nvPr/>
        </p:nvSpPr>
        <p:spPr>
          <a:xfrm>
            <a:off x="2819724" y="5613426"/>
            <a:ext cx="333053" cy="246221"/>
          </a:xfrm>
          <a:prstGeom prst="rect">
            <a:avLst/>
          </a:prstGeom>
          <a:noFill/>
        </p:spPr>
        <p:txBody>
          <a:bodyPr wrap="square" lIns="0" rIns="0" rtlCol="0">
            <a:spAutoFit/>
          </a:bodyPr>
          <a:lstStyle/>
          <a:p>
            <a:pPr algn="r">
              <a:buClr>
                <a:schemeClr val="accent1"/>
              </a:buClr>
            </a:pPr>
            <a:r>
              <a:rPr lang="en-US" sz="1000"/>
              <a:t>1</a:t>
            </a:r>
          </a:p>
        </p:txBody>
      </p:sp>
      <p:sp>
        <p:nvSpPr>
          <p:cNvPr id="42" name="TextBox 41">
            <a:extLst>
              <a:ext uri="{FF2B5EF4-FFF2-40B4-BE49-F238E27FC236}">
                <a16:creationId xmlns:a16="http://schemas.microsoft.com/office/drawing/2014/main" id="{8B93A560-74D6-46B5-A15E-16D22DF97108}"/>
              </a:ext>
            </a:extLst>
          </p:cNvPr>
          <p:cNvSpPr txBox="1"/>
          <p:nvPr/>
        </p:nvSpPr>
        <p:spPr>
          <a:xfrm>
            <a:off x="2819724" y="5204159"/>
            <a:ext cx="333053" cy="246221"/>
          </a:xfrm>
          <a:prstGeom prst="rect">
            <a:avLst/>
          </a:prstGeom>
          <a:noFill/>
        </p:spPr>
        <p:txBody>
          <a:bodyPr wrap="square" lIns="0" rIns="0" rtlCol="0">
            <a:spAutoFit/>
          </a:bodyPr>
          <a:lstStyle/>
          <a:p>
            <a:pPr algn="r">
              <a:buClr>
                <a:schemeClr val="accent1"/>
              </a:buClr>
            </a:pPr>
            <a:r>
              <a:rPr lang="en-US" sz="1000"/>
              <a:t>2</a:t>
            </a:r>
          </a:p>
        </p:txBody>
      </p:sp>
      <p:sp>
        <p:nvSpPr>
          <p:cNvPr id="44" name="TextBox 43">
            <a:extLst>
              <a:ext uri="{FF2B5EF4-FFF2-40B4-BE49-F238E27FC236}">
                <a16:creationId xmlns:a16="http://schemas.microsoft.com/office/drawing/2014/main" id="{1A7F1349-1172-4D40-84FD-16D9CE6DF20E}"/>
              </a:ext>
            </a:extLst>
          </p:cNvPr>
          <p:cNvSpPr txBox="1"/>
          <p:nvPr/>
        </p:nvSpPr>
        <p:spPr>
          <a:xfrm>
            <a:off x="2819724" y="4804668"/>
            <a:ext cx="333053" cy="246221"/>
          </a:xfrm>
          <a:prstGeom prst="rect">
            <a:avLst/>
          </a:prstGeom>
          <a:noFill/>
        </p:spPr>
        <p:txBody>
          <a:bodyPr wrap="square" lIns="0" rIns="0" rtlCol="0">
            <a:spAutoFit/>
          </a:bodyPr>
          <a:lstStyle/>
          <a:p>
            <a:pPr algn="r">
              <a:buClr>
                <a:schemeClr val="accent1"/>
              </a:buClr>
            </a:pPr>
            <a:r>
              <a:rPr lang="en-US" sz="1000"/>
              <a:t>3</a:t>
            </a:r>
          </a:p>
        </p:txBody>
      </p:sp>
      <p:sp>
        <p:nvSpPr>
          <p:cNvPr id="45" name="TextBox 44">
            <a:extLst>
              <a:ext uri="{FF2B5EF4-FFF2-40B4-BE49-F238E27FC236}">
                <a16:creationId xmlns:a16="http://schemas.microsoft.com/office/drawing/2014/main" id="{C672CF25-4914-486E-9D5B-44FE6515FAF5}"/>
              </a:ext>
            </a:extLst>
          </p:cNvPr>
          <p:cNvSpPr txBox="1"/>
          <p:nvPr/>
        </p:nvSpPr>
        <p:spPr>
          <a:xfrm>
            <a:off x="2819724" y="4431309"/>
            <a:ext cx="333053" cy="246221"/>
          </a:xfrm>
          <a:prstGeom prst="rect">
            <a:avLst/>
          </a:prstGeom>
          <a:noFill/>
        </p:spPr>
        <p:txBody>
          <a:bodyPr wrap="square" lIns="0" rIns="0" rtlCol="0">
            <a:spAutoFit/>
          </a:bodyPr>
          <a:lstStyle/>
          <a:p>
            <a:pPr algn="r">
              <a:buClr>
                <a:schemeClr val="accent1"/>
              </a:buClr>
            </a:pPr>
            <a:r>
              <a:rPr lang="en-US" sz="1000"/>
              <a:t>4</a:t>
            </a:r>
          </a:p>
        </p:txBody>
      </p:sp>
      <p:sp>
        <p:nvSpPr>
          <p:cNvPr id="49" name="Rectangle 48">
            <a:extLst>
              <a:ext uri="{FF2B5EF4-FFF2-40B4-BE49-F238E27FC236}">
                <a16:creationId xmlns:a16="http://schemas.microsoft.com/office/drawing/2014/main" id="{82C3523B-59FB-42DF-89C3-9BC8AA3B8CCA}"/>
              </a:ext>
            </a:extLst>
          </p:cNvPr>
          <p:cNvSpPr/>
          <p:nvPr/>
        </p:nvSpPr>
        <p:spPr>
          <a:xfrm>
            <a:off x="3831367" y="6124673"/>
            <a:ext cx="753878" cy="21770"/>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2C7AC5EA-2EEE-41A6-B501-24E01124E790}"/>
              </a:ext>
            </a:extLst>
          </p:cNvPr>
          <p:cNvSpPr txBox="1"/>
          <p:nvPr/>
        </p:nvSpPr>
        <p:spPr>
          <a:xfrm>
            <a:off x="5054601" y="6169490"/>
            <a:ext cx="1371600" cy="276999"/>
          </a:xfrm>
          <a:prstGeom prst="rect">
            <a:avLst/>
          </a:prstGeom>
          <a:noFill/>
        </p:spPr>
        <p:txBody>
          <a:bodyPr wrap="square" rtlCol="0">
            <a:spAutoFit/>
          </a:bodyPr>
          <a:lstStyle/>
          <a:p>
            <a:pPr algn="ctr">
              <a:buClr>
                <a:schemeClr val="accent1"/>
              </a:buClr>
            </a:pPr>
            <a:r>
              <a:rPr lang="en-US" sz="1200"/>
              <a:t>Asthma</a:t>
            </a:r>
          </a:p>
        </p:txBody>
      </p:sp>
      <p:sp>
        <p:nvSpPr>
          <p:cNvPr id="51" name="TextBox 50">
            <a:extLst>
              <a:ext uri="{FF2B5EF4-FFF2-40B4-BE49-F238E27FC236}">
                <a16:creationId xmlns:a16="http://schemas.microsoft.com/office/drawing/2014/main" id="{9077AA14-9A25-49D6-A711-4FED5CA29D41}"/>
              </a:ext>
            </a:extLst>
          </p:cNvPr>
          <p:cNvSpPr txBox="1"/>
          <p:nvPr/>
        </p:nvSpPr>
        <p:spPr>
          <a:xfrm>
            <a:off x="3522506" y="6169490"/>
            <a:ext cx="1371600" cy="276999"/>
          </a:xfrm>
          <a:prstGeom prst="rect">
            <a:avLst/>
          </a:prstGeom>
          <a:noFill/>
        </p:spPr>
        <p:txBody>
          <a:bodyPr wrap="square" rtlCol="0">
            <a:spAutoFit/>
          </a:bodyPr>
          <a:lstStyle/>
          <a:p>
            <a:pPr algn="ctr">
              <a:buClr>
                <a:schemeClr val="accent1"/>
              </a:buClr>
            </a:pPr>
            <a:r>
              <a:rPr lang="en-US" sz="1200"/>
              <a:t>Healthy</a:t>
            </a:r>
          </a:p>
        </p:txBody>
      </p:sp>
      <p:sp>
        <p:nvSpPr>
          <p:cNvPr id="52" name="TextBox 51">
            <a:extLst>
              <a:ext uri="{FF2B5EF4-FFF2-40B4-BE49-F238E27FC236}">
                <a16:creationId xmlns:a16="http://schemas.microsoft.com/office/drawing/2014/main" id="{B4285AAE-3CB3-4F83-8829-C8F5068BE6BC}"/>
              </a:ext>
            </a:extLst>
          </p:cNvPr>
          <p:cNvSpPr txBox="1"/>
          <p:nvPr/>
        </p:nvSpPr>
        <p:spPr>
          <a:xfrm>
            <a:off x="9788764" y="6175363"/>
            <a:ext cx="1371600" cy="276999"/>
          </a:xfrm>
          <a:prstGeom prst="rect">
            <a:avLst/>
          </a:prstGeom>
          <a:noFill/>
        </p:spPr>
        <p:txBody>
          <a:bodyPr wrap="square" rtlCol="0">
            <a:spAutoFit/>
          </a:bodyPr>
          <a:lstStyle/>
          <a:p>
            <a:pPr algn="ctr">
              <a:buClr>
                <a:schemeClr val="accent1"/>
              </a:buClr>
            </a:pPr>
            <a:r>
              <a:rPr lang="en-US" sz="1200"/>
              <a:t>Asthma</a:t>
            </a:r>
          </a:p>
        </p:txBody>
      </p:sp>
      <p:sp>
        <p:nvSpPr>
          <p:cNvPr id="53" name="TextBox 52">
            <a:extLst>
              <a:ext uri="{FF2B5EF4-FFF2-40B4-BE49-F238E27FC236}">
                <a16:creationId xmlns:a16="http://schemas.microsoft.com/office/drawing/2014/main" id="{90B160B0-26D8-44E2-B017-504DBBC19518}"/>
              </a:ext>
            </a:extLst>
          </p:cNvPr>
          <p:cNvSpPr txBox="1"/>
          <p:nvPr/>
        </p:nvSpPr>
        <p:spPr>
          <a:xfrm>
            <a:off x="8246159" y="6175363"/>
            <a:ext cx="1371600" cy="276999"/>
          </a:xfrm>
          <a:prstGeom prst="rect">
            <a:avLst/>
          </a:prstGeom>
          <a:noFill/>
        </p:spPr>
        <p:txBody>
          <a:bodyPr wrap="square" rtlCol="0">
            <a:spAutoFit/>
          </a:bodyPr>
          <a:lstStyle/>
          <a:p>
            <a:pPr algn="ctr">
              <a:buClr>
                <a:schemeClr val="accent1"/>
              </a:buClr>
            </a:pPr>
            <a:r>
              <a:rPr lang="en-US" sz="1200"/>
              <a:t>Healthy</a:t>
            </a:r>
          </a:p>
        </p:txBody>
      </p:sp>
      <p:sp>
        <p:nvSpPr>
          <p:cNvPr id="31" name="Arrow: Left-Right 30">
            <a:extLst>
              <a:ext uri="{FF2B5EF4-FFF2-40B4-BE49-F238E27FC236}">
                <a16:creationId xmlns:a16="http://schemas.microsoft.com/office/drawing/2014/main" id="{C1764C0F-DDBD-492E-B8EB-3827CD4D8D35}"/>
              </a:ext>
            </a:extLst>
          </p:cNvPr>
          <p:cNvSpPr/>
          <p:nvPr/>
        </p:nvSpPr>
        <p:spPr>
          <a:xfrm>
            <a:off x="9365659" y="5756395"/>
            <a:ext cx="666195" cy="278408"/>
          </a:xfrm>
          <a:prstGeom prst="leftRightArrow">
            <a:avLst>
              <a:gd name="adj1" fmla="val 100000"/>
              <a:gd name="adj2"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8A445D38-248C-48DB-94B4-7A35219F5BC0}"/>
              </a:ext>
            </a:extLst>
          </p:cNvPr>
          <p:cNvCxnSpPr>
            <a:cxnSpLocks/>
            <a:stCxn id="31" idx="1"/>
          </p:cNvCxnSpPr>
          <p:nvPr/>
        </p:nvCxnSpPr>
        <p:spPr>
          <a:xfrm flipH="1" flipV="1">
            <a:off x="9698756" y="5496492"/>
            <a:ext cx="1" cy="259902"/>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E8F5CF09-B190-425D-996D-2134C49B5581}"/>
              </a:ext>
            </a:extLst>
          </p:cNvPr>
          <p:cNvSpPr/>
          <p:nvPr/>
        </p:nvSpPr>
        <p:spPr>
          <a:xfrm>
            <a:off x="4121733" y="5993354"/>
            <a:ext cx="128016" cy="128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0B764B44-6A4D-42E0-9395-85240EB3BCA7}"/>
              </a:ext>
            </a:extLst>
          </p:cNvPr>
          <p:cNvSpPr/>
          <p:nvPr/>
        </p:nvSpPr>
        <p:spPr>
          <a:xfrm>
            <a:off x="4195574" y="6043831"/>
            <a:ext cx="128016" cy="128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42072C7-1B65-49F1-B482-3933550458C1}"/>
              </a:ext>
            </a:extLst>
          </p:cNvPr>
          <p:cNvSpPr/>
          <p:nvPr/>
        </p:nvSpPr>
        <p:spPr>
          <a:xfrm>
            <a:off x="4128535" y="6084929"/>
            <a:ext cx="128016" cy="128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7BFC2BFD-94F8-4E20-996A-BB3F620EBF7E}"/>
              </a:ext>
            </a:extLst>
          </p:cNvPr>
          <p:cNvSpPr/>
          <p:nvPr/>
        </p:nvSpPr>
        <p:spPr>
          <a:xfrm>
            <a:off x="4183027" y="6098213"/>
            <a:ext cx="128016" cy="128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CF628162-77CB-44E8-ACD1-AE51EE2E957A}"/>
              </a:ext>
            </a:extLst>
          </p:cNvPr>
          <p:cNvGrpSpPr/>
          <p:nvPr/>
        </p:nvGrpSpPr>
        <p:grpSpPr>
          <a:xfrm>
            <a:off x="4186482" y="6109831"/>
            <a:ext cx="75069" cy="27432"/>
            <a:chOff x="7032808" y="2549081"/>
            <a:chExt cx="137160" cy="283464"/>
          </a:xfrm>
        </p:grpSpPr>
        <p:cxnSp>
          <p:nvCxnSpPr>
            <p:cNvPr id="108" name="Straight Connector 107">
              <a:extLst>
                <a:ext uri="{FF2B5EF4-FFF2-40B4-BE49-F238E27FC236}">
                  <a16:creationId xmlns:a16="http://schemas.microsoft.com/office/drawing/2014/main" id="{D87BAD69-7864-459B-AB98-14C374191A66}"/>
                </a:ext>
              </a:extLst>
            </p:cNvPr>
            <p:cNvCxnSpPr/>
            <p:nvPr/>
          </p:nvCxnSpPr>
          <p:spPr>
            <a:xfrm>
              <a:off x="7101388" y="2549081"/>
              <a:ext cx="0" cy="2834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AFD90DD-1E11-4ADF-B40E-D8F42F913602}"/>
                </a:ext>
              </a:extLst>
            </p:cNvPr>
            <p:cNvCxnSpPr>
              <a:cxnSpLocks/>
            </p:cNvCxnSpPr>
            <p:nvPr/>
          </p:nvCxnSpPr>
          <p:spPr>
            <a:xfrm rot="5400000">
              <a:off x="7101388" y="2763965"/>
              <a:ext cx="0" cy="1371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AD232D1-3FDB-4619-859D-99B96C64936B}"/>
                </a:ext>
              </a:extLst>
            </p:cNvPr>
            <p:cNvCxnSpPr>
              <a:cxnSpLocks/>
            </p:cNvCxnSpPr>
            <p:nvPr/>
          </p:nvCxnSpPr>
          <p:spPr>
            <a:xfrm rot="5400000">
              <a:off x="7101388" y="2480501"/>
              <a:ext cx="0" cy="1371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7" name="Oval 116">
            <a:extLst>
              <a:ext uri="{FF2B5EF4-FFF2-40B4-BE49-F238E27FC236}">
                <a16:creationId xmlns:a16="http://schemas.microsoft.com/office/drawing/2014/main" id="{AA57F85F-52CA-4DB1-A014-9FB3D2C69E5A}"/>
              </a:ext>
            </a:extLst>
          </p:cNvPr>
          <p:cNvSpPr/>
          <p:nvPr/>
        </p:nvSpPr>
        <p:spPr>
          <a:xfrm>
            <a:off x="5702145" y="5503327"/>
            <a:ext cx="128016" cy="128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47ECE2C-2305-490C-A33F-43A468040BDA}"/>
              </a:ext>
            </a:extLst>
          </p:cNvPr>
          <p:cNvGrpSpPr/>
          <p:nvPr/>
        </p:nvGrpSpPr>
        <p:grpSpPr>
          <a:xfrm>
            <a:off x="5622141" y="4682351"/>
            <a:ext cx="245251" cy="1169808"/>
            <a:chOff x="4868828" y="4682351"/>
            <a:chExt cx="245251" cy="1169808"/>
          </a:xfrm>
        </p:grpSpPr>
        <p:sp>
          <p:nvSpPr>
            <p:cNvPr id="111" name="Oval 110">
              <a:extLst>
                <a:ext uri="{FF2B5EF4-FFF2-40B4-BE49-F238E27FC236}">
                  <a16:creationId xmlns:a16="http://schemas.microsoft.com/office/drawing/2014/main" id="{53BBBC65-1E84-47B1-9A09-0E728C358463}"/>
                </a:ext>
              </a:extLst>
            </p:cNvPr>
            <p:cNvSpPr/>
            <p:nvPr/>
          </p:nvSpPr>
          <p:spPr>
            <a:xfrm>
              <a:off x="4868828" y="5723905"/>
              <a:ext cx="128016" cy="128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1AE62121-3CBE-45BE-B9D6-004702BE2A2A}"/>
                </a:ext>
              </a:extLst>
            </p:cNvPr>
            <p:cNvSpPr/>
            <p:nvPr/>
          </p:nvSpPr>
          <p:spPr>
            <a:xfrm>
              <a:off x="4986063" y="5617191"/>
              <a:ext cx="128016" cy="128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292B313B-DCB8-4DFD-AF74-C684EA734980}"/>
                </a:ext>
              </a:extLst>
            </p:cNvPr>
            <p:cNvSpPr/>
            <p:nvPr/>
          </p:nvSpPr>
          <p:spPr>
            <a:xfrm>
              <a:off x="4928817" y="5102813"/>
              <a:ext cx="128016" cy="128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6BE3C8C0-4569-4E91-B32D-D79E8C28B1C6}"/>
                </a:ext>
              </a:extLst>
            </p:cNvPr>
            <p:cNvSpPr/>
            <p:nvPr/>
          </p:nvSpPr>
          <p:spPr>
            <a:xfrm>
              <a:off x="4928817" y="4682351"/>
              <a:ext cx="128016" cy="128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F4CDFB47-78FE-455B-8E96-88777D4D2CA6}"/>
                </a:ext>
              </a:extLst>
            </p:cNvPr>
            <p:cNvGrpSpPr/>
            <p:nvPr/>
          </p:nvGrpSpPr>
          <p:grpSpPr>
            <a:xfrm>
              <a:off x="4951455" y="5189794"/>
              <a:ext cx="75069" cy="393541"/>
              <a:chOff x="7032808" y="2549081"/>
              <a:chExt cx="137160" cy="283464"/>
            </a:xfrm>
          </p:grpSpPr>
          <p:cxnSp>
            <p:nvCxnSpPr>
              <p:cNvPr id="114" name="Straight Connector 113">
                <a:extLst>
                  <a:ext uri="{FF2B5EF4-FFF2-40B4-BE49-F238E27FC236}">
                    <a16:creationId xmlns:a16="http://schemas.microsoft.com/office/drawing/2014/main" id="{97B1AFD6-D8B0-461E-870D-E5A7CCD8C9C0}"/>
                  </a:ext>
                </a:extLst>
              </p:cNvPr>
              <p:cNvCxnSpPr/>
              <p:nvPr/>
            </p:nvCxnSpPr>
            <p:spPr>
              <a:xfrm>
                <a:off x="7101388" y="2549081"/>
                <a:ext cx="0" cy="2834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1AB6143-2D87-4CD3-9912-E200F1C21265}"/>
                  </a:ext>
                </a:extLst>
              </p:cNvPr>
              <p:cNvCxnSpPr>
                <a:cxnSpLocks/>
              </p:cNvCxnSpPr>
              <p:nvPr/>
            </p:nvCxnSpPr>
            <p:spPr>
              <a:xfrm rot="5400000">
                <a:off x="7101388" y="2763965"/>
                <a:ext cx="0" cy="13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6CD591B-CE1E-46A8-A7D6-A6BE399B0B4B}"/>
                  </a:ext>
                </a:extLst>
              </p:cNvPr>
              <p:cNvCxnSpPr>
                <a:cxnSpLocks/>
              </p:cNvCxnSpPr>
              <p:nvPr/>
            </p:nvCxnSpPr>
            <p:spPr>
              <a:xfrm rot="5400000">
                <a:off x="7101388" y="2480501"/>
                <a:ext cx="0" cy="13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Freeform: Shape 119">
            <a:extLst>
              <a:ext uri="{FF2B5EF4-FFF2-40B4-BE49-F238E27FC236}">
                <a16:creationId xmlns:a16="http://schemas.microsoft.com/office/drawing/2014/main" id="{7F6A5751-2378-466C-9785-E1115C4341E3}"/>
              </a:ext>
            </a:extLst>
          </p:cNvPr>
          <p:cNvSpPr/>
          <p:nvPr/>
        </p:nvSpPr>
        <p:spPr>
          <a:xfrm>
            <a:off x="4214813" y="4557713"/>
            <a:ext cx="1528762" cy="1262062"/>
          </a:xfrm>
          <a:custGeom>
            <a:avLst/>
            <a:gdLst>
              <a:gd name="connsiteX0" fmla="*/ 0 w 1528762"/>
              <a:gd name="connsiteY0" fmla="*/ 1262062 h 1262062"/>
              <a:gd name="connsiteX1" fmla="*/ 0 w 1528762"/>
              <a:gd name="connsiteY1" fmla="*/ 0 h 1262062"/>
              <a:gd name="connsiteX2" fmla="*/ 1528762 w 1528762"/>
              <a:gd name="connsiteY2" fmla="*/ 0 h 1262062"/>
              <a:gd name="connsiteX3" fmla="*/ 1528762 w 1528762"/>
              <a:gd name="connsiteY3" fmla="*/ 47625 h 1262062"/>
            </a:gdLst>
            <a:ahLst/>
            <a:cxnLst>
              <a:cxn ang="0">
                <a:pos x="connsiteX0" y="connsiteY0"/>
              </a:cxn>
              <a:cxn ang="0">
                <a:pos x="connsiteX1" y="connsiteY1"/>
              </a:cxn>
              <a:cxn ang="0">
                <a:pos x="connsiteX2" y="connsiteY2"/>
              </a:cxn>
              <a:cxn ang="0">
                <a:pos x="connsiteX3" y="connsiteY3"/>
              </a:cxn>
            </a:cxnLst>
            <a:rect l="l" t="t" r="r" b="b"/>
            <a:pathLst>
              <a:path w="1528762" h="1262062">
                <a:moveTo>
                  <a:pt x="0" y="1262062"/>
                </a:moveTo>
                <a:lnTo>
                  <a:pt x="0" y="0"/>
                </a:lnTo>
                <a:lnTo>
                  <a:pt x="1528762" y="0"/>
                </a:lnTo>
                <a:lnTo>
                  <a:pt x="1528762" y="47625"/>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795B714-9182-4110-A26E-AB3C72486751}"/>
              </a:ext>
            </a:extLst>
          </p:cNvPr>
          <p:cNvSpPr txBox="1"/>
          <p:nvPr/>
        </p:nvSpPr>
        <p:spPr>
          <a:xfrm>
            <a:off x="4621668" y="4410278"/>
            <a:ext cx="633468" cy="230832"/>
          </a:xfrm>
          <a:prstGeom prst="rect">
            <a:avLst/>
          </a:prstGeom>
          <a:solidFill>
            <a:schemeClr val="bg1"/>
          </a:solidFill>
        </p:spPr>
        <p:txBody>
          <a:bodyPr wrap="square" rtlCol="0">
            <a:spAutoFit/>
          </a:bodyPr>
          <a:lstStyle/>
          <a:p>
            <a:pPr algn="ctr">
              <a:buClr>
                <a:schemeClr val="accent1"/>
              </a:buClr>
            </a:pPr>
            <a:r>
              <a:rPr lang="en-US" sz="900" i="1"/>
              <a:t>P</a:t>
            </a:r>
            <a:r>
              <a:rPr lang="en-US" sz="900"/>
              <a:t>&lt;0.01</a:t>
            </a:r>
          </a:p>
        </p:txBody>
      </p:sp>
      <p:grpSp>
        <p:nvGrpSpPr>
          <p:cNvPr id="12" name="Group 11">
            <a:extLst>
              <a:ext uri="{FF2B5EF4-FFF2-40B4-BE49-F238E27FC236}">
                <a16:creationId xmlns:a16="http://schemas.microsoft.com/office/drawing/2014/main" id="{B43502E4-6FAA-4F30-9F88-56153227A422}"/>
              </a:ext>
            </a:extLst>
          </p:cNvPr>
          <p:cNvGrpSpPr/>
          <p:nvPr/>
        </p:nvGrpSpPr>
        <p:grpSpPr>
          <a:xfrm>
            <a:off x="8807567" y="5345440"/>
            <a:ext cx="248785" cy="838138"/>
            <a:chOff x="8405510" y="5345440"/>
            <a:chExt cx="248785" cy="838138"/>
          </a:xfrm>
        </p:grpSpPr>
        <p:sp>
          <p:nvSpPr>
            <p:cNvPr id="83" name="Oval 82">
              <a:extLst>
                <a:ext uri="{FF2B5EF4-FFF2-40B4-BE49-F238E27FC236}">
                  <a16:creationId xmlns:a16="http://schemas.microsoft.com/office/drawing/2014/main" id="{EEC32E0D-F09D-480A-A2FA-835A80130A26}"/>
                </a:ext>
              </a:extLst>
            </p:cNvPr>
            <p:cNvSpPr/>
            <p:nvPr/>
          </p:nvSpPr>
          <p:spPr>
            <a:xfrm>
              <a:off x="8405510" y="6055324"/>
              <a:ext cx="128016" cy="1282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52EE3417-6A4F-4457-A57A-209317AB04E8}"/>
                </a:ext>
              </a:extLst>
            </p:cNvPr>
            <p:cNvSpPr/>
            <p:nvPr/>
          </p:nvSpPr>
          <p:spPr>
            <a:xfrm>
              <a:off x="8526279" y="6003282"/>
              <a:ext cx="128016" cy="1282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9F0F4DCD-F4FE-40E1-ADD3-21981F4F1234}"/>
                </a:ext>
              </a:extLst>
            </p:cNvPr>
            <p:cNvSpPr/>
            <p:nvPr/>
          </p:nvSpPr>
          <p:spPr>
            <a:xfrm>
              <a:off x="8469518" y="5867188"/>
              <a:ext cx="128016" cy="1282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B56847E0-AD5D-4095-AE8C-30AFBEDFC937}"/>
                </a:ext>
              </a:extLst>
            </p:cNvPr>
            <p:cNvSpPr/>
            <p:nvPr/>
          </p:nvSpPr>
          <p:spPr>
            <a:xfrm>
              <a:off x="8427004" y="5842751"/>
              <a:ext cx="128016" cy="1282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FC0FF805-714E-4FB8-B4E5-5FEA6F9FDC43}"/>
                </a:ext>
              </a:extLst>
            </p:cNvPr>
            <p:cNvSpPr/>
            <p:nvPr/>
          </p:nvSpPr>
          <p:spPr>
            <a:xfrm>
              <a:off x="8488285" y="5831764"/>
              <a:ext cx="128016" cy="1282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CFBC30EB-8E9F-4977-BFDC-F1169582E2D4}"/>
                </a:ext>
              </a:extLst>
            </p:cNvPr>
            <p:cNvSpPr/>
            <p:nvPr/>
          </p:nvSpPr>
          <p:spPr>
            <a:xfrm>
              <a:off x="8413709" y="5708310"/>
              <a:ext cx="128016" cy="1282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BE456868-CDC7-4B58-92AB-7E086152DBC1}"/>
                </a:ext>
              </a:extLst>
            </p:cNvPr>
            <p:cNvSpPr/>
            <p:nvPr/>
          </p:nvSpPr>
          <p:spPr>
            <a:xfrm>
              <a:off x="8519228" y="5598481"/>
              <a:ext cx="128016" cy="1282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4CCF4EC2-1C38-404A-8722-6B307937B5ED}"/>
                </a:ext>
              </a:extLst>
            </p:cNvPr>
            <p:cNvSpPr/>
            <p:nvPr/>
          </p:nvSpPr>
          <p:spPr>
            <a:xfrm>
              <a:off x="8462271" y="5345440"/>
              <a:ext cx="128016" cy="1282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6810BA45-778F-4D4E-9D08-E90559EC7B9F}"/>
              </a:ext>
            </a:extLst>
          </p:cNvPr>
          <p:cNvGrpSpPr/>
          <p:nvPr/>
        </p:nvGrpSpPr>
        <p:grpSpPr>
          <a:xfrm>
            <a:off x="8894425" y="5767516"/>
            <a:ext cx="75069" cy="164592"/>
            <a:chOff x="7032808" y="2549081"/>
            <a:chExt cx="137160" cy="283464"/>
          </a:xfrm>
        </p:grpSpPr>
        <p:cxnSp>
          <p:nvCxnSpPr>
            <p:cNvPr id="90" name="Straight Connector 89">
              <a:extLst>
                <a:ext uri="{FF2B5EF4-FFF2-40B4-BE49-F238E27FC236}">
                  <a16:creationId xmlns:a16="http://schemas.microsoft.com/office/drawing/2014/main" id="{9EFB4DF9-96BC-41A2-8896-43FD3E173066}"/>
                </a:ext>
              </a:extLst>
            </p:cNvPr>
            <p:cNvCxnSpPr/>
            <p:nvPr/>
          </p:nvCxnSpPr>
          <p:spPr>
            <a:xfrm>
              <a:off x="7101388" y="2549081"/>
              <a:ext cx="0" cy="2834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4F74F9C-E98E-4412-99A9-089E9F3947FD}"/>
                </a:ext>
              </a:extLst>
            </p:cNvPr>
            <p:cNvCxnSpPr>
              <a:cxnSpLocks/>
            </p:cNvCxnSpPr>
            <p:nvPr/>
          </p:nvCxnSpPr>
          <p:spPr>
            <a:xfrm rot="5400000">
              <a:off x="7101388" y="2763965"/>
              <a:ext cx="0" cy="13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9960EB6-E5C2-4B32-AF17-B059D97CEBCE}"/>
                </a:ext>
              </a:extLst>
            </p:cNvPr>
            <p:cNvCxnSpPr>
              <a:cxnSpLocks/>
            </p:cNvCxnSpPr>
            <p:nvPr/>
          </p:nvCxnSpPr>
          <p:spPr>
            <a:xfrm rot="5400000">
              <a:off x="7101388" y="2480501"/>
              <a:ext cx="0" cy="13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9" name="Oval 128">
            <a:extLst>
              <a:ext uri="{FF2B5EF4-FFF2-40B4-BE49-F238E27FC236}">
                <a16:creationId xmlns:a16="http://schemas.microsoft.com/office/drawing/2014/main" id="{651753F7-5A85-4735-A737-DE8C88C2EC5D}"/>
              </a:ext>
            </a:extLst>
          </p:cNvPr>
          <p:cNvSpPr/>
          <p:nvPr/>
        </p:nvSpPr>
        <p:spPr>
          <a:xfrm>
            <a:off x="10369546" y="6016525"/>
            <a:ext cx="128016" cy="1282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05BC16D-7863-4107-A5E0-6E26FBE8A534}"/>
              </a:ext>
            </a:extLst>
          </p:cNvPr>
          <p:cNvSpPr/>
          <p:nvPr/>
        </p:nvSpPr>
        <p:spPr>
          <a:xfrm>
            <a:off x="10468447" y="5972206"/>
            <a:ext cx="128016" cy="1282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7F8A803-F5B7-42D8-A386-BF067857B644}"/>
              </a:ext>
            </a:extLst>
          </p:cNvPr>
          <p:cNvSpPr/>
          <p:nvPr/>
        </p:nvSpPr>
        <p:spPr>
          <a:xfrm>
            <a:off x="10413186" y="5150663"/>
            <a:ext cx="128016" cy="1282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7E3FEBA0-B4E6-407E-A0FC-5F03D9ACD190}"/>
              </a:ext>
            </a:extLst>
          </p:cNvPr>
          <p:cNvSpPr/>
          <p:nvPr/>
        </p:nvSpPr>
        <p:spPr>
          <a:xfrm>
            <a:off x="10413186" y="5389162"/>
            <a:ext cx="128016" cy="1282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0FE1600A-2D52-4950-9CEE-D6E86CDE5375}"/>
              </a:ext>
            </a:extLst>
          </p:cNvPr>
          <p:cNvSpPr/>
          <p:nvPr/>
        </p:nvSpPr>
        <p:spPr>
          <a:xfrm>
            <a:off x="10413186" y="5646049"/>
            <a:ext cx="128016" cy="1282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9F1986A3-CC16-4C55-B0F2-ED9A8BCFE633}"/>
              </a:ext>
            </a:extLst>
          </p:cNvPr>
          <p:cNvGrpSpPr/>
          <p:nvPr/>
        </p:nvGrpSpPr>
        <p:grpSpPr>
          <a:xfrm>
            <a:off x="10437030" y="5528479"/>
            <a:ext cx="75069" cy="329184"/>
            <a:chOff x="7032808" y="2549081"/>
            <a:chExt cx="137160" cy="283464"/>
          </a:xfrm>
        </p:grpSpPr>
        <p:cxnSp>
          <p:nvCxnSpPr>
            <p:cNvPr id="78" name="Straight Connector 77">
              <a:extLst>
                <a:ext uri="{FF2B5EF4-FFF2-40B4-BE49-F238E27FC236}">
                  <a16:creationId xmlns:a16="http://schemas.microsoft.com/office/drawing/2014/main" id="{E88C3BD1-2029-4572-B713-1115DA9A51BB}"/>
                </a:ext>
              </a:extLst>
            </p:cNvPr>
            <p:cNvCxnSpPr/>
            <p:nvPr/>
          </p:nvCxnSpPr>
          <p:spPr>
            <a:xfrm>
              <a:off x="7101388" y="2549081"/>
              <a:ext cx="0" cy="2834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D330A15-4836-4796-A0CF-E2710833D23A}"/>
                </a:ext>
              </a:extLst>
            </p:cNvPr>
            <p:cNvCxnSpPr>
              <a:cxnSpLocks/>
            </p:cNvCxnSpPr>
            <p:nvPr/>
          </p:nvCxnSpPr>
          <p:spPr>
            <a:xfrm rot="5400000">
              <a:off x="7101388" y="2763965"/>
              <a:ext cx="0" cy="13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4EEEC60-BBEC-45F6-B7B1-A65C252EC9E3}"/>
                </a:ext>
              </a:extLst>
            </p:cNvPr>
            <p:cNvCxnSpPr>
              <a:cxnSpLocks/>
            </p:cNvCxnSpPr>
            <p:nvPr/>
          </p:nvCxnSpPr>
          <p:spPr>
            <a:xfrm rot="5400000">
              <a:off x="7101388" y="2480501"/>
              <a:ext cx="0" cy="13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1" name="TextBox 80">
            <a:extLst>
              <a:ext uri="{FF2B5EF4-FFF2-40B4-BE49-F238E27FC236}">
                <a16:creationId xmlns:a16="http://schemas.microsoft.com/office/drawing/2014/main" id="{CF8A817F-07DE-4E6B-8CA0-8858BD062759}"/>
              </a:ext>
            </a:extLst>
          </p:cNvPr>
          <p:cNvSpPr txBox="1"/>
          <p:nvPr/>
        </p:nvSpPr>
        <p:spPr>
          <a:xfrm>
            <a:off x="9011685" y="5025679"/>
            <a:ext cx="1371600" cy="415498"/>
          </a:xfrm>
          <a:prstGeom prst="rect">
            <a:avLst/>
          </a:prstGeom>
          <a:noFill/>
        </p:spPr>
        <p:txBody>
          <a:bodyPr wrap="square" rtlCol="0">
            <a:spAutoFit/>
          </a:bodyPr>
          <a:lstStyle/>
          <a:p>
            <a:pPr algn="ctr">
              <a:buClr>
                <a:schemeClr val="accent1"/>
              </a:buClr>
            </a:pPr>
            <a:r>
              <a:rPr lang="en-US" sz="900"/>
              <a:t>(</a:t>
            </a:r>
            <a:r>
              <a:rPr lang="en-US" sz="900" i="1"/>
              <a:t>P</a:t>
            </a:r>
            <a:r>
              <a:rPr lang="en-US" sz="900"/>
              <a:t>=NS)</a:t>
            </a:r>
          </a:p>
          <a:p>
            <a:pPr algn="ctr">
              <a:buClr>
                <a:schemeClr val="accent1"/>
              </a:buClr>
            </a:pPr>
            <a:r>
              <a:rPr lang="en-US" sz="1200">
                <a:solidFill>
                  <a:schemeClr val="accent3">
                    <a:lumMod val="75000"/>
                  </a:schemeClr>
                </a:solidFill>
              </a:rPr>
              <a:t>Unchanged</a:t>
            </a:r>
          </a:p>
        </p:txBody>
      </p:sp>
      <p:grpSp>
        <p:nvGrpSpPr>
          <p:cNvPr id="84" name="Group 83">
            <a:extLst>
              <a:ext uri="{FF2B5EF4-FFF2-40B4-BE49-F238E27FC236}">
                <a16:creationId xmlns:a16="http://schemas.microsoft.com/office/drawing/2014/main" id="{F0FD1945-69E6-4BE5-9590-E101943EEF9B}"/>
              </a:ext>
            </a:extLst>
          </p:cNvPr>
          <p:cNvGrpSpPr/>
          <p:nvPr/>
        </p:nvGrpSpPr>
        <p:grpSpPr>
          <a:xfrm>
            <a:off x="10851385" y="6311507"/>
            <a:ext cx="1276669" cy="274320"/>
            <a:chOff x="10862292" y="5848079"/>
            <a:chExt cx="1276669" cy="310896"/>
          </a:xfrm>
        </p:grpSpPr>
        <p:sp>
          <p:nvSpPr>
            <p:cNvPr id="85" name="Rectangle: Rounded Corners 84">
              <a:hlinkClick r:id="rId5" action="ppaction://hlinksldjump"/>
              <a:extLst>
                <a:ext uri="{FF2B5EF4-FFF2-40B4-BE49-F238E27FC236}">
                  <a16:creationId xmlns:a16="http://schemas.microsoft.com/office/drawing/2014/main" id="{DC6CD12A-4673-4A25-A9A1-58117D02B72C}"/>
                </a:ext>
              </a:extLst>
            </p:cNvPr>
            <p:cNvSpPr/>
            <p:nvPr/>
          </p:nvSpPr>
          <p:spPr>
            <a:xfrm>
              <a:off x="10862292" y="5848079"/>
              <a:ext cx="1276669" cy="310896"/>
            </a:xfrm>
            <a:prstGeom prst="roundRect">
              <a:avLst>
                <a:gd name="adj" fmla="val 50000"/>
              </a:avLst>
            </a:prstGeom>
            <a:solidFill>
              <a:schemeClr val="bg1"/>
            </a:solidFill>
            <a:ln w="63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27432" tIns="0" rIns="0" bIns="0" rtlCol="0" anchor="ctr"/>
            <a:lstStyle/>
            <a:p>
              <a:r>
                <a:rPr lang="en-US" sz="800">
                  <a:solidFill>
                    <a:schemeClr val="tx2"/>
                  </a:solidFill>
                </a:rPr>
                <a:t>Return to presentation</a:t>
              </a:r>
            </a:p>
          </p:txBody>
        </p:sp>
        <p:sp>
          <p:nvSpPr>
            <p:cNvPr id="86" name="Freeform: Shape 85">
              <a:extLst>
                <a:ext uri="{FF2B5EF4-FFF2-40B4-BE49-F238E27FC236}">
                  <a16:creationId xmlns:a16="http://schemas.microsoft.com/office/drawing/2014/main" id="{278A2BB3-8693-463F-8FB4-E28B32181DD8}"/>
                </a:ext>
              </a:extLst>
            </p:cNvPr>
            <p:cNvSpPr/>
            <p:nvPr/>
          </p:nvSpPr>
          <p:spPr>
            <a:xfrm rot="5400000">
              <a:off x="11956091" y="5962813"/>
              <a:ext cx="162858" cy="81429"/>
            </a:xfrm>
            <a:custGeom>
              <a:avLst/>
              <a:gdLst>
                <a:gd name="connsiteX0" fmla="*/ 0 w 561976"/>
                <a:gd name="connsiteY0" fmla="*/ 280988 h 280988"/>
                <a:gd name="connsiteX1" fmla="*/ 280988 w 561976"/>
                <a:gd name="connsiteY1" fmla="*/ 0 h 280988"/>
                <a:gd name="connsiteX2" fmla="*/ 561976 w 561976"/>
                <a:gd name="connsiteY2" fmla="*/ 280988 h 280988"/>
              </a:gdLst>
              <a:ahLst/>
              <a:cxnLst>
                <a:cxn ang="0">
                  <a:pos x="connsiteX0" y="connsiteY0"/>
                </a:cxn>
                <a:cxn ang="0">
                  <a:pos x="connsiteX1" y="connsiteY1"/>
                </a:cxn>
                <a:cxn ang="0">
                  <a:pos x="connsiteX2" y="connsiteY2"/>
                </a:cxn>
              </a:cxnLst>
              <a:rect l="l" t="t" r="r" b="b"/>
              <a:pathLst>
                <a:path w="561976" h="280988">
                  <a:moveTo>
                    <a:pt x="0" y="280988"/>
                  </a:moveTo>
                  <a:lnTo>
                    <a:pt x="280988" y="0"/>
                  </a:lnTo>
                  <a:lnTo>
                    <a:pt x="561976" y="280988"/>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1662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rrow: Pentagon 32">
            <a:extLst>
              <a:ext uri="{FF2B5EF4-FFF2-40B4-BE49-F238E27FC236}">
                <a16:creationId xmlns:a16="http://schemas.microsoft.com/office/drawing/2014/main" id="{666B39B6-5CC6-4E29-9888-7A8CB064ACAE}"/>
              </a:ext>
            </a:extLst>
          </p:cNvPr>
          <p:cNvSpPr/>
          <p:nvPr/>
        </p:nvSpPr>
        <p:spPr>
          <a:xfrm>
            <a:off x="3800475" y="1869228"/>
            <a:ext cx="4646841" cy="256463"/>
          </a:xfrm>
          <a:prstGeom prst="homePlate">
            <a:avLst/>
          </a:prstGeom>
          <a:gradFill flip="none" rotWithShape="1">
            <a:gsLst>
              <a:gs pos="0">
                <a:schemeClr val="accent1">
                  <a:alpha val="40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Single Corner Rounded 54">
            <a:extLst>
              <a:ext uri="{FF2B5EF4-FFF2-40B4-BE49-F238E27FC236}">
                <a16:creationId xmlns:a16="http://schemas.microsoft.com/office/drawing/2014/main" id="{A9B9476B-5C2B-40C8-926E-4D2F6A8F65CD}"/>
              </a:ext>
            </a:extLst>
          </p:cNvPr>
          <p:cNvSpPr/>
          <p:nvPr/>
        </p:nvSpPr>
        <p:spPr>
          <a:xfrm flipH="1">
            <a:off x="313090" y="3736072"/>
            <a:ext cx="8026816" cy="2675743"/>
          </a:xfrm>
          <a:prstGeom prst="round1Rect">
            <a:avLst>
              <a:gd name="adj" fmla="val 4644"/>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8EC1338E-AA4A-4C36-BAF8-E45AE89A3574}"/>
              </a:ext>
            </a:extLst>
          </p:cNvPr>
          <p:cNvSpPr>
            <a:spLocks noGrp="1"/>
          </p:cNvSpPr>
          <p:nvPr>
            <p:ph type="title"/>
          </p:nvPr>
        </p:nvSpPr>
        <p:spPr/>
        <p:txBody>
          <a:bodyPr/>
          <a:lstStyle/>
          <a:p>
            <a:r>
              <a:rPr lang="en-US"/>
              <a:t>What Is an Eosinophil?</a:t>
            </a:r>
            <a:r>
              <a:rPr lang="en-US" baseline="30000"/>
              <a:t>1,2</a:t>
            </a:r>
            <a:endParaRPr lang="en-US"/>
          </a:p>
        </p:txBody>
      </p:sp>
      <p:sp>
        <p:nvSpPr>
          <p:cNvPr id="3" name="Slide Number Placeholder 2">
            <a:extLst>
              <a:ext uri="{FF2B5EF4-FFF2-40B4-BE49-F238E27FC236}">
                <a16:creationId xmlns:a16="http://schemas.microsoft.com/office/drawing/2014/main" id="{12979DD6-DAE2-4B83-83BD-6A573DD6D814}"/>
              </a:ext>
            </a:extLst>
          </p:cNvPr>
          <p:cNvSpPr>
            <a:spLocks noGrp="1"/>
          </p:cNvSpPr>
          <p:nvPr>
            <p:ph type="sldNum" sz="quarter" idx="12"/>
          </p:nvPr>
        </p:nvSpPr>
        <p:spPr/>
        <p:txBody>
          <a:bodyPr/>
          <a:lstStyle/>
          <a:p>
            <a:fld id="{CC7432E5-F8E0-41AE-9A6B-AD730338B005}" type="slidenum">
              <a:rPr lang="en-US" smtClean="0"/>
              <a:pPr/>
              <a:t>2</a:t>
            </a:fld>
            <a:endParaRPr lang="en-US"/>
          </a:p>
        </p:txBody>
      </p:sp>
      <p:sp>
        <p:nvSpPr>
          <p:cNvPr id="12" name="Text Placeholder 3">
            <a:extLst>
              <a:ext uri="{FF2B5EF4-FFF2-40B4-BE49-F238E27FC236}">
                <a16:creationId xmlns:a16="http://schemas.microsoft.com/office/drawing/2014/main" id="{D16D3FAE-F306-47B3-B96D-33EF6C453AB2}"/>
              </a:ext>
            </a:extLst>
          </p:cNvPr>
          <p:cNvSpPr>
            <a:spLocks noGrp="1"/>
          </p:cNvSpPr>
          <p:nvPr>
            <p:ph type="body" sz="quarter" idx="13"/>
          </p:nvPr>
        </p:nvSpPr>
        <p:spPr>
          <a:xfrm>
            <a:off x="457200" y="6412612"/>
            <a:ext cx="10058400" cy="445387"/>
          </a:xfrm>
        </p:spPr>
        <p:txBody>
          <a:bodyPr/>
          <a:lstStyle/>
          <a:p>
            <a:r>
              <a:rPr lang="en-US" sz="700" dirty="0"/>
              <a:t>1. </a:t>
            </a:r>
            <a:r>
              <a:rPr lang="en-US" sz="700" dirty="0" err="1"/>
              <a:t>Bochner</a:t>
            </a:r>
            <a:r>
              <a:rPr lang="en-US" sz="700" dirty="0"/>
              <a:t> BS. </a:t>
            </a:r>
            <a:r>
              <a:rPr lang="en-US" sz="700" i="1" dirty="0"/>
              <a:t>Ann Allergy Asthma Immunol.</a:t>
            </a:r>
            <a:r>
              <a:rPr lang="en-US" sz="700" dirty="0"/>
              <a:t> 2018;121:150-155.  2. Ramirez GA, et al. </a:t>
            </a:r>
            <a:r>
              <a:rPr lang="en-US" sz="700" i="1" dirty="0"/>
              <a:t>BioMed Res Int. </a:t>
            </a:r>
            <a:r>
              <a:rPr lang="en-US" sz="700" dirty="0"/>
              <a:t>2018;2018:9095275. </a:t>
            </a:r>
          </a:p>
        </p:txBody>
      </p:sp>
      <p:sp>
        <p:nvSpPr>
          <p:cNvPr id="13" name="TextBox 12">
            <a:extLst>
              <a:ext uri="{FF2B5EF4-FFF2-40B4-BE49-F238E27FC236}">
                <a16:creationId xmlns:a16="http://schemas.microsoft.com/office/drawing/2014/main" id="{C35CDFCC-20D6-4356-83F7-BB1FD5130E5D}"/>
              </a:ext>
            </a:extLst>
          </p:cNvPr>
          <p:cNvSpPr txBox="1"/>
          <p:nvPr/>
        </p:nvSpPr>
        <p:spPr>
          <a:xfrm>
            <a:off x="457199" y="1260181"/>
            <a:ext cx="7897170" cy="1908215"/>
          </a:xfrm>
          <a:prstGeom prst="rect">
            <a:avLst/>
          </a:prstGeom>
          <a:noFill/>
        </p:spPr>
        <p:txBody>
          <a:bodyPr wrap="square" rtlCol="0">
            <a:spAutoFit/>
          </a:bodyPr>
          <a:lstStyle/>
          <a:p>
            <a:pPr marL="230188" indent="-230188">
              <a:spcAft>
                <a:spcPts val="600"/>
              </a:spcAft>
              <a:buClr>
                <a:schemeClr val="accent1"/>
              </a:buClr>
              <a:buFont typeface="Arial" panose="020B0604020202020204" pitchFamily="34" charset="0"/>
              <a:buChar char="•"/>
            </a:pPr>
            <a:r>
              <a:rPr lang="en-US" sz="1400"/>
              <a:t>Terminally differentiated granulocyte</a:t>
            </a:r>
          </a:p>
          <a:p>
            <a:pPr marL="230188" indent="-230188">
              <a:spcAft>
                <a:spcPts val="600"/>
              </a:spcAft>
              <a:buClr>
                <a:schemeClr val="accent1"/>
              </a:buClr>
              <a:buFont typeface="Arial" panose="020B0604020202020204" pitchFamily="34" charset="0"/>
              <a:buChar char="•"/>
            </a:pPr>
            <a:r>
              <a:rPr lang="en-US" sz="1400"/>
              <a:t>Named after eosin (dye) which stains the granules</a:t>
            </a:r>
          </a:p>
          <a:p>
            <a:pPr marL="230188" indent="-230188">
              <a:spcAft>
                <a:spcPts val="600"/>
              </a:spcAft>
              <a:buClr>
                <a:schemeClr val="accent1"/>
              </a:buClr>
              <a:buFont typeface="Arial" panose="020B0604020202020204" pitchFamily="34" charset="0"/>
              <a:buChar char="•"/>
            </a:pPr>
            <a:r>
              <a:rPr lang="en-US" sz="1400"/>
              <a:t>Exists among virtually all vertebrates</a:t>
            </a:r>
          </a:p>
          <a:p>
            <a:pPr marL="230188" indent="-230188">
              <a:spcAft>
                <a:spcPts val="600"/>
              </a:spcAft>
              <a:buClr>
                <a:schemeClr val="accent1"/>
              </a:buClr>
              <a:buFont typeface="Arial" panose="020B0604020202020204" pitchFamily="34" charset="0"/>
              <a:buChar char="•"/>
            </a:pPr>
            <a:r>
              <a:rPr lang="en-US" sz="1400"/>
              <a:t>Has numerous cell surface proteins and intracellular granules through which interactions </a:t>
            </a:r>
            <a:br>
              <a:rPr lang="en-US" sz="1400"/>
            </a:br>
            <a:r>
              <a:rPr lang="en-US" sz="1400"/>
              <a:t>are mediated</a:t>
            </a:r>
          </a:p>
          <a:p>
            <a:pPr marL="230188" indent="-230188">
              <a:spcAft>
                <a:spcPts val="600"/>
              </a:spcAft>
              <a:buClr>
                <a:schemeClr val="accent1"/>
              </a:buClr>
              <a:buFont typeface="Arial" panose="020B0604020202020204" pitchFamily="34" charset="0"/>
              <a:buChar char="•"/>
            </a:pPr>
            <a:r>
              <a:rPr lang="en-US" sz="1400"/>
              <a:t>Putative physiological roles in health and disease spanning innate immune functions, anti-helminth activity, tissue inflammation, and tissue homeostasis</a:t>
            </a:r>
            <a:endParaRPr lang="en-US" sz="1400" baseline="30000"/>
          </a:p>
        </p:txBody>
      </p:sp>
      <p:sp>
        <p:nvSpPr>
          <p:cNvPr id="4" name="Rectangle 3">
            <a:extLst>
              <a:ext uri="{FF2B5EF4-FFF2-40B4-BE49-F238E27FC236}">
                <a16:creationId xmlns:a16="http://schemas.microsoft.com/office/drawing/2014/main" id="{6C56E548-E5FA-4E8E-BBFA-6A4EE7D69643}"/>
              </a:ext>
            </a:extLst>
          </p:cNvPr>
          <p:cNvSpPr/>
          <p:nvPr/>
        </p:nvSpPr>
        <p:spPr>
          <a:xfrm rot="16200000">
            <a:off x="7688117" y="2047337"/>
            <a:ext cx="5150763" cy="3579784"/>
          </a:xfrm>
          <a:prstGeom prst="rect">
            <a:avLst/>
          </a:prstGeom>
          <a:noFill/>
          <a:ln>
            <a:gradFill flip="none" rotWithShape="1">
              <a:gsLst>
                <a:gs pos="0">
                  <a:schemeClr val="bg1"/>
                </a:gs>
                <a:gs pos="100000">
                  <a:schemeClr val="accent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0CA80EB-9AFE-4AF4-9746-F8B142594A7E}"/>
              </a:ext>
            </a:extLst>
          </p:cNvPr>
          <p:cNvSpPr/>
          <p:nvPr/>
        </p:nvSpPr>
        <p:spPr>
          <a:xfrm>
            <a:off x="4661436" y="3876015"/>
            <a:ext cx="2861978" cy="2272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Bef>
                <a:spcPts val="600"/>
              </a:spcBef>
            </a:pPr>
            <a:r>
              <a:rPr lang="en-US" sz="1600" b="1" dirty="0">
                <a:solidFill>
                  <a:schemeClr val="accent1"/>
                </a:solidFill>
              </a:rPr>
              <a:t>Role in Sickness</a:t>
            </a:r>
          </a:p>
          <a:p>
            <a:pPr>
              <a:spcBef>
                <a:spcPts val="600"/>
              </a:spcBef>
            </a:pPr>
            <a:r>
              <a:rPr lang="en-US" sz="1400" dirty="0">
                <a:solidFill>
                  <a:schemeClr val="tx1"/>
                </a:solidFill>
              </a:rPr>
              <a:t>Key contributor to inflammation and tissue injury in multiple diseases, including severe asthma</a:t>
            </a:r>
            <a:endParaRPr lang="en-US" sz="1200" dirty="0">
              <a:solidFill>
                <a:schemeClr val="tx1"/>
              </a:solidFill>
            </a:endParaRPr>
          </a:p>
        </p:txBody>
      </p:sp>
      <p:sp>
        <p:nvSpPr>
          <p:cNvPr id="54" name="Rectangle 53">
            <a:extLst>
              <a:ext uri="{FF2B5EF4-FFF2-40B4-BE49-F238E27FC236}">
                <a16:creationId xmlns:a16="http://schemas.microsoft.com/office/drawing/2014/main" id="{66A22972-36B6-4A60-B3C6-8C45C069DB9F}"/>
              </a:ext>
            </a:extLst>
          </p:cNvPr>
          <p:cNvSpPr/>
          <p:nvPr/>
        </p:nvSpPr>
        <p:spPr>
          <a:xfrm>
            <a:off x="457199" y="3876015"/>
            <a:ext cx="4015380" cy="2272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600"/>
              </a:spcBef>
            </a:pPr>
            <a:r>
              <a:rPr lang="en-US" sz="1600" b="1" dirty="0">
                <a:solidFill>
                  <a:schemeClr val="accent1"/>
                </a:solidFill>
              </a:rPr>
              <a:t>Roles (some putative) in Health</a:t>
            </a:r>
          </a:p>
          <a:p>
            <a:pPr marL="171450" indent="-171450">
              <a:spcBef>
                <a:spcPts val="600"/>
              </a:spcBef>
              <a:buFont typeface="Arial" panose="020B0604020202020204" pitchFamily="34" charset="0"/>
              <a:buChar char="•"/>
            </a:pPr>
            <a:r>
              <a:rPr lang="en-US" sz="1400" dirty="0">
                <a:solidFill>
                  <a:schemeClr val="tx1"/>
                </a:solidFill>
              </a:rPr>
              <a:t>Anti-helminth defenses</a:t>
            </a:r>
          </a:p>
          <a:p>
            <a:pPr marL="171450" indent="-171450">
              <a:spcBef>
                <a:spcPts val="600"/>
              </a:spcBef>
              <a:buFont typeface="Arial" panose="020B0604020202020204" pitchFamily="34" charset="0"/>
              <a:buChar char="•"/>
            </a:pPr>
            <a:r>
              <a:rPr lang="en-US" sz="1400" dirty="0">
                <a:solidFill>
                  <a:schemeClr val="tx1"/>
                </a:solidFill>
              </a:rPr>
              <a:t>Antiviral responses</a:t>
            </a:r>
          </a:p>
          <a:p>
            <a:pPr marL="171450" indent="-171450">
              <a:spcBef>
                <a:spcPts val="600"/>
              </a:spcBef>
              <a:buFont typeface="Arial" panose="020B0604020202020204" pitchFamily="34" charset="0"/>
              <a:buChar char="•"/>
            </a:pPr>
            <a:r>
              <a:rPr lang="en-US" sz="1400" dirty="0">
                <a:solidFill>
                  <a:schemeClr val="tx1"/>
                </a:solidFill>
              </a:rPr>
              <a:t>Antibacterial responses</a:t>
            </a:r>
          </a:p>
          <a:p>
            <a:pPr marL="171450" indent="-171450">
              <a:spcBef>
                <a:spcPts val="600"/>
              </a:spcBef>
              <a:buFont typeface="Arial" panose="020B0604020202020204" pitchFamily="34" charset="0"/>
              <a:buChar char="•"/>
            </a:pPr>
            <a:r>
              <a:rPr lang="en-US" sz="1400" dirty="0">
                <a:solidFill>
                  <a:schemeClr val="tx1"/>
                </a:solidFill>
              </a:rPr>
              <a:t>Antifungal immunity</a:t>
            </a:r>
          </a:p>
          <a:p>
            <a:pPr marL="171450" indent="-171450">
              <a:spcBef>
                <a:spcPts val="600"/>
              </a:spcBef>
              <a:buFont typeface="Arial" panose="020B0604020202020204" pitchFamily="34" charset="0"/>
              <a:buChar char="•"/>
            </a:pPr>
            <a:r>
              <a:rPr lang="en-US" sz="1400" dirty="0">
                <a:solidFill>
                  <a:schemeClr val="tx1"/>
                </a:solidFill>
              </a:rPr>
              <a:t>Adiposity control</a:t>
            </a:r>
          </a:p>
          <a:p>
            <a:pPr marL="171450" indent="-171450">
              <a:spcBef>
                <a:spcPts val="600"/>
              </a:spcBef>
              <a:buFont typeface="Arial" panose="020B0604020202020204" pitchFamily="34" charset="0"/>
              <a:buChar char="•"/>
            </a:pPr>
            <a:r>
              <a:rPr lang="en-US" sz="1400" dirty="0">
                <a:solidFill>
                  <a:schemeClr val="tx1"/>
                </a:solidFill>
              </a:rPr>
              <a:t>Mucosal surface maintenance</a:t>
            </a:r>
          </a:p>
          <a:p>
            <a:pPr marL="171450" indent="-171450">
              <a:spcBef>
                <a:spcPts val="600"/>
              </a:spcBef>
              <a:buFont typeface="Arial" panose="020B0604020202020204" pitchFamily="34" charset="0"/>
              <a:buChar char="•"/>
            </a:pPr>
            <a:r>
              <a:rPr lang="en-US" sz="1400" dirty="0">
                <a:solidFill>
                  <a:schemeClr val="tx1"/>
                </a:solidFill>
              </a:rPr>
              <a:t>Tissue development, remodeling, and repair</a:t>
            </a:r>
            <a:endParaRPr lang="en-US" sz="1200" dirty="0">
              <a:solidFill>
                <a:schemeClr val="tx1"/>
              </a:solidFill>
            </a:endParaRPr>
          </a:p>
        </p:txBody>
      </p:sp>
      <p:grpSp>
        <p:nvGrpSpPr>
          <p:cNvPr id="40" name="Group 39">
            <a:extLst>
              <a:ext uri="{FF2B5EF4-FFF2-40B4-BE49-F238E27FC236}">
                <a16:creationId xmlns:a16="http://schemas.microsoft.com/office/drawing/2014/main" id="{446E7C4A-8F18-4FCC-B998-A019ED1A9354}"/>
              </a:ext>
            </a:extLst>
          </p:cNvPr>
          <p:cNvGrpSpPr/>
          <p:nvPr/>
        </p:nvGrpSpPr>
        <p:grpSpPr>
          <a:xfrm>
            <a:off x="4676866" y="5214357"/>
            <a:ext cx="1276669" cy="274320"/>
            <a:chOff x="10862292" y="5848079"/>
            <a:chExt cx="1276669" cy="310896"/>
          </a:xfrm>
        </p:grpSpPr>
        <p:sp>
          <p:nvSpPr>
            <p:cNvPr id="41" name="Rectangle: Rounded Corners 40">
              <a:hlinkClick r:id="rId3" action="ppaction://hlinksldjump"/>
              <a:extLst>
                <a:ext uri="{FF2B5EF4-FFF2-40B4-BE49-F238E27FC236}">
                  <a16:creationId xmlns:a16="http://schemas.microsoft.com/office/drawing/2014/main" id="{A6E91843-821E-433D-A3FE-CF74B0656D45}"/>
                </a:ext>
              </a:extLst>
            </p:cNvPr>
            <p:cNvSpPr/>
            <p:nvPr/>
          </p:nvSpPr>
          <p:spPr>
            <a:xfrm>
              <a:off x="10862292" y="5848079"/>
              <a:ext cx="1276669" cy="310896"/>
            </a:xfrm>
            <a:prstGeom prst="roundRect">
              <a:avLst>
                <a:gd name="adj" fmla="val 50000"/>
              </a:avLst>
            </a:prstGeom>
            <a:solidFill>
              <a:schemeClr val="bg1"/>
            </a:solidFill>
            <a:ln w="63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27432" tIns="0" rIns="0" bIns="0" rtlCol="0" anchor="ctr"/>
            <a:lstStyle/>
            <a:p>
              <a:r>
                <a:rPr lang="en-US" sz="800">
                  <a:solidFill>
                    <a:schemeClr val="tx2"/>
                  </a:solidFill>
                </a:rPr>
                <a:t>Eosinophils in sickness</a:t>
              </a:r>
            </a:p>
          </p:txBody>
        </p:sp>
        <p:sp>
          <p:nvSpPr>
            <p:cNvPr id="56" name="Freeform: Shape 55">
              <a:extLst>
                <a:ext uri="{FF2B5EF4-FFF2-40B4-BE49-F238E27FC236}">
                  <a16:creationId xmlns:a16="http://schemas.microsoft.com/office/drawing/2014/main" id="{76EB8353-867D-4EA0-B56D-6916A74CD186}"/>
                </a:ext>
              </a:extLst>
            </p:cNvPr>
            <p:cNvSpPr/>
            <p:nvPr/>
          </p:nvSpPr>
          <p:spPr>
            <a:xfrm rot="5400000">
              <a:off x="11956091" y="5962813"/>
              <a:ext cx="162858" cy="81429"/>
            </a:xfrm>
            <a:custGeom>
              <a:avLst/>
              <a:gdLst>
                <a:gd name="connsiteX0" fmla="*/ 0 w 561976"/>
                <a:gd name="connsiteY0" fmla="*/ 280988 h 280988"/>
                <a:gd name="connsiteX1" fmla="*/ 280988 w 561976"/>
                <a:gd name="connsiteY1" fmla="*/ 0 h 280988"/>
                <a:gd name="connsiteX2" fmla="*/ 561976 w 561976"/>
                <a:gd name="connsiteY2" fmla="*/ 280988 h 280988"/>
              </a:gdLst>
              <a:ahLst/>
              <a:cxnLst>
                <a:cxn ang="0">
                  <a:pos x="connsiteX0" y="connsiteY0"/>
                </a:cxn>
                <a:cxn ang="0">
                  <a:pos x="connsiteX1" y="connsiteY1"/>
                </a:cxn>
                <a:cxn ang="0">
                  <a:pos x="connsiteX2" y="connsiteY2"/>
                </a:cxn>
              </a:cxnLst>
              <a:rect l="l" t="t" r="r" b="b"/>
              <a:pathLst>
                <a:path w="561976" h="280988">
                  <a:moveTo>
                    <a:pt x="0" y="280988"/>
                  </a:moveTo>
                  <a:lnTo>
                    <a:pt x="280988" y="0"/>
                  </a:lnTo>
                  <a:lnTo>
                    <a:pt x="561976" y="280988"/>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3E52241C-36EB-41AC-861C-2B9BA067D16F}"/>
              </a:ext>
            </a:extLst>
          </p:cNvPr>
          <p:cNvGrpSpPr/>
          <p:nvPr/>
        </p:nvGrpSpPr>
        <p:grpSpPr>
          <a:xfrm>
            <a:off x="764980" y="3169060"/>
            <a:ext cx="1276669" cy="274320"/>
            <a:chOff x="10862292" y="5848079"/>
            <a:chExt cx="1276669" cy="310896"/>
          </a:xfrm>
        </p:grpSpPr>
        <p:sp>
          <p:nvSpPr>
            <p:cNvPr id="58" name="Rectangle: Rounded Corners 57">
              <a:hlinkClick r:id="rId4" action="ppaction://hlinksldjump"/>
              <a:extLst>
                <a:ext uri="{FF2B5EF4-FFF2-40B4-BE49-F238E27FC236}">
                  <a16:creationId xmlns:a16="http://schemas.microsoft.com/office/drawing/2014/main" id="{9E844B53-249A-4EDF-8DD6-95EF7251F0FB}"/>
                </a:ext>
              </a:extLst>
            </p:cNvPr>
            <p:cNvSpPr/>
            <p:nvPr/>
          </p:nvSpPr>
          <p:spPr>
            <a:xfrm>
              <a:off x="10862292" y="5848079"/>
              <a:ext cx="1276669" cy="310896"/>
            </a:xfrm>
            <a:prstGeom prst="roundRect">
              <a:avLst>
                <a:gd name="adj" fmla="val 50000"/>
              </a:avLst>
            </a:prstGeom>
            <a:solidFill>
              <a:schemeClr val="bg1"/>
            </a:solidFill>
            <a:ln w="63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27432" tIns="0" rIns="0" bIns="0" rtlCol="0" anchor="ctr"/>
            <a:lstStyle/>
            <a:p>
              <a:r>
                <a:rPr lang="en-US" sz="800" dirty="0">
                  <a:solidFill>
                    <a:schemeClr val="tx2"/>
                  </a:solidFill>
                </a:rPr>
                <a:t>Eosinophil structure </a:t>
              </a:r>
            </a:p>
          </p:txBody>
        </p:sp>
        <p:sp>
          <p:nvSpPr>
            <p:cNvPr id="59" name="Freeform: Shape 58">
              <a:extLst>
                <a:ext uri="{FF2B5EF4-FFF2-40B4-BE49-F238E27FC236}">
                  <a16:creationId xmlns:a16="http://schemas.microsoft.com/office/drawing/2014/main" id="{5AA729EF-EC36-4754-B9C2-C30264748154}"/>
                </a:ext>
              </a:extLst>
            </p:cNvPr>
            <p:cNvSpPr/>
            <p:nvPr/>
          </p:nvSpPr>
          <p:spPr>
            <a:xfrm rot="5400000">
              <a:off x="11956091" y="5962813"/>
              <a:ext cx="162858" cy="81429"/>
            </a:xfrm>
            <a:custGeom>
              <a:avLst/>
              <a:gdLst>
                <a:gd name="connsiteX0" fmla="*/ 0 w 561976"/>
                <a:gd name="connsiteY0" fmla="*/ 280988 h 280988"/>
                <a:gd name="connsiteX1" fmla="*/ 280988 w 561976"/>
                <a:gd name="connsiteY1" fmla="*/ 0 h 280988"/>
                <a:gd name="connsiteX2" fmla="*/ 561976 w 561976"/>
                <a:gd name="connsiteY2" fmla="*/ 280988 h 280988"/>
              </a:gdLst>
              <a:ahLst/>
              <a:cxnLst>
                <a:cxn ang="0">
                  <a:pos x="connsiteX0" y="connsiteY0"/>
                </a:cxn>
                <a:cxn ang="0">
                  <a:pos x="connsiteX1" y="connsiteY1"/>
                </a:cxn>
                <a:cxn ang="0">
                  <a:pos x="connsiteX2" y="connsiteY2"/>
                </a:cxn>
              </a:cxnLst>
              <a:rect l="l" t="t" r="r" b="b"/>
              <a:pathLst>
                <a:path w="561976" h="280988">
                  <a:moveTo>
                    <a:pt x="0" y="280988"/>
                  </a:moveTo>
                  <a:lnTo>
                    <a:pt x="280988" y="0"/>
                  </a:lnTo>
                  <a:lnTo>
                    <a:pt x="561976" y="280988"/>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33D1495D-2DEF-494E-AF3F-9EF75D9B23D2}"/>
              </a:ext>
            </a:extLst>
          </p:cNvPr>
          <p:cNvGrpSpPr/>
          <p:nvPr/>
        </p:nvGrpSpPr>
        <p:grpSpPr>
          <a:xfrm>
            <a:off x="8459142" y="1910607"/>
            <a:ext cx="3732857" cy="4320654"/>
            <a:chOff x="8262452" y="1504385"/>
            <a:chExt cx="4150577" cy="4804150"/>
          </a:xfrm>
        </p:grpSpPr>
        <p:sp>
          <p:nvSpPr>
            <p:cNvPr id="23" name="TextBox 22">
              <a:extLst>
                <a:ext uri="{FF2B5EF4-FFF2-40B4-BE49-F238E27FC236}">
                  <a16:creationId xmlns:a16="http://schemas.microsoft.com/office/drawing/2014/main" id="{B07D3DB9-BD06-4C90-9A68-6667D543CE74}"/>
                </a:ext>
              </a:extLst>
            </p:cNvPr>
            <p:cNvSpPr txBox="1"/>
            <p:nvPr/>
          </p:nvSpPr>
          <p:spPr>
            <a:xfrm>
              <a:off x="8262452" y="3357393"/>
              <a:ext cx="1536045" cy="276999"/>
            </a:xfrm>
            <a:prstGeom prst="rect">
              <a:avLst/>
            </a:prstGeom>
            <a:noFill/>
          </p:spPr>
          <p:txBody>
            <a:bodyPr wrap="square" rtlCol="0">
              <a:spAutoFit/>
            </a:bodyPr>
            <a:lstStyle/>
            <a:p>
              <a:pPr algn="r">
                <a:buClr>
                  <a:schemeClr val="accent1"/>
                </a:buClr>
              </a:pPr>
              <a:r>
                <a:rPr lang="en-US" sz="1200" b="1">
                  <a:solidFill>
                    <a:schemeClr val="accent1"/>
                  </a:solidFill>
                </a:rPr>
                <a:t>BIRD</a:t>
              </a:r>
            </a:p>
          </p:txBody>
        </p:sp>
        <p:sp>
          <p:nvSpPr>
            <p:cNvPr id="24" name="TextBox 23">
              <a:extLst>
                <a:ext uri="{FF2B5EF4-FFF2-40B4-BE49-F238E27FC236}">
                  <a16:creationId xmlns:a16="http://schemas.microsoft.com/office/drawing/2014/main" id="{2CF9B55C-31C4-49C5-9881-646178E0DFBE}"/>
                </a:ext>
              </a:extLst>
            </p:cNvPr>
            <p:cNvSpPr txBox="1"/>
            <p:nvPr/>
          </p:nvSpPr>
          <p:spPr>
            <a:xfrm>
              <a:off x="8262452" y="4178528"/>
              <a:ext cx="1536045" cy="276999"/>
            </a:xfrm>
            <a:prstGeom prst="rect">
              <a:avLst/>
            </a:prstGeom>
            <a:noFill/>
          </p:spPr>
          <p:txBody>
            <a:bodyPr wrap="square" rtlCol="0">
              <a:spAutoFit/>
            </a:bodyPr>
            <a:lstStyle/>
            <a:p>
              <a:pPr algn="r">
                <a:buClr>
                  <a:schemeClr val="accent1"/>
                </a:buClr>
              </a:pPr>
              <a:r>
                <a:rPr lang="en-US" sz="1200" b="1">
                  <a:solidFill>
                    <a:schemeClr val="accent1"/>
                  </a:solidFill>
                </a:rPr>
                <a:t>REPTILE</a:t>
              </a:r>
            </a:p>
          </p:txBody>
        </p:sp>
        <p:sp>
          <p:nvSpPr>
            <p:cNvPr id="25" name="TextBox 24">
              <a:extLst>
                <a:ext uri="{FF2B5EF4-FFF2-40B4-BE49-F238E27FC236}">
                  <a16:creationId xmlns:a16="http://schemas.microsoft.com/office/drawing/2014/main" id="{76080954-BFC7-4D33-83D0-BB23DD25EACD}"/>
                </a:ext>
              </a:extLst>
            </p:cNvPr>
            <p:cNvSpPr txBox="1"/>
            <p:nvPr/>
          </p:nvSpPr>
          <p:spPr>
            <a:xfrm>
              <a:off x="8262452" y="4999663"/>
              <a:ext cx="1536045" cy="276999"/>
            </a:xfrm>
            <a:prstGeom prst="rect">
              <a:avLst/>
            </a:prstGeom>
            <a:noFill/>
          </p:spPr>
          <p:txBody>
            <a:bodyPr wrap="square" rtlCol="0">
              <a:spAutoFit/>
            </a:bodyPr>
            <a:lstStyle/>
            <a:p>
              <a:pPr algn="r">
                <a:buClr>
                  <a:schemeClr val="accent1"/>
                </a:buClr>
              </a:pPr>
              <a:r>
                <a:rPr lang="en-US" sz="1200" b="1">
                  <a:solidFill>
                    <a:schemeClr val="accent1"/>
                  </a:solidFill>
                </a:rPr>
                <a:t>FISH</a:t>
              </a:r>
            </a:p>
          </p:txBody>
        </p:sp>
        <p:sp>
          <p:nvSpPr>
            <p:cNvPr id="26" name="TextBox 25">
              <a:extLst>
                <a:ext uri="{FF2B5EF4-FFF2-40B4-BE49-F238E27FC236}">
                  <a16:creationId xmlns:a16="http://schemas.microsoft.com/office/drawing/2014/main" id="{FA5CC988-CD7A-43A4-ABB1-51D5A2EA346B}"/>
                </a:ext>
              </a:extLst>
            </p:cNvPr>
            <p:cNvSpPr txBox="1"/>
            <p:nvPr/>
          </p:nvSpPr>
          <p:spPr>
            <a:xfrm>
              <a:off x="8262452" y="5820798"/>
              <a:ext cx="1536045" cy="276999"/>
            </a:xfrm>
            <a:prstGeom prst="rect">
              <a:avLst/>
            </a:prstGeom>
            <a:noFill/>
          </p:spPr>
          <p:txBody>
            <a:bodyPr wrap="square" rtlCol="0">
              <a:spAutoFit/>
            </a:bodyPr>
            <a:lstStyle/>
            <a:p>
              <a:pPr algn="r">
                <a:buClr>
                  <a:schemeClr val="accent1"/>
                </a:buClr>
              </a:pPr>
              <a:r>
                <a:rPr lang="en-US" sz="1200" b="1">
                  <a:solidFill>
                    <a:schemeClr val="accent1"/>
                  </a:solidFill>
                </a:rPr>
                <a:t>AMPHIBIAN</a:t>
              </a:r>
            </a:p>
          </p:txBody>
        </p:sp>
        <p:grpSp>
          <p:nvGrpSpPr>
            <p:cNvPr id="62" name="Group 61">
              <a:extLst>
                <a:ext uri="{FF2B5EF4-FFF2-40B4-BE49-F238E27FC236}">
                  <a16:creationId xmlns:a16="http://schemas.microsoft.com/office/drawing/2014/main" id="{25389B35-9F51-4FD5-9DC7-F97939CA1820}"/>
                </a:ext>
              </a:extLst>
            </p:cNvPr>
            <p:cNvGrpSpPr/>
            <p:nvPr/>
          </p:nvGrpSpPr>
          <p:grpSpPr>
            <a:xfrm>
              <a:off x="8620787" y="1504385"/>
              <a:ext cx="3792242" cy="4804150"/>
              <a:chOff x="8620787" y="1504385"/>
              <a:chExt cx="3792242" cy="4804150"/>
            </a:xfrm>
          </p:grpSpPr>
          <p:sp>
            <p:nvSpPr>
              <p:cNvPr id="21" name="TextBox 20">
                <a:extLst>
                  <a:ext uri="{FF2B5EF4-FFF2-40B4-BE49-F238E27FC236}">
                    <a16:creationId xmlns:a16="http://schemas.microsoft.com/office/drawing/2014/main" id="{1F736518-D7FE-4357-86AB-A0F452CD6ECD}"/>
                  </a:ext>
                </a:extLst>
              </p:cNvPr>
              <p:cNvSpPr txBox="1"/>
              <p:nvPr/>
            </p:nvSpPr>
            <p:spPr>
              <a:xfrm>
                <a:off x="8620787" y="2125691"/>
                <a:ext cx="1177710" cy="276999"/>
              </a:xfrm>
              <a:prstGeom prst="rect">
                <a:avLst/>
              </a:prstGeom>
              <a:noFill/>
            </p:spPr>
            <p:txBody>
              <a:bodyPr wrap="square" rtlCol="0">
                <a:spAutoFit/>
              </a:bodyPr>
              <a:lstStyle/>
              <a:p>
                <a:pPr algn="r">
                  <a:buClr>
                    <a:schemeClr val="accent1"/>
                  </a:buClr>
                </a:pPr>
                <a:r>
                  <a:rPr lang="en-US" sz="1200" b="1">
                    <a:solidFill>
                      <a:schemeClr val="accent1"/>
                    </a:solidFill>
                  </a:rPr>
                  <a:t>MAMMAL</a:t>
                </a:r>
              </a:p>
            </p:txBody>
          </p:sp>
          <p:grpSp>
            <p:nvGrpSpPr>
              <p:cNvPr id="22" name="Group 21">
                <a:extLst>
                  <a:ext uri="{FF2B5EF4-FFF2-40B4-BE49-F238E27FC236}">
                    <a16:creationId xmlns:a16="http://schemas.microsoft.com/office/drawing/2014/main" id="{5EA2A62F-A94B-49A4-AB9C-F23E7992F495}"/>
                  </a:ext>
                </a:extLst>
              </p:cNvPr>
              <p:cNvGrpSpPr/>
              <p:nvPr/>
            </p:nvGrpSpPr>
            <p:grpSpPr>
              <a:xfrm>
                <a:off x="9925215" y="1504385"/>
                <a:ext cx="2220395" cy="1519610"/>
                <a:chOff x="9658515" y="1504385"/>
                <a:chExt cx="2220395" cy="1519610"/>
              </a:xfrm>
            </p:grpSpPr>
            <p:sp>
              <p:nvSpPr>
                <p:cNvPr id="34" name="TextBox 33">
                  <a:extLst>
                    <a:ext uri="{FF2B5EF4-FFF2-40B4-BE49-F238E27FC236}">
                      <a16:creationId xmlns:a16="http://schemas.microsoft.com/office/drawing/2014/main" id="{8A3F1F9E-B446-4B86-A93B-86719BEC07E1}"/>
                    </a:ext>
                  </a:extLst>
                </p:cNvPr>
                <p:cNvSpPr txBox="1"/>
                <p:nvPr/>
              </p:nvSpPr>
              <p:spPr>
                <a:xfrm>
                  <a:off x="10342865" y="1645873"/>
                  <a:ext cx="1536044" cy="415498"/>
                </a:xfrm>
                <a:prstGeom prst="rect">
                  <a:avLst/>
                </a:prstGeom>
                <a:noFill/>
              </p:spPr>
              <p:txBody>
                <a:bodyPr wrap="square" rtlCol="0">
                  <a:spAutoFit/>
                </a:bodyPr>
                <a:lstStyle/>
                <a:p>
                  <a:pPr>
                    <a:buClr>
                      <a:schemeClr val="accent1"/>
                    </a:buClr>
                  </a:pPr>
                  <a:r>
                    <a:rPr lang="en-US" sz="1100" b="1"/>
                    <a:t>HUMAN</a:t>
                  </a:r>
                  <a:br>
                    <a:rPr lang="en-US" sz="1100" b="1"/>
                  </a:br>
                  <a:r>
                    <a:rPr lang="en-US" sz="1000" i="1"/>
                    <a:t>Homo sapiens</a:t>
                  </a:r>
                  <a:endParaRPr lang="en-US" sz="1100" i="1"/>
                </a:p>
              </p:txBody>
            </p:sp>
            <p:sp>
              <p:nvSpPr>
                <p:cNvPr id="35" name="TextBox 34">
                  <a:extLst>
                    <a:ext uri="{FF2B5EF4-FFF2-40B4-BE49-F238E27FC236}">
                      <a16:creationId xmlns:a16="http://schemas.microsoft.com/office/drawing/2014/main" id="{3313EACC-2055-42D8-8115-B33175A8250C}"/>
                    </a:ext>
                  </a:extLst>
                </p:cNvPr>
                <p:cNvSpPr txBox="1"/>
                <p:nvPr/>
              </p:nvSpPr>
              <p:spPr>
                <a:xfrm>
                  <a:off x="10342865" y="2467008"/>
                  <a:ext cx="1536045" cy="415498"/>
                </a:xfrm>
                <a:prstGeom prst="rect">
                  <a:avLst/>
                </a:prstGeom>
                <a:noFill/>
              </p:spPr>
              <p:txBody>
                <a:bodyPr wrap="square" rtlCol="0">
                  <a:spAutoFit/>
                </a:bodyPr>
                <a:lstStyle/>
                <a:p>
                  <a:pPr lvl="0">
                    <a:buClr>
                      <a:srgbClr val="7F134C"/>
                    </a:buClr>
                  </a:pPr>
                  <a:r>
                    <a:rPr lang="en-US" sz="1100" b="1">
                      <a:solidFill>
                        <a:srgbClr val="000000"/>
                      </a:solidFill>
                    </a:rPr>
                    <a:t>HOUSE MOUSE</a:t>
                  </a:r>
                  <a:br>
                    <a:rPr lang="en-US" sz="1100" b="1">
                      <a:solidFill>
                        <a:srgbClr val="000000"/>
                      </a:solidFill>
                    </a:rPr>
                  </a:br>
                  <a:r>
                    <a:rPr lang="en-US" sz="1000" i="1">
                      <a:solidFill>
                        <a:srgbClr val="000000"/>
                      </a:solidFill>
                    </a:rPr>
                    <a:t>Mus musculus</a:t>
                  </a:r>
                  <a:endParaRPr lang="en-US" sz="1100" i="1">
                    <a:solidFill>
                      <a:srgbClr val="000000"/>
                    </a:solidFill>
                  </a:endParaRPr>
                </a:p>
              </p:txBody>
            </p:sp>
            <p:grpSp>
              <p:nvGrpSpPr>
                <p:cNvPr id="2" name="Group 1">
                  <a:extLst>
                    <a:ext uri="{FF2B5EF4-FFF2-40B4-BE49-F238E27FC236}">
                      <a16:creationId xmlns:a16="http://schemas.microsoft.com/office/drawing/2014/main" id="{064977DD-6E35-4325-B50D-C6424F7372FF}"/>
                    </a:ext>
                  </a:extLst>
                </p:cNvPr>
                <p:cNvGrpSpPr/>
                <p:nvPr/>
              </p:nvGrpSpPr>
              <p:grpSpPr>
                <a:xfrm>
                  <a:off x="9658515" y="1504385"/>
                  <a:ext cx="700305" cy="698475"/>
                  <a:chOff x="754727" y="4236553"/>
                  <a:chExt cx="1536044" cy="1532027"/>
                </a:xfrm>
              </p:grpSpPr>
              <p:pic>
                <p:nvPicPr>
                  <p:cNvPr id="14" name="Picture 13">
                    <a:extLst>
                      <a:ext uri="{FF2B5EF4-FFF2-40B4-BE49-F238E27FC236}">
                        <a16:creationId xmlns:a16="http://schemas.microsoft.com/office/drawing/2014/main" id="{56B0B158-A495-4FD4-AB05-3373D3F88F35}"/>
                      </a:ext>
                    </a:extLst>
                  </p:cNvPr>
                  <p:cNvPicPr>
                    <a:picLocks noChangeAspect="1"/>
                  </p:cNvPicPr>
                  <p:nvPr/>
                </p:nvPicPr>
                <p:blipFill rotWithShape="1">
                  <a:blip r:embed="rId5"/>
                  <a:srcRect l="32720" t="9998" r="50807" b="73449"/>
                  <a:stretch/>
                </p:blipFill>
                <p:spPr>
                  <a:xfrm>
                    <a:off x="754727" y="4236553"/>
                    <a:ext cx="1536044" cy="1532027"/>
                  </a:xfrm>
                  <a:prstGeom prst="ellipse">
                    <a:avLst/>
                  </a:prstGeom>
                </p:spPr>
              </p:pic>
              <p:pic>
                <p:nvPicPr>
                  <p:cNvPr id="42" name="Graphic 41" descr="Direction">
                    <a:extLst>
                      <a:ext uri="{FF2B5EF4-FFF2-40B4-BE49-F238E27FC236}">
                        <a16:creationId xmlns:a16="http://schemas.microsoft.com/office/drawing/2014/main" id="{9CB50A8C-C4AB-4B31-8DC4-C92386BEAB3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5463396">
                    <a:off x="998685" y="4758115"/>
                    <a:ext cx="254530" cy="254530"/>
                  </a:xfrm>
                  <a:prstGeom prst="rect">
                    <a:avLst/>
                  </a:prstGeom>
                </p:spPr>
              </p:pic>
              <p:pic>
                <p:nvPicPr>
                  <p:cNvPr id="43" name="Graphic 42" descr="Direction">
                    <a:extLst>
                      <a:ext uri="{FF2B5EF4-FFF2-40B4-BE49-F238E27FC236}">
                        <a16:creationId xmlns:a16="http://schemas.microsoft.com/office/drawing/2014/main" id="{C340D074-F0D7-4D1F-9A7C-4DC5ACC3070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5463396">
                    <a:off x="1505388" y="4522095"/>
                    <a:ext cx="254530" cy="254530"/>
                  </a:xfrm>
                  <a:prstGeom prst="rect">
                    <a:avLst/>
                  </a:prstGeom>
                </p:spPr>
              </p:pic>
            </p:grpSp>
            <p:grpSp>
              <p:nvGrpSpPr>
                <p:cNvPr id="6" name="Group 5">
                  <a:extLst>
                    <a:ext uri="{FF2B5EF4-FFF2-40B4-BE49-F238E27FC236}">
                      <a16:creationId xmlns:a16="http://schemas.microsoft.com/office/drawing/2014/main" id="{A678C720-E289-41E4-BF51-134EC0807260}"/>
                    </a:ext>
                  </a:extLst>
                </p:cNvPr>
                <p:cNvGrpSpPr/>
                <p:nvPr/>
              </p:nvGrpSpPr>
              <p:grpSpPr>
                <a:xfrm>
                  <a:off x="9658515" y="2325520"/>
                  <a:ext cx="700305" cy="698475"/>
                  <a:chOff x="2584027" y="4236553"/>
                  <a:chExt cx="1536044" cy="1532027"/>
                </a:xfrm>
              </p:grpSpPr>
              <p:pic>
                <p:nvPicPr>
                  <p:cNvPr id="15" name="Picture 14">
                    <a:extLst>
                      <a:ext uri="{FF2B5EF4-FFF2-40B4-BE49-F238E27FC236}">
                        <a16:creationId xmlns:a16="http://schemas.microsoft.com/office/drawing/2014/main" id="{CECF1A83-BC0E-4C15-B861-CD15EC9B4D5D}"/>
                      </a:ext>
                    </a:extLst>
                  </p:cNvPr>
                  <p:cNvPicPr>
                    <a:picLocks noChangeAspect="1"/>
                  </p:cNvPicPr>
                  <p:nvPr/>
                </p:nvPicPr>
                <p:blipFill rotWithShape="1">
                  <a:blip r:embed="rId5"/>
                  <a:srcRect l="50872" t="8408" r="32655" b="75039"/>
                  <a:stretch/>
                </p:blipFill>
                <p:spPr>
                  <a:xfrm>
                    <a:off x="2584027" y="4236553"/>
                    <a:ext cx="1536044" cy="1532027"/>
                  </a:xfrm>
                  <a:prstGeom prst="ellipse">
                    <a:avLst/>
                  </a:prstGeom>
                </p:spPr>
              </p:pic>
              <p:pic>
                <p:nvPicPr>
                  <p:cNvPr id="44" name="Graphic 43" descr="Direction">
                    <a:extLst>
                      <a:ext uri="{FF2B5EF4-FFF2-40B4-BE49-F238E27FC236}">
                        <a16:creationId xmlns:a16="http://schemas.microsoft.com/office/drawing/2014/main" id="{F829FFA6-8A80-4A33-90F8-66B008E614C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5463396">
                    <a:off x="3329902" y="4695263"/>
                    <a:ext cx="254530" cy="254530"/>
                  </a:xfrm>
                  <a:prstGeom prst="rect">
                    <a:avLst/>
                  </a:prstGeom>
                </p:spPr>
              </p:pic>
              <p:pic>
                <p:nvPicPr>
                  <p:cNvPr id="45" name="Graphic 44" descr="Direction">
                    <a:extLst>
                      <a:ext uri="{FF2B5EF4-FFF2-40B4-BE49-F238E27FC236}">
                        <a16:creationId xmlns:a16="http://schemas.microsoft.com/office/drawing/2014/main" id="{F32AA7E2-CB4D-436F-B89E-C4186711193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431477">
                    <a:off x="3663277" y="5198339"/>
                    <a:ext cx="254530" cy="254530"/>
                  </a:xfrm>
                  <a:prstGeom prst="rect">
                    <a:avLst/>
                  </a:prstGeom>
                </p:spPr>
              </p:pic>
            </p:grpSp>
          </p:grpSp>
          <p:sp>
            <p:nvSpPr>
              <p:cNvPr id="36" name="TextBox 35">
                <a:extLst>
                  <a:ext uri="{FF2B5EF4-FFF2-40B4-BE49-F238E27FC236}">
                    <a16:creationId xmlns:a16="http://schemas.microsoft.com/office/drawing/2014/main" id="{FD361178-1AAE-4D9E-AE10-E027C904A17A}"/>
                  </a:ext>
                </a:extLst>
              </p:cNvPr>
              <p:cNvSpPr txBox="1"/>
              <p:nvPr/>
            </p:nvSpPr>
            <p:spPr>
              <a:xfrm>
                <a:off x="10609565" y="3288143"/>
                <a:ext cx="1536045" cy="415498"/>
              </a:xfrm>
              <a:prstGeom prst="rect">
                <a:avLst/>
              </a:prstGeom>
              <a:noFill/>
            </p:spPr>
            <p:txBody>
              <a:bodyPr wrap="square" rtlCol="0">
                <a:spAutoFit/>
              </a:bodyPr>
              <a:lstStyle/>
              <a:p>
                <a:pPr lvl="0">
                  <a:buClr>
                    <a:srgbClr val="7F134C"/>
                  </a:buClr>
                </a:pPr>
                <a:r>
                  <a:rPr lang="en-US" sz="1100" b="1">
                    <a:solidFill>
                      <a:srgbClr val="000000"/>
                    </a:solidFill>
                  </a:rPr>
                  <a:t>PIGEON</a:t>
                </a:r>
                <a:br>
                  <a:rPr lang="en-US" sz="1100" b="1">
                    <a:solidFill>
                      <a:srgbClr val="000000"/>
                    </a:solidFill>
                  </a:rPr>
                </a:br>
                <a:r>
                  <a:rPr lang="en-US" sz="1000" i="1">
                    <a:solidFill>
                      <a:srgbClr val="000000"/>
                    </a:solidFill>
                  </a:rPr>
                  <a:t>Columba </a:t>
                </a:r>
                <a:r>
                  <a:rPr lang="en-US" sz="1000" i="1" err="1">
                    <a:solidFill>
                      <a:srgbClr val="000000"/>
                    </a:solidFill>
                  </a:rPr>
                  <a:t>livia</a:t>
                </a:r>
                <a:endParaRPr lang="en-US" sz="1100" i="1">
                  <a:solidFill>
                    <a:srgbClr val="000000"/>
                  </a:solidFill>
                </a:endParaRPr>
              </a:p>
            </p:txBody>
          </p:sp>
          <p:grpSp>
            <p:nvGrpSpPr>
              <p:cNvPr id="7" name="Group 6">
                <a:extLst>
                  <a:ext uri="{FF2B5EF4-FFF2-40B4-BE49-F238E27FC236}">
                    <a16:creationId xmlns:a16="http://schemas.microsoft.com/office/drawing/2014/main" id="{D23806E3-A376-4D3A-A4B6-13A7A1BE8437}"/>
                  </a:ext>
                </a:extLst>
              </p:cNvPr>
              <p:cNvGrpSpPr/>
              <p:nvPr/>
            </p:nvGrpSpPr>
            <p:grpSpPr>
              <a:xfrm>
                <a:off x="9925215" y="3146655"/>
                <a:ext cx="700305" cy="698475"/>
                <a:chOff x="4413328" y="4236552"/>
                <a:chExt cx="1536044" cy="1532027"/>
              </a:xfrm>
            </p:grpSpPr>
            <p:pic>
              <p:nvPicPr>
                <p:cNvPr id="16" name="Picture 15">
                  <a:extLst>
                    <a:ext uri="{FF2B5EF4-FFF2-40B4-BE49-F238E27FC236}">
                      <a16:creationId xmlns:a16="http://schemas.microsoft.com/office/drawing/2014/main" id="{23A09C5D-C279-48C5-A529-E9A919C83AB5}"/>
                    </a:ext>
                  </a:extLst>
                </p:cNvPr>
                <p:cNvPicPr>
                  <a:picLocks noChangeAspect="1"/>
                </p:cNvPicPr>
                <p:nvPr/>
              </p:nvPicPr>
              <p:blipFill rotWithShape="1">
                <a:blip r:embed="rId5"/>
                <a:srcRect l="9067" t="45527" r="75863" b="39330"/>
                <a:stretch/>
              </p:blipFill>
              <p:spPr>
                <a:xfrm>
                  <a:off x="4413328" y="4236552"/>
                  <a:ext cx="1536044" cy="1532027"/>
                </a:xfrm>
                <a:prstGeom prst="ellipse">
                  <a:avLst/>
                </a:prstGeom>
              </p:spPr>
            </p:pic>
            <p:pic>
              <p:nvPicPr>
                <p:cNvPr id="46" name="Graphic 45" descr="Direction">
                  <a:extLst>
                    <a:ext uri="{FF2B5EF4-FFF2-40B4-BE49-F238E27FC236}">
                      <a16:creationId xmlns:a16="http://schemas.microsoft.com/office/drawing/2014/main" id="{2DA5933D-F877-4303-9310-11F8DA34309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5463396">
                  <a:off x="4718377" y="5039779"/>
                  <a:ext cx="254530" cy="254530"/>
                </a:xfrm>
                <a:prstGeom prst="rect">
                  <a:avLst/>
                </a:prstGeom>
              </p:spPr>
            </p:pic>
            <p:pic>
              <p:nvPicPr>
                <p:cNvPr id="47" name="Graphic 46" descr="Direction">
                  <a:extLst>
                    <a:ext uri="{FF2B5EF4-FFF2-40B4-BE49-F238E27FC236}">
                      <a16:creationId xmlns:a16="http://schemas.microsoft.com/office/drawing/2014/main" id="{765F4256-93FC-48C2-890F-E6AB32F112B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689228">
                  <a:off x="4894237" y="4403674"/>
                  <a:ext cx="254530" cy="254530"/>
                </a:xfrm>
                <a:prstGeom prst="rect">
                  <a:avLst/>
                </a:prstGeom>
              </p:spPr>
            </p:pic>
          </p:grpSp>
          <p:sp>
            <p:nvSpPr>
              <p:cNvPr id="37" name="TextBox 36">
                <a:extLst>
                  <a:ext uri="{FF2B5EF4-FFF2-40B4-BE49-F238E27FC236}">
                    <a16:creationId xmlns:a16="http://schemas.microsoft.com/office/drawing/2014/main" id="{B61050DF-B6B7-4731-8993-89A1C81653D6}"/>
                  </a:ext>
                </a:extLst>
              </p:cNvPr>
              <p:cNvSpPr txBox="1"/>
              <p:nvPr/>
            </p:nvSpPr>
            <p:spPr>
              <a:xfrm>
                <a:off x="10609566" y="4109278"/>
                <a:ext cx="1803463" cy="461994"/>
              </a:xfrm>
              <a:prstGeom prst="rect">
                <a:avLst/>
              </a:prstGeom>
              <a:noFill/>
            </p:spPr>
            <p:txBody>
              <a:bodyPr wrap="square" rtlCol="0">
                <a:spAutoFit/>
              </a:bodyPr>
              <a:lstStyle/>
              <a:p>
                <a:pPr lvl="0">
                  <a:buClr>
                    <a:srgbClr val="7F134C"/>
                  </a:buClr>
                </a:pPr>
                <a:r>
                  <a:rPr lang="en-US" sz="1100" b="1">
                    <a:solidFill>
                      <a:srgbClr val="000000"/>
                    </a:solidFill>
                  </a:rPr>
                  <a:t>BEARDED DRAGON</a:t>
                </a:r>
                <a:br>
                  <a:rPr lang="en-US" sz="1100" b="1">
                    <a:solidFill>
                      <a:srgbClr val="000000"/>
                    </a:solidFill>
                  </a:rPr>
                </a:br>
                <a:r>
                  <a:rPr lang="en-US" sz="1000" i="1">
                    <a:solidFill>
                      <a:srgbClr val="000000"/>
                    </a:solidFill>
                  </a:rPr>
                  <a:t>Pogona </a:t>
                </a:r>
                <a:r>
                  <a:rPr lang="en-US" sz="1000" i="1" err="1">
                    <a:solidFill>
                      <a:srgbClr val="000000"/>
                    </a:solidFill>
                  </a:rPr>
                  <a:t>vitticeps</a:t>
                </a:r>
                <a:endParaRPr lang="en-US" sz="1100" i="1">
                  <a:solidFill>
                    <a:srgbClr val="000000"/>
                  </a:solidFill>
                </a:endParaRPr>
              </a:p>
            </p:txBody>
          </p:sp>
          <p:grpSp>
            <p:nvGrpSpPr>
              <p:cNvPr id="8" name="Group 7">
                <a:extLst>
                  <a:ext uri="{FF2B5EF4-FFF2-40B4-BE49-F238E27FC236}">
                    <a16:creationId xmlns:a16="http://schemas.microsoft.com/office/drawing/2014/main" id="{2E4FC270-BB83-42AC-97BB-5897358F56E3}"/>
                  </a:ext>
                </a:extLst>
              </p:cNvPr>
              <p:cNvGrpSpPr/>
              <p:nvPr/>
            </p:nvGrpSpPr>
            <p:grpSpPr>
              <a:xfrm>
                <a:off x="9925215" y="3967790"/>
                <a:ext cx="700305" cy="698475"/>
                <a:chOff x="6242628" y="4236552"/>
                <a:chExt cx="1536044" cy="1532027"/>
              </a:xfrm>
            </p:grpSpPr>
            <p:pic>
              <p:nvPicPr>
                <p:cNvPr id="17" name="Picture 16">
                  <a:extLst>
                    <a:ext uri="{FF2B5EF4-FFF2-40B4-BE49-F238E27FC236}">
                      <a16:creationId xmlns:a16="http://schemas.microsoft.com/office/drawing/2014/main" id="{CDC11B22-0526-43F5-A01D-1ADE56D01F87}"/>
                    </a:ext>
                  </a:extLst>
                </p:cNvPr>
                <p:cNvPicPr>
                  <a:picLocks noChangeAspect="1"/>
                </p:cNvPicPr>
                <p:nvPr/>
              </p:nvPicPr>
              <p:blipFill rotWithShape="1">
                <a:blip r:embed="rId5"/>
                <a:srcRect l="63909" t="45779" r="19618" b="37668"/>
                <a:stretch/>
              </p:blipFill>
              <p:spPr>
                <a:xfrm>
                  <a:off x="6242628" y="4236552"/>
                  <a:ext cx="1536044" cy="1532027"/>
                </a:xfrm>
                <a:prstGeom prst="ellipse">
                  <a:avLst/>
                </a:prstGeom>
              </p:spPr>
            </p:pic>
            <p:pic>
              <p:nvPicPr>
                <p:cNvPr id="48" name="Graphic 47" descr="Direction">
                  <a:extLst>
                    <a:ext uri="{FF2B5EF4-FFF2-40B4-BE49-F238E27FC236}">
                      <a16:creationId xmlns:a16="http://schemas.microsoft.com/office/drawing/2014/main" id="{4174DA7F-9A18-4DAD-B1E4-D7E93E8AC17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5463396">
                  <a:off x="7237739" y="4523348"/>
                  <a:ext cx="254530" cy="254530"/>
                </a:xfrm>
                <a:prstGeom prst="rect">
                  <a:avLst/>
                </a:prstGeom>
              </p:spPr>
            </p:pic>
          </p:grpSp>
          <p:sp>
            <p:nvSpPr>
              <p:cNvPr id="38" name="TextBox 37">
                <a:extLst>
                  <a:ext uri="{FF2B5EF4-FFF2-40B4-BE49-F238E27FC236}">
                    <a16:creationId xmlns:a16="http://schemas.microsoft.com/office/drawing/2014/main" id="{60B4B2A6-1DB7-4C6E-A17D-EE358218204A}"/>
                  </a:ext>
                </a:extLst>
              </p:cNvPr>
              <p:cNvSpPr txBox="1"/>
              <p:nvPr/>
            </p:nvSpPr>
            <p:spPr>
              <a:xfrm>
                <a:off x="10609565" y="4930413"/>
                <a:ext cx="1536045" cy="415498"/>
              </a:xfrm>
              <a:prstGeom prst="rect">
                <a:avLst/>
              </a:prstGeom>
              <a:noFill/>
            </p:spPr>
            <p:txBody>
              <a:bodyPr wrap="square" rtlCol="0">
                <a:spAutoFit/>
              </a:bodyPr>
              <a:lstStyle/>
              <a:p>
                <a:pPr lvl="0">
                  <a:buClr>
                    <a:srgbClr val="7F134C"/>
                  </a:buClr>
                </a:pPr>
                <a:r>
                  <a:rPr lang="en-US" sz="1100" b="1">
                    <a:solidFill>
                      <a:srgbClr val="000000"/>
                    </a:solidFill>
                  </a:rPr>
                  <a:t>TILAPIA</a:t>
                </a:r>
                <a:br>
                  <a:rPr lang="en-US" sz="1100" b="1">
                    <a:solidFill>
                      <a:srgbClr val="000000"/>
                    </a:solidFill>
                  </a:rPr>
                </a:br>
                <a:r>
                  <a:rPr lang="en-US" sz="1000" i="1">
                    <a:solidFill>
                      <a:srgbClr val="000000"/>
                    </a:solidFill>
                  </a:rPr>
                  <a:t>Tilapia </a:t>
                </a:r>
                <a:r>
                  <a:rPr lang="en-US" sz="1000" i="1" err="1">
                    <a:solidFill>
                      <a:srgbClr val="000000"/>
                    </a:solidFill>
                  </a:rPr>
                  <a:t>aurea</a:t>
                </a:r>
                <a:endParaRPr lang="en-US" sz="1100" i="1">
                  <a:solidFill>
                    <a:srgbClr val="000000"/>
                  </a:solidFill>
                </a:endParaRPr>
              </a:p>
            </p:txBody>
          </p:sp>
          <p:grpSp>
            <p:nvGrpSpPr>
              <p:cNvPr id="9" name="Group 8">
                <a:extLst>
                  <a:ext uri="{FF2B5EF4-FFF2-40B4-BE49-F238E27FC236}">
                    <a16:creationId xmlns:a16="http://schemas.microsoft.com/office/drawing/2014/main" id="{30D8C550-F054-4B43-884F-4EC2A8DDC7A6}"/>
                  </a:ext>
                </a:extLst>
              </p:cNvPr>
              <p:cNvGrpSpPr/>
              <p:nvPr/>
            </p:nvGrpSpPr>
            <p:grpSpPr>
              <a:xfrm>
                <a:off x="9925215" y="4788925"/>
                <a:ext cx="700305" cy="698475"/>
                <a:chOff x="8071929" y="4236551"/>
                <a:chExt cx="1536044" cy="1532027"/>
              </a:xfrm>
            </p:grpSpPr>
            <p:pic>
              <p:nvPicPr>
                <p:cNvPr id="18" name="Picture 17">
                  <a:extLst>
                    <a:ext uri="{FF2B5EF4-FFF2-40B4-BE49-F238E27FC236}">
                      <a16:creationId xmlns:a16="http://schemas.microsoft.com/office/drawing/2014/main" id="{31F24597-BE0F-49AC-8828-C5C08F49D1B3}"/>
                    </a:ext>
                  </a:extLst>
                </p:cNvPr>
                <p:cNvPicPr>
                  <a:picLocks noChangeAspect="1"/>
                </p:cNvPicPr>
                <p:nvPr/>
              </p:nvPicPr>
              <p:blipFill rotWithShape="1">
                <a:blip r:embed="rId5"/>
                <a:srcRect l="76205" t="75027" r="7322" b="8420"/>
                <a:stretch/>
              </p:blipFill>
              <p:spPr>
                <a:xfrm>
                  <a:off x="8071929" y="4236551"/>
                  <a:ext cx="1536044" cy="1532027"/>
                </a:xfrm>
                <a:prstGeom prst="ellipse">
                  <a:avLst/>
                </a:prstGeom>
              </p:spPr>
            </p:pic>
            <p:pic>
              <p:nvPicPr>
                <p:cNvPr id="49" name="Graphic 48" descr="Direction">
                  <a:extLst>
                    <a:ext uri="{FF2B5EF4-FFF2-40B4-BE49-F238E27FC236}">
                      <a16:creationId xmlns:a16="http://schemas.microsoft.com/office/drawing/2014/main" id="{67A034B3-64E5-4360-98F0-8AC4C00EB6E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5463396">
                  <a:off x="8875977" y="4824926"/>
                  <a:ext cx="254530" cy="254530"/>
                </a:xfrm>
                <a:prstGeom prst="rect">
                  <a:avLst/>
                </a:prstGeom>
              </p:spPr>
            </p:pic>
            <p:pic>
              <p:nvPicPr>
                <p:cNvPr id="50" name="Graphic 49" descr="Direction">
                  <a:extLst>
                    <a:ext uri="{FF2B5EF4-FFF2-40B4-BE49-F238E27FC236}">
                      <a16:creationId xmlns:a16="http://schemas.microsoft.com/office/drawing/2014/main" id="{6EDD0EAF-B14C-4602-A29F-0E91106BFE7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109409">
                  <a:off x="9185107" y="4701087"/>
                  <a:ext cx="254530" cy="254530"/>
                </a:xfrm>
                <a:prstGeom prst="rect">
                  <a:avLst/>
                </a:prstGeom>
              </p:spPr>
            </p:pic>
          </p:grpSp>
          <p:sp>
            <p:nvSpPr>
              <p:cNvPr id="39" name="TextBox 38">
                <a:extLst>
                  <a:ext uri="{FF2B5EF4-FFF2-40B4-BE49-F238E27FC236}">
                    <a16:creationId xmlns:a16="http://schemas.microsoft.com/office/drawing/2014/main" id="{CAA909F1-B740-46C2-9993-8874138EBF13}"/>
                  </a:ext>
                </a:extLst>
              </p:cNvPr>
              <p:cNvSpPr txBox="1"/>
              <p:nvPr/>
            </p:nvSpPr>
            <p:spPr>
              <a:xfrm>
                <a:off x="10609565" y="5751548"/>
                <a:ext cx="1536045" cy="415498"/>
              </a:xfrm>
              <a:prstGeom prst="rect">
                <a:avLst/>
              </a:prstGeom>
              <a:noFill/>
            </p:spPr>
            <p:txBody>
              <a:bodyPr wrap="square" rtlCol="0">
                <a:spAutoFit/>
              </a:bodyPr>
              <a:lstStyle/>
              <a:p>
                <a:pPr lvl="0">
                  <a:buClr>
                    <a:srgbClr val="7F134C"/>
                  </a:buClr>
                </a:pPr>
                <a:r>
                  <a:rPr lang="en-US" sz="1100" b="1">
                    <a:solidFill>
                      <a:srgbClr val="000000"/>
                    </a:solidFill>
                  </a:rPr>
                  <a:t>LEOPARD FROG</a:t>
                </a:r>
                <a:br>
                  <a:rPr lang="en-US" sz="1100" b="1">
                    <a:solidFill>
                      <a:srgbClr val="000000"/>
                    </a:solidFill>
                  </a:rPr>
                </a:br>
                <a:r>
                  <a:rPr lang="en-US" sz="1000" i="1">
                    <a:solidFill>
                      <a:srgbClr val="000000"/>
                    </a:solidFill>
                  </a:rPr>
                  <a:t>Rana </a:t>
                </a:r>
                <a:r>
                  <a:rPr lang="en-US" sz="1000" i="1" err="1">
                    <a:solidFill>
                      <a:srgbClr val="000000"/>
                    </a:solidFill>
                  </a:rPr>
                  <a:t>pipens</a:t>
                </a:r>
                <a:endParaRPr lang="en-US" sz="1100" i="1">
                  <a:solidFill>
                    <a:srgbClr val="000000"/>
                  </a:solidFill>
                </a:endParaRPr>
              </a:p>
            </p:txBody>
          </p:sp>
          <p:grpSp>
            <p:nvGrpSpPr>
              <p:cNvPr id="11" name="Group 10">
                <a:extLst>
                  <a:ext uri="{FF2B5EF4-FFF2-40B4-BE49-F238E27FC236}">
                    <a16:creationId xmlns:a16="http://schemas.microsoft.com/office/drawing/2014/main" id="{D7D4FE18-200A-4BAD-917F-CFF9C7145859}"/>
                  </a:ext>
                </a:extLst>
              </p:cNvPr>
              <p:cNvGrpSpPr/>
              <p:nvPr/>
            </p:nvGrpSpPr>
            <p:grpSpPr>
              <a:xfrm>
                <a:off x="9925215" y="5610060"/>
                <a:ext cx="700305" cy="698475"/>
                <a:chOff x="9901229" y="4236551"/>
                <a:chExt cx="1536044" cy="1532027"/>
              </a:xfrm>
            </p:grpSpPr>
            <p:pic>
              <p:nvPicPr>
                <p:cNvPr id="20" name="Picture 19">
                  <a:extLst>
                    <a:ext uri="{FF2B5EF4-FFF2-40B4-BE49-F238E27FC236}">
                      <a16:creationId xmlns:a16="http://schemas.microsoft.com/office/drawing/2014/main" id="{014CE5C4-8E16-466C-A8D3-015598770903}"/>
                    </a:ext>
                  </a:extLst>
                </p:cNvPr>
                <p:cNvPicPr>
                  <a:picLocks noChangeAspect="1"/>
                </p:cNvPicPr>
                <p:nvPr/>
              </p:nvPicPr>
              <p:blipFill rotWithShape="1">
                <a:blip r:embed="rId5"/>
                <a:srcRect l="16899" t="84121" r="67995" b="700"/>
                <a:stretch/>
              </p:blipFill>
              <p:spPr>
                <a:xfrm>
                  <a:off x="9901229" y="4236551"/>
                  <a:ext cx="1536044" cy="1532027"/>
                </a:xfrm>
                <a:prstGeom prst="ellipse">
                  <a:avLst/>
                </a:prstGeom>
              </p:spPr>
            </p:pic>
            <p:pic>
              <p:nvPicPr>
                <p:cNvPr id="51" name="Graphic 50" descr="Direction">
                  <a:extLst>
                    <a:ext uri="{FF2B5EF4-FFF2-40B4-BE49-F238E27FC236}">
                      <a16:creationId xmlns:a16="http://schemas.microsoft.com/office/drawing/2014/main" id="{3C97E436-363A-4FCB-99A1-0C3D9718356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4231697">
                  <a:off x="11031022" y="4646649"/>
                  <a:ext cx="254530" cy="254530"/>
                </a:xfrm>
                <a:prstGeom prst="rect">
                  <a:avLst/>
                </a:prstGeom>
              </p:spPr>
            </p:pic>
            <p:pic>
              <p:nvPicPr>
                <p:cNvPr id="52" name="Graphic 51" descr="Direction">
                  <a:extLst>
                    <a:ext uri="{FF2B5EF4-FFF2-40B4-BE49-F238E27FC236}">
                      <a16:creationId xmlns:a16="http://schemas.microsoft.com/office/drawing/2014/main" id="{B2C8F969-4AAF-4DC0-B1A3-8F5585BA236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4231697">
                  <a:off x="10737766" y="4839629"/>
                  <a:ext cx="254530" cy="254530"/>
                </a:xfrm>
                <a:prstGeom prst="rect">
                  <a:avLst/>
                </a:prstGeom>
              </p:spPr>
            </p:pic>
          </p:grpSp>
          <p:sp>
            <p:nvSpPr>
              <p:cNvPr id="32" name="Left Brace 31">
                <a:extLst>
                  <a:ext uri="{FF2B5EF4-FFF2-40B4-BE49-F238E27FC236}">
                    <a16:creationId xmlns:a16="http://schemas.microsoft.com/office/drawing/2014/main" id="{37A9D0B2-4D66-45C5-81DB-D3C7606E803D}"/>
                  </a:ext>
                </a:extLst>
              </p:cNvPr>
              <p:cNvSpPr/>
              <p:nvPr/>
            </p:nvSpPr>
            <p:spPr>
              <a:xfrm>
                <a:off x="9773922" y="1504385"/>
                <a:ext cx="150657" cy="1519610"/>
              </a:xfrm>
              <a:prstGeom prst="leftBrace">
                <a:avLst>
                  <a:gd name="adj1" fmla="val 252164"/>
                  <a:gd name="adj2"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61" name="Rectangle 60">
            <a:extLst>
              <a:ext uri="{FF2B5EF4-FFF2-40B4-BE49-F238E27FC236}">
                <a16:creationId xmlns:a16="http://schemas.microsoft.com/office/drawing/2014/main" id="{1EFB65C3-B18F-4E82-BB73-7211C4889868}"/>
              </a:ext>
            </a:extLst>
          </p:cNvPr>
          <p:cNvSpPr/>
          <p:nvPr/>
        </p:nvSpPr>
        <p:spPr>
          <a:xfrm>
            <a:off x="8473606" y="1288318"/>
            <a:ext cx="3718394" cy="523220"/>
          </a:xfrm>
          <a:prstGeom prst="rect">
            <a:avLst/>
          </a:prstGeom>
        </p:spPr>
        <p:txBody>
          <a:bodyPr wrap="square">
            <a:spAutoFit/>
          </a:bodyPr>
          <a:lstStyle/>
          <a:p>
            <a:r>
              <a:rPr lang="en-US" sz="1400" b="1"/>
              <a:t>Eosinophil histology across classes </a:t>
            </a:r>
            <a:br>
              <a:rPr lang="en-US" sz="1400" b="1"/>
            </a:br>
            <a:r>
              <a:rPr lang="en-US" sz="1400" b="1"/>
              <a:t>of vertebrata</a:t>
            </a:r>
            <a:endParaRPr lang="en-US" sz="1400"/>
          </a:p>
        </p:txBody>
      </p:sp>
    </p:spTree>
    <p:extLst>
      <p:ext uri="{BB962C8B-B14F-4D97-AF65-F5344CB8AC3E}">
        <p14:creationId xmlns:p14="http://schemas.microsoft.com/office/powerpoint/2010/main" val="314084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rrow: Left-Right 16">
            <a:extLst>
              <a:ext uri="{FF2B5EF4-FFF2-40B4-BE49-F238E27FC236}">
                <a16:creationId xmlns:a16="http://schemas.microsoft.com/office/drawing/2014/main" id="{B1F20F50-A359-4B45-99C9-21817B294E22}"/>
              </a:ext>
            </a:extLst>
          </p:cNvPr>
          <p:cNvSpPr/>
          <p:nvPr/>
        </p:nvSpPr>
        <p:spPr>
          <a:xfrm>
            <a:off x="2771775" y="3529531"/>
            <a:ext cx="8953500" cy="281948"/>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aphicFrame>
        <p:nvGraphicFramePr>
          <p:cNvPr id="43" name="Table 42">
            <a:extLst>
              <a:ext uri="{FF2B5EF4-FFF2-40B4-BE49-F238E27FC236}">
                <a16:creationId xmlns:a16="http://schemas.microsoft.com/office/drawing/2014/main" id="{2AD1147A-408A-4264-A3B6-018847C93A24}"/>
              </a:ext>
            </a:extLst>
          </p:cNvPr>
          <p:cNvGraphicFramePr>
            <a:graphicFrameLocks noGrp="1"/>
          </p:cNvGraphicFramePr>
          <p:nvPr>
            <p:extLst/>
          </p:nvPr>
        </p:nvGraphicFramePr>
        <p:xfrm>
          <a:off x="383359" y="1385593"/>
          <a:ext cx="11482822" cy="4174324"/>
        </p:xfrm>
        <a:graphic>
          <a:graphicData uri="http://schemas.openxmlformats.org/drawingml/2006/table">
            <a:tbl>
              <a:tblPr>
                <a:tableStyleId>{5940675A-B579-460E-94D1-54222C63F5DA}</a:tableStyleId>
              </a:tblPr>
              <a:tblGrid>
                <a:gridCol w="1298296">
                  <a:extLst>
                    <a:ext uri="{9D8B030D-6E8A-4147-A177-3AD203B41FA5}">
                      <a16:colId xmlns:a16="http://schemas.microsoft.com/office/drawing/2014/main" val="3368936634"/>
                    </a:ext>
                  </a:extLst>
                </a:gridCol>
                <a:gridCol w="966952">
                  <a:extLst>
                    <a:ext uri="{9D8B030D-6E8A-4147-A177-3AD203B41FA5}">
                      <a16:colId xmlns:a16="http://schemas.microsoft.com/office/drawing/2014/main" val="2837892721"/>
                    </a:ext>
                  </a:extLst>
                </a:gridCol>
                <a:gridCol w="4608787">
                  <a:extLst>
                    <a:ext uri="{9D8B030D-6E8A-4147-A177-3AD203B41FA5}">
                      <a16:colId xmlns:a16="http://schemas.microsoft.com/office/drawing/2014/main" val="286273722"/>
                    </a:ext>
                  </a:extLst>
                </a:gridCol>
                <a:gridCol w="4608787">
                  <a:extLst>
                    <a:ext uri="{9D8B030D-6E8A-4147-A177-3AD203B41FA5}">
                      <a16:colId xmlns:a16="http://schemas.microsoft.com/office/drawing/2014/main" val="782744072"/>
                    </a:ext>
                  </a:extLst>
                </a:gridCol>
              </a:tblGrid>
              <a:tr h="340609">
                <a:tc>
                  <a:txBody>
                    <a:bodyPr/>
                    <a:lstStyle/>
                    <a:p>
                      <a:endParaRPr lang="en-US" sz="140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endParaRPr lang="en-US" sz="1400"/>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1"/>
                          </a:solidFill>
                        </a:rPr>
                        <a:t>Human Lung Tissue Eosinophils (putative </a:t>
                      </a:r>
                      <a:r>
                        <a:rPr lang="en-US" sz="1400" b="1" dirty="0" err="1">
                          <a:solidFill>
                            <a:schemeClr val="accent1"/>
                          </a:solidFill>
                        </a:rPr>
                        <a:t>rEOS</a:t>
                      </a:r>
                      <a:r>
                        <a:rPr lang="en-US" sz="1400" b="1" dirty="0">
                          <a:solidFill>
                            <a:schemeClr val="accent1"/>
                          </a:solidFill>
                        </a:rPr>
                        <a:t>)</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3">
                              <a:lumMod val="75000"/>
                            </a:schemeClr>
                          </a:solidFill>
                        </a:rPr>
                        <a:t>Asthmatic Sputum Eosinophils (putative </a:t>
                      </a:r>
                      <a:r>
                        <a:rPr lang="en-US" sz="1400" b="1" dirty="0" err="1">
                          <a:solidFill>
                            <a:schemeClr val="accent3">
                              <a:lumMod val="75000"/>
                            </a:schemeClr>
                          </a:solidFill>
                        </a:rPr>
                        <a:t>iEOS</a:t>
                      </a:r>
                      <a:r>
                        <a:rPr lang="en-US" sz="1400" b="1" dirty="0">
                          <a:solidFill>
                            <a:schemeClr val="accent3">
                              <a:lumMod val="75000"/>
                            </a:schemeClr>
                          </a:solidFill>
                        </a:rPr>
                        <a:t>)</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187658600"/>
                  </a:ext>
                </a:extLst>
              </a:tr>
              <a:tr h="766743">
                <a:tc rowSpan="4">
                  <a:txBody>
                    <a:bodyPr/>
                    <a:lstStyle/>
                    <a:p>
                      <a:r>
                        <a:rPr lang="en-US" sz="1400" b="1" dirty="0"/>
                        <a:t>Surface phenotype</a:t>
                      </a: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r>
                        <a:rPr lang="en-US" sz="1400"/>
                        <a:t>Siglec-8*</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926906724"/>
                  </a:ext>
                </a:extLst>
              </a:tr>
              <a:tr h="766743">
                <a:tc vMerge="1">
                  <a:txBody>
                    <a:bodyPr/>
                    <a:lstStyle/>
                    <a:p>
                      <a:endParaRPr lang="en-US" sz="1400"/>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r>
                        <a:rPr lang="en-US" sz="1400"/>
                        <a:t>CD101*</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226088235"/>
                  </a:ext>
                </a:extLst>
              </a:tr>
              <a:tr h="766743">
                <a:tc vMerge="1">
                  <a:txBody>
                    <a:bodyPr/>
                    <a:lstStyle/>
                    <a:p>
                      <a:endParaRPr lang="en-US" sz="1400" b="1"/>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CD62L*</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400" dirty="0">
                          <a:solidFill>
                            <a:schemeClr val="tx1"/>
                          </a:solidFill>
                        </a:rPr>
                        <a:t>Negative</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400" dirty="0"/>
                        <a:t>Variable</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129256052"/>
                  </a:ext>
                </a:extLst>
              </a:tr>
              <a:tr h="766743">
                <a:tc vMerge="1">
                  <a:txBody>
                    <a:bodyPr/>
                    <a:lstStyle/>
                    <a:p>
                      <a:endParaRPr lang="en-US" sz="1400" b="1"/>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IL-3R</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400" dirty="0"/>
                        <a:t>Low levels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400" dirty="0"/>
                        <a:t>High levels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582664081"/>
                  </a:ext>
                </a:extLst>
              </a:tr>
              <a:tr h="76674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n-lt"/>
                          <a:ea typeface="+mn-ea"/>
                          <a:cs typeface="+mn-cs"/>
                        </a:rPr>
                        <a:t>Lung resident eosinophils have not been functionally characterized in humans; however, these data </a:t>
                      </a:r>
                      <a:br>
                        <a:rPr kumimoji="0" lang="en-US" sz="1600" b="1" i="0" u="none" strike="noStrike" kern="1200" cap="none" spc="0" normalizeH="0" baseline="0" noProof="0" dirty="0">
                          <a:ln>
                            <a:noFill/>
                          </a:ln>
                          <a:solidFill>
                            <a:srgbClr val="000000"/>
                          </a:solidFill>
                          <a:effectLst/>
                          <a:uLnTx/>
                          <a:uFillTx/>
                          <a:latin typeface="+mn-lt"/>
                          <a:ea typeface="+mn-ea"/>
                          <a:cs typeface="+mn-cs"/>
                        </a:rPr>
                      </a:br>
                      <a:r>
                        <a:rPr kumimoji="0" lang="en-US" sz="1600" b="1" i="0" u="none" strike="noStrike" kern="1200" cap="none" spc="0" normalizeH="0" baseline="0" noProof="0" dirty="0">
                          <a:ln>
                            <a:noFill/>
                          </a:ln>
                          <a:solidFill>
                            <a:srgbClr val="000000"/>
                          </a:solidFill>
                          <a:effectLst/>
                          <a:uLnTx/>
                          <a:uFillTx/>
                          <a:latin typeface="+mn-lt"/>
                          <a:ea typeface="+mn-ea"/>
                          <a:cs typeface="+mn-cs"/>
                        </a:rPr>
                        <a:t>suggest the existence of positionally and phenotypically distinct subsets of lung eosinophils</a:t>
                      </a:r>
                      <a:r>
                        <a:rPr kumimoji="0" lang="en-US" sz="1600" b="1" i="0" u="none" strike="noStrike" kern="1200" cap="none" spc="0" normalizeH="0" baseline="30000" noProof="0" dirty="0">
                          <a:ln>
                            <a:noFill/>
                          </a:ln>
                          <a:solidFill>
                            <a:srgbClr val="000000"/>
                          </a:solidFill>
                          <a:effectLst/>
                          <a:uLnTx/>
                          <a:uFillTx/>
                          <a:latin typeface="+mn-lt"/>
                          <a:ea typeface="+mn-ea"/>
                          <a:cs typeface="+mn-cs"/>
                        </a:rPr>
                        <a:t>1,2</a:t>
                      </a:r>
                      <a:endParaRPr kumimoji="0" lang="en-US" sz="1600" b="1" i="0" u="none" strike="noStrike" kern="1200" cap="none" spc="0" normalizeH="0" baseline="0" noProof="0" dirty="0">
                        <a:ln>
                          <a:noFill/>
                        </a:ln>
                        <a:solidFill>
                          <a:srgbClr val="000000"/>
                        </a:solidFill>
                        <a:effectLst/>
                        <a:uLnTx/>
                        <a:uFillTx/>
                        <a:latin typeface="+mn-lt"/>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pPr algn="ctr"/>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pPr algn="ctr"/>
                      <a:endParaRPr lang="en-US" sz="140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68653272"/>
                  </a:ext>
                </a:extLst>
              </a:tr>
            </a:tbl>
          </a:graphicData>
        </a:graphic>
      </p:graphicFrame>
      <p:sp>
        <p:nvSpPr>
          <p:cNvPr id="2" name="Title 1">
            <a:extLst>
              <a:ext uri="{FF2B5EF4-FFF2-40B4-BE49-F238E27FC236}">
                <a16:creationId xmlns:a16="http://schemas.microsoft.com/office/drawing/2014/main" id="{A04262D3-9F95-42AC-B8C4-5725674C8CFF}"/>
              </a:ext>
            </a:extLst>
          </p:cNvPr>
          <p:cNvSpPr>
            <a:spLocks noGrp="1"/>
          </p:cNvSpPr>
          <p:nvPr>
            <p:ph type="title"/>
          </p:nvPr>
        </p:nvSpPr>
        <p:spPr/>
        <p:txBody>
          <a:bodyPr>
            <a:normAutofit/>
          </a:bodyPr>
          <a:lstStyle/>
          <a:p>
            <a:r>
              <a:rPr lang="en-US" sz="2200" dirty="0">
                <a:solidFill>
                  <a:schemeClr val="tx2"/>
                </a:solidFill>
              </a:rPr>
              <a:t>Human Lung Tissue Eosinophils (putative </a:t>
            </a:r>
            <a:r>
              <a:rPr lang="en-US" sz="2200" dirty="0" err="1">
                <a:solidFill>
                  <a:schemeClr val="tx2"/>
                </a:solidFill>
              </a:rPr>
              <a:t>rEOS</a:t>
            </a:r>
            <a:r>
              <a:rPr lang="en-US" sz="2200" dirty="0">
                <a:solidFill>
                  <a:schemeClr val="tx2"/>
                </a:solidFill>
              </a:rPr>
              <a:t>) vs Asthmatic Sputum </a:t>
            </a:r>
            <a:br>
              <a:rPr lang="en-US" sz="2200" dirty="0">
                <a:solidFill>
                  <a:schemeClr val="tx2"/>
                </a:solidFill>
              </a:rPr>
            </a:br>
            <a:r>
              <a:rPr lang="en-US" sz="2200" dirty="0">
                <a:solidFill>
                  <a:schemeClr val="tx2"/>
                </a:solidFill>
              </a:rPr>
              <a:t>Eosinophils (putative </a:t>
            </a:r>
            <a:r>
              <a:rPr lang="en-US" sz="2200" dirty="0" err="1">
                <a:solidFill>
                  <a:schemeClr val="tx2"/>
                </a:solidFill>
              </a:rPr>
              <a:t>iEOS</a:t>
            </a:r>
            <a:r>
              <a:rPr lang="en-US" sz="2200" dirty="0">
                <a:solidFill>
                  <a:schemeClr val="tx2"/>
                </a:solidFill>
              </a:rPr>
              <a:t>): </a:t>
            </a:r>
            <a:r>
              <a:rPr lang="en-US" sz="2400" dirty="0"/>
              <a:t>Flow cytometric description</a:t>
            </a:r>
            <a:endParaRPr lang="en-US" dirty="0"/>
          </a:p>
        </p:txBody>
      </p:sp>
      <p:sp>
        <p:nvSpPr>
          <p:cNvPr id="3" name="Slide Number Placeholder 2">
            <a:extLst>
              <a:ext uri="{FF2B5EF4-FFF2-40B4-BE49-F238E27FC236}">
                <a16:creationId xmlns:a16="http://schemas.microsoft.com/office/drawing/2014/main" id="{C5ED099B-9B7D-4DE5-A0C7-503C7C06C867}"/>
              </a:ext>
            </a:extLst>
          </p:cNvPr>
          <p:cNvSpPr>
            <a:spLocks noGrp="1"/>
          </p:cNvSpPr>
          <p:nvPr>
            <p:ph type="sldNum" sz="quarter" idx="12"/>
          </p:nvPr>
        </p:nvSpPr>
        <p:spPr/>
        <p:txBody>
          <a:bodyPr/>
          <a:lstStyle/>
          <a:p>
            <a:fld id="{CC7432E5-F8E0-41AE-9A6B-AD730338B005}" type="slidenum">
              <a:rPr lang="en-US" smtClean="0"/>
              <a:t>29</a:t>
            </a:fld>
            <a:endParaRPr lang="en-US"/>
          </a:p>
        </p:txBody>
      </p:sp>
      <p:sp>
        <p:nvSpPr>
          <p:cNvPr id="4" name="Text Placeholder 3">
            <a:extLst>
              <a:ext uri="{FF2B5EF4-FFF2-40B4-BE49-F238E27FC236}">
                <a16:creationId xmlns:a16="http://schemas.microsoft.com/office/drawing/2014/main" id="{68654DAB-4152-44B7-9EC6-03CC8AB2F972}"/>
              </a:ext>
            </a:extLst>
          </p:cNvPr>
          <p:cNvSpPr>
            <a:spLocks noGrp="1"/>
          </p:cNvSpPr>
          <p:nvPr>
            <p:ph type="body" sz="quarter" idx="13"/>
          </p:nvPr>
        </p:nvSpPr>
        <p:spPr/>
        <p:txBody>
          <a:bodyPr/>
          <a:lstStyle/>
          <a:p>
            <a:pPr lvl="0">
              <a:buClr>
                <a:srgbClr val="7F134C"/>
              </a:buClr>
            </a:pPr>
            <a:r>
              <a:rPr lang="en-US" sz="800">
                <a:solidFill>
                  <a:srgbClr val="000000"/>
                </a:solidFill>
              </a:rPr>
              <a:t>*Human orthologs of the discriminating surface markers found in the mouse.</a:t>
            </a:r>
          </a:p>
          <a:p>
            <a:pPr lvl="0">
              <a:buClr>
                <a:srgbClr val="7F134C"/>
              </a:buClr>
            </a:pPr>
            <a:r>
              <a:rPr lang="en-US" sz="700">
                <a:solidFill>
                  <a:srgbClr val="000000"/>
                </a:solidFill>
              </a:rPr>
              <a:t>1. Mesnil C, et al. </a:t>
            </a:r>
            <a:r>
              <a:rPr lang="en-US" sz="700" i="1">
                <a:solidFill>
                  <a:srgbClr val="000000"/>
                </a:solidFill>
              </a:rPr>
              <a:t>J Clin Invest</a:t>
            </a:r>
            <a:r>
              <a:rPr lang="en-US" sz="700">
                <a:solidFill>
                  <a:srgbClr val="000000"/>
                </a:solidFill>
              </a:rPr>
              <a:t>. 2016;126(9):3279-3295.  2. </a:t>
            </a:r>
            <a:r>
              <a:rPr lang="en-US" sz="700" err="1">
                <a:solidFill>
                  <a:srgbClr val="000000"/>
                </a:solidFill>
              </a:rPr>
              <a:t>Klion</a:t>
            </a:r>
            <a:r>
              <a:rPr lang="en-US" sz="700">
                <a:solidFill>
                  <a:srgbClr val="000000"/>
                </a:solidFill>
              </a:rPr>
              <a:t> A. </a:t>
            </a:r>
            <a:r>
              <a:rPr lang="en-US" sz="700" i="1">
                <a:solidFill>
                  <a:srgbClr val="000000"/>
                </a:solidFill>
              </a:rPr>
              <a:t>F1000 Research. </a:t>
            </a:r>
            <a:r>
              <a:rPr lang="en-US" sz="700">
                <a:solidFill>
                  <a:srgbClr val="000000"/>
                </a:solidFill>
              </a:rPr>
              <a:t>2017;6:(doi:10.12688/f1000research.11133.1).</a:t>
            </a:r>
          </a:p>
        </p:txBody>
      </p:sp>
      <p:grpSp>
        <p:nvGrpSpPr>
          <p:cNvPr id="13" name="Group 12">
            <a:extLst>
              <a:ext uri="{FF2B5EF4-FFF2-40B4-BE49-F238E27FC236}">
                <a16:creationId xmlns:a16="http://schemas.microsoft.com/office/drawing/2014/main" id="{7ACE6D33-9EC6-4A5E-B0A7-72BBD02AD4B6}"/>
              </a:ext>
            </a:extLst>
          </p:cNvPr>
          <p:cNvGrpSpPr/>
          <p:nvPr/>
        </p:nvGrpSpPr>
        <p:grpSpPr>
          <a:xfrm>
            <a:off x="10806406" y="-150791"/>
            <a:ext cx="1385593" cy="1536384"/>
            <a:chOff x="10806406" y="-150791"/>
            <a:chExt cx="1385593" cy="1536384"/>
          </a:xfrm>
        </p:grpSpPr>
        <p:sp>
          <p:nvSpPr>
            <p:cNvPr id="14" name="Diagonal Stripe 13">
              <a:extLst>
                <a:ext uri="{FF2B5EF4-FFF2-40B4-BE49-F238E27FC236}">
                  <a16:creationId xmlns:a16="http://schemas.microsoft.com/office/drawing/2014/main" id="{1100B9B8-FF1E-4A18-A0C6-703069EEBF7F}"/>
                </a:ext>
              </a:extLst>
            </p:cNvPr>
            <p:cNvSpPr/>
            <p:nvPr/>
          </p:nvSpPr>
          <p:spPr>
            <a:xfrm flipH="1">
              <a:off x="10806406" y="0"/>
              <a:ext cx="1385593" cy="1385593"/>
            </a:xfrm>
            <a:prstGeom prst="diagStripe">
              <a:avLst>
                <a:gd name="adj" fmla="val 625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84161E8C-246E-4E3F-B150-178E18125E08}"/>
                </a:ext>
              </a:extLst>
            </p:cNvPr>
            <p:cNvSpPr txBox="1"/>
            <p:nvPr/>
          </p:nvSpPr>
          <p:spPr>
            <a:xfrm rot="2700000">
              <a:off x="10917016" y="387233"/>
              <a:ext cx="1445379" cy="369332"/>
            </a:xfrm>
            <a:prstGeom prst="rect">
              <a:avLst/>
            </a:prstGeom>
            <a:noFill/>
          </p:spPr>
          <p:txBody>
            <a:bodyPr wrap="square" rtlCol="0">
              <a:spAutoFit/>
            </a:bodyPr>
            <a:lstStyle/>
            <a:p>
              <a:pPr algn="ctr">
                <a:buClr>
                  <a:schemeClr val="accent1"/>
                </a:buClr>
              </a:pPr>
              <a:r>
                <a:rPr lang="en-US">
                  <a:solidFill>
                    <a:schemeClr val="bg1"/>
                  </a:solidFill>
                </a:rPr>
                <a:t>HUMAN</a:t>
              </a:r>
            </a:p>
          </p:txBody>
        </p:sp>
      </p:grpSp>
      <p:sp>
        <p:nvSpPr>
          <p:cNvPr id="16" name="Arrow: Left-Right 15">
            <a:extLst>
              <a:ext uri="{FF2B5EF4-FFF2-40B4-BE49-F238E27FC236}">
                <a16:creationId xmlns:a16="http://schemas.microsoft.com/office/drawing/2014/main" id="{358BD47A-5562-405C-AD1A-04AA52A12BB5}"/>
              </a:ext>
            </a:extLst>
          </p:cNvPr>
          <p:cNvSpPr/>
          <p:nvPr/>
        </p:nvSpPr>
        <p:spPr>
          <a:xfrm>
            <a:off x="2771775" y="2740957"/>
            <a:ext cx="8953500" cy="281948"/>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No difference</a:t>
            </a:r>
          </a:p>
        </p:txBody>
      </p:sp>
      <p:sp>
        <p:nvSpPr>
          <p:cNvPr id="11" name="Arrow: Left-Right 10">
            <a:extLst>
              <a:ext uri="{FF2B5EF4-FFF2-40B4-BE49-F238E27FC236}">
                <a16:creationId xmlns:a16="http://schemas.microsoft.com/office/drawing/2014/main" id="{2DDE9132-5499-499D-861A-2DAABE64E8CB}"/>
              </a:ext>
            </a:extLst>
          </p:cNvPr>
          <p:cNvSpPr/>
          <p:nvPr/>
        </p:nvSpPr>
        <p:spPr>
          <a:xfrm>
            <a:off x="2771775" y="1978511"/>
            <a:ext cx="8953500" cy="281948"/>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No difference</a:t>
            </a:r>
          </a:p>
        </p:txBody>
      </p:sp>
      <p:grpSp>
        <p:nvGrpSpPr>
          <p:cNvPr id="12" name="Group 11">
            <a:extLst>
              <a:ext uri="{FF2B5EF4-FFF2-40B4-BE49-F238E27FC236}">
                <a16:creationId xmlns:a16="http://schemas.microsoft.com/office/drawing/2014/main" id="{3C7A0D21-AED0-4C06-BC94-A51DD4163028}"/>
              </a:ext>
            </a:extLst>
          </p:cNvPr>
          <p:cNvGrpSpPr/>
          <p:nvPr/>
        </p:nvGrpSpPr>
        <p:grpSpPr>
          <a:xfrm>
            <a:off x="10851385" y="6326513"/>
            <a:ext cx="1276669" cy="274320"/>
            <a:chOff x="10862292" y="5848079"/>
            <a:chExt cx="1276669" cy="310896"/>
          </a:xfrm>
        </p:grpSpPr>
        <p:sp>
          <p:nvSpPr>
            <p:cNvPr id="18" name="Rectangle: Rounded Corners 17">
              <a:hlinkClick r:id="rId3" action="ppaction://hlinksldjump"/>
              <a:extLst>
                <a:ext uri="{FF2B5EF4-FFF2-40B4-BE49-F238E27FC236}">
                  <a16:creationId xmlns:a16="http://schemas.microsoft.com/office/drawing/2014/main" id="{8A12377B-EAE5-46BD-A137-8A9057F8A96D}"/>
                </a:ext>
              </a:extLst>
            </p:cNvPr>
            <p:cNvSpPr/>
            <p:nvPr/>
          </p:nvSpPr>
          <p:spPr>
            <a:xfrm>
              <a:off x="10862292" y="5848079"/>
              <a:ext cx="1276669" cy="310896"/>
            </a:xfrm>
            <a:prstGeom prst="roundRect">
              <a:avLst>
                <a:gd name="adj" fmla="val 50000"/>
              </a:avLst>
            </a:prstGeom>
            <a:solidFill>
              <a:schemeClr val="bg1"/>
            </a:solidFill>
            <a:ln w="63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27432" tIns="0" rIns="0" bIns="0" rtlCol="0" anchor="ctr"/>
            <a:lstStyle/>
            <a:p>
              <a:r>
                <a:rPr lang="en-US" sz="800" dirty="0">
                  <a:solidFill>
                    <a:schemeClr val="tx2"/>
                  </a:solidFill>
                </a:rPr>
                <a:t>Return to presentation</a:t>
              </a:r>
            </a:p>
          </p:txBody>
        </p:sp>
        <p:sp>
          <p:nvSpPr>
            <p:cNvPr id="19" name="Freeform: Shape 18">
              <a:extLst>
                <a:ext uri="{FF2B5EF4-FFF2-40B4-BE49-F238E27FC236}">
                  <a16:creationId xmlns:a16="http://schemas.microsoft.com/office/drawing/2014/main" id="{12A73D44-A39D-4000-A83D-414AAAAD385E}"/>
                </a:ext>
              </a:extLst>
            </p:cNvPr>
            <p:cNvSpPr/>
            <p:nvPr/>
          </p:nvSpPr>
          <p:spPr>
            <a:xfrm rot="5400000">
              <a:off x="11956091" y="5962813"/>
              <a:ext cx="162858" cy="81429"/>
            </a:xfrm>
            <a:custGeom>
              <a:avLst/>
              <a:gdLst>
                <a:gd name="connsiteX0" fmla="*/ 0 w 561976"/>
                <a:gd name="connsiteY0" fmla="*/ 280988 h 280988"/>
                <a:gd name="connsiteX1" fmla="*/ 280988 w 561976"/>
                <a:gd name="connsiteY1" fmla="*/ 0 h 280988"/>
                <a:gd name="connsiteX2" fmla="*/ 561976 w 561976"/>
                <a:gd name="connsiteY2" fmla="*/ 280988 h 280988"/>
              </a:gdLst>
              <a:ahLst/>
              <a:cxnLst>
                <a:cxn ang="0">
                  <a:pos x="connsiteX0" y="connsiteY0"/>
                </a:cxn>
                <a:cxn ang="0">
                  <a:pos x="connsiteX1" y="connsiteY1"/>
                </a:cxn>
                <a:cxn ang="0">
                  <a:pos x="connsiteX2" y="connsiteY2"/>
                </a:cxn>
              </a:cxnLst>
              <a:rect l="l" t="t" r="r" b="b"/>
              <a:pathLst>
                <a:path w="561976" h="280988">
                  <a:moveTo>
                    <a:pt x="0" y="280988"/>
                  </a:moveTo>
                  <a:lnTo>
                    <a:pt x="280988" y="0"/>
                  </a:lnTo>
                  <a:lnTo>
                    <a:pt x="561976" y="280988"/>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4487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243C7-16BD-4D0B-9739-A2028B1D9774}"/>
              </a:ext>
            </a:extLst>
          </p:cNvPr>
          <p:cNvSpPr>
            <a:spLocks noGrp="1"/>
          </p:cNvSpPr>
          <p:nvPr>
            <p:ph type="title"/>
          </p:nvPr>
        </p:nvSpPr>
        <p:spPr/>
        <p:txBody>
          <a:bodyPr>
            <a:normAutofit/>
          </a:bodyPr>
          <a:lstStyle/>
          <a:p>
            <a:r>
              <a:rPr lang="en-US" dirty="0"/>
              <a:t>The role of eosinophils in inflammation is well characterized in humans whereas the role in homeostasis is based primarily on animal data</a:t>
            </a:r>
          </a:p>
        </p:txBody>
      </p:sp>
      <p:sp>
        <p:nvSpPr>
          <p:cNvPr id="3" name="Slide Number Placeholder 2">
            <a:extLst>
              <a:ext uri="{FF2B5EF4-FFF2-40B4-BE49-F238E27FC236}">
                <a16:creationId xmlns:a16="http://schemas.microsoft.com/office/drawing/2014/main" id="{A3AAC3F2-6B55-44B4-8B79-CB9E14CCFE56}"/>
              </a:ext>
            </a:extLst>
          </p:cNvPr>
          <p:cNvSpPr>
            <a:spLocks noGrp="1"/>
          </p:cNvSpPr>
          <p:nvPr>
            <p:ph type="sldNum" sz="quarter" idx="12"/>
          </p:nvPr>
        </p:nvSpPr>
        <p:spPr>
          <a:xfrm>
            <a:off x="0" y="6492875"/>
            <a:ext cx="457200" cy="365125"/>
          </a:xfrm>
        </p:spPr>
        <p:txBody>
          <a:bodyPr/>
          <a:lstStyle/>
          <a:p>
            <a:fld id="{CC7432E5-F8E0-41AE-9A6B-AD730338B005}" type="slidenum">
              <a:rPr lang="en-US" smtClean="0"/>
              <a:t>3</a:t>
            </a:fld>
            <a:endParaRPr lang="en-US"/>
          </a:p>
        </p:txBody>
      </p:sp>
      <p:sp>
        <p:nvSpPr>
          <p:cNvPr id="4" name="Text Placeholder 3">
            <a:extLst>
              <a:ext uri="{FF2B5EF4-FFF2-40B4-BE49-F238E27FC236}">
                <a16:creationId xmlns:a16="http://schemas.microsoft.com/office/drawing/2014/main" id="{A074357D-3462-4A33-80F5-F458077D9D34}"/>
              </a:ext>
            </a:extLst>
          </p:cNvPr>
          <p:cNvSpPr>
            <a:spLocks noGrp="1"/>
          </p:cNvSpPr>
          <p:nvPr>
            <p:ph type="body" sz="quarter" idx="13"/>
          </p:nvPr>
        </p:nvSpPr>
        <p:spPr>
          <a:xfrm>
            <a:off x="457200" y="6412612"/>
            <a:ext cx="10058400" cy="445387"/>
          </a:xfrm>
        </p:spPr>
        <p:txBody>
          <a:bodyPr/>
          <a:lstStyle/>
          <a:p>
            <a:r>
              <a:rPr lang="en-US" sz="700"/>
              <a:t>1. Ramirez GA, et al. </a:t>
            </a:r>
            <a:r>
              <a:rPr lang="en-US" sz="700" i="1"/>
              <a:t>BioMed Res Int. </a:t>
            </a:r>
            <a:r>
              <a:rPr lang="en-US" sz="700"/>
              <a:t>2018;2018:9095275.  2. </a:t>
            </a:r>
            <a:r>
              <a:rPr lang="en-US" sz="700" err="1"/>
              <a:t>Marichal</a:t>
            </a:r>
            <a:r>
              <a:rPr lang="en-US" sz="700"/>
              <a:t> T, et al. </a:t>
            </a:r>
            <a:r>
              <a:rPr lang="en-US" sz="700" i="1"/>
              <a:t>Front Med</a:t>
            </a:r>
            <a:r>
              <a:rPr lang="en-US" sz="700"/>
              <a:t>. 2017; </a:t>
            </a:r>
            <a:r>
              <a:rPr lang="pt-BR" sz="700"/>
              <a:t>4:101. doi:10.3389/fmed.2017.00101.  3</a:t>
            </a:r>
            <a:r>
              <a:rPr lang="en-US" sz="700"/>
              <a:t>. </a:t>
            </a:r>
            <a:r>
              <a:rPr lang="en-US" sz="700" err="1"/>
              <a:t>Strandmark</a:t>
            </a:r>
            <a:r>
              <a:rPr lang="en-US" sz="700"/>
              <a:t> J, et al. </a:t>
            </a:r>
            <a:r>
              <a:rPr lang="en-US" sz="700" i="1"/>
              <a:t>Critical Reviews in Immunology</a:t>
            </a:r>
            <a:r>
              <a:rPr lang="en-US" sz="700"/>
              <a:t>. 2016;36(3):193-238.  4. </a:t>
            </a:r>
            <a:r>
              <a:rPr lang="en-US" sz="700">
                <a:ea typeface="Arial Narrow" charset="0"/>
              </a:rPr>
              <a:t>Rosenberg HF, et al. </a:t>
            </a:r>
            <a:r>
              <a:rPr lang="en-US" sz="700" i="1">
                <a:ea typeface="Arial Narrow" charset="0"/>
              </a:rPr>
              <a:t>Nat Rev Immunol</a:t>
            </a:r>
            <a:r>
              <a:rPr lang="en-US" sz="700">
                <a:ea typeface="Arial Narrow" charset="0"/>
              </a:rPr>
              <a:t>. 2013;13:9-22</a:t>
            </a:r>
            <a:r>
              <a:rPr lang="en-US" sz="700"/>
              <a:t>.  5. </a:t>
            </a:r>
            <a:r>
              <a:rPr lang="en-US" sz="700" err="1"/>
              <a:t>Bochner</a:t>
            </a:r>
            <a:r>
              <a:rPr lang="en-US" sz="700"/>
              <a:t> BS. </a:t>
            </a:r>
            <a:r>
              <a:rPr lang="en-US" sz="700" i="1"/>
              <a:t>Ann Allergy Asthma Immunol</a:t>
            </a:r>
            <a:r>
              <a:rPr lang="en-US" sz="700"/>
              <a:t>. 2018;121(2):150-155. </a:t>
            </a:r>
          </a:p>
        </p:txBody>
      </p:sp>
      <p:grpSp>
        <p:nvGrpSpPr>
          <p:cNvPr id="243" name="Group 242">
            <a:extLst>
              <a:ext uri="{FF2B5EF4-FFF2-40B4-BE49-F238E27FC236}">
                <a16:creationId xmlns:a16="http://schemas.microsoft.com/office/drawing/2014/main" id="{AFA106B2-CBBD-412A-85F6-8FB7A975E427}"/>
              </a:ext>
            </a:extLst>
          </p:cNvPr>
          <p:cNvGrpSpPr/>
          <p:nvPr/>
        </p:nvGrpSpPr>
        <p:grpSpPr>
          <a:xfrm>
            <a:off x="10588108" y="6032105"/>
            <a:ext cx="1276669" cy="274320"/>
            <a:chOff x="10862292" y="5848079"/>
            <a:chExt cx="1276669" cy="310896"/>
          </a:xfrm>
        </p:grpSpPr>
        <p:sp>
          <p:nvSpPr>
            <p:cNvPr id="244" name="Rectangle: Rounded Corners 243">
              <a:hlinkClick r:id="rId3" action="ppaction://hlinksldjump"/>
              <a:extLst>
                <a:ext uri="{FF2B5EF4-FFF2-40B4-BE49-F238E27FC236}">
                  <a16:creationId xmlns:a16="http://schemas.microsoft.com/office/drawing/2014/main" id="{DB2B1C9B-7A72-4495-9C90-23333ED3E39A}"/>
                </a:ext>
              </a:extLst>
            </p:cNvPr>
            <p:cNvSpPr/>
            <p:nvPr/>
          </p:nvSpPr>
          <p:spPr>
            <a:xfrm>
              <a:off x="10862292" y="5848079"/>
              <a:ext cx="1276669" cy="310896"/>
            </a:xfrm>
            <a:prstGeom prst="roundRect">
              <a:avLst>
                <a:gd name="adj" fmla="val 50000"/>
              </a:avLst>
            </a:prstGeom>
            <a:solidFill>
              <a:schemeClr val="bg1"/>
            </a:solidFill>
            <a:ln w="63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27432" tIns="0" rIns="0" bIns="0" rtlCol="0" anchor="ctr"/>
            <a:lstStyle/>
            <a:p>
              <a:r>
                <a:rPr lang="en-US" sz="800">
                  <a:solidFill>
                    <a:schemeClr val="tx2"/>
                  </a:solidFill>
                </a:rPr>
                <a:t>Eosinophils in asthma</a:t>
              </a:r>
            </a:p>
          </p:txBody>
        </p:sp>
        <p:sp>
          <p:nvSpPr>
            <p:cNvPr id="245" name="Freeform: Shape 244">
              <a:extLst>
                <a:ext uri="{FF2B5EF4-FFF2-40B4-BE49-F238E27FC236}">
                  <a16:creationId xmlns:a16="http://schemas.microsoft.com/office/drawing/2014/main" id="{C8C5F93F-DF06-4D99-BDD0-22F738BD73E2}"/>
                </a:ext>
              </a:extLst>
            </p:cNvPr>
            <p:cNvSpPr/>
            <p:nvPr/>
          </p:nvSpPr>
          <p:spPr>
            <a:xfrm rot="5400000">
              <a:off x="11956091" y="5962813"/>
              <a:ext cx="162858" cy="81429"/>
            </a:xfrm>
            <a:custGeom>
              <a:avLst/>
              <a:gdLst>
                <a:gd name="connsiteX0" fmla="*/ 0 w 561976"/>
                <a:gd name="connsiteY0" fmla="*/ 280988 h 280988"/>
                <a:gd name="connsiteX1" fmla="*/ 280988 w 561976"/>
                <a:gd name="connsiteY1" fmla="*/ 0 h 280988"/>
                <a:gd name="connsiteX2" fmla="*/ 561976 w 561976"/>
                <a:gd name="connsiteY2" fmla="*/ 280988 h 280988"/>
              </a:gdLst>
              <a:ahLst/>
              <a:cxnLst>
                <a:cxn ang="0">
                  <a:pos x="connsiteX0" y="connsiteY0"/>
                </a:cxn>
                <a:cxn ang="0">
                  <a:pos x="connsiteX1" y="connsiteY1"/>
                </a:cxn>
                <a:cxn ang="0">
                  <a:pos x="connsiteX2" y="connsiteY2"/>
                </a:cxn>
              </a:cxnLst>
              <a:rect l="l" t="t" r="r" b="b"/>
              <a:pathLst>
                <a:path w="561976" h="280988">
                  <a:moveTo>
                    <a:pt x="0" y="280988"/>
                  </a:moveTo>
                  <a:lnTo>
                    <a:pt x="280988" y="0"/>
                  </a:lnTo>
                  <a:lnTo>
                    <a:pt x="561976" y="280988"/>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6" name="Picture 245">
            <a:extLst>
              <a:ext uri="{FF2B5EF4-FFF2-40B4-BE49-F238E27FC236}">
                <a16:creationId xmlns:a16="http://schemas.microsoft.com/office/drawing/2014/main" id="{FC3452A9-D5AE-47A1-BB8B-D5B8B0D850F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50402"/>
          <a:stretch/>
        </p:blipFill>
        <p:spPr>
          <a:xfrm>
            <a:off x="457200" y="1200702"/>
            <a:ext cx="3405232" cy="5223572"/>
          </a:xfrm>
          <a:prstGeom prst="rect">
            <a:avLst/>
          </a:prstGeom>
        </p:spPr>
      </p:pic>
      <p:sp>
        <p:nvSpPr>
          <p:cNvPr id="247" name="Rectangle 246">
            <a:extLst>
              <a:ext uri="{FF2B5EF4-FFF2-40B4-BE49-F238E27FC236}">
                <a16:creationId xmlns:a16="http://schemas.microsoft.com/office/drawing/2014/main" id="{786A4C91-9CE3-414B-B60B-620C5CBE261A}"/>
              </a:ext>
            </a:extLst>
          </p:cNvPr>
          <p:cNvSpPr/>
          <p:nvPr/>
        </p:nvSpPr>
        <p:spPr>
          <a:xfrm>
            <a:off x="3594164" y="3660971"/>
            <a:ext cx="1046461" cy="2763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8" name="Picture 247">
            <a:extLst>
              <a:ext uri="{FF2B5EF4-FFF2-40B4-BE49-F238E27FC236}">
                <a16:creationId xmlns:a16="http://schemas.microsoft.com/office/drawing/2014/main" id="{9F1B0451-4F15-4770-974E-5A2242E00535}"/>
              </a:ext>
            </a:extLst>
          </p:cNvPr>
          <p:cNvPicPr>
            <a:picLocks noChangeAspect="1"/>
          </p:cNvPicPr>
          <p:nvPr/>
        </p:nvPicPr>
        <p:blipFill rotWithShape="1">
          <a:blip r:embed="rId5"/>
          <a:srcRect l="26999" t="21044" r="17608"/>
          <a:stretch/>
        </p:blipFill>
        <p:spPr>
          <a:xfrm>
            <a:off x="1635770" y="1200702"/>
            <a:ext cx="3677918" cy="5242547"/>
          </a:xfrm>
          <a:prstGeom prst="rect">
            <a:avLst/>
          </a:prstGeom>
        </p:spPr>
      </p:pic>
      <p:pic>
        <p:nvPicPr>
          <p:cNvPr id="249" name="Picture 248">
            <a:extLst>
              <a:ext uri="{FF2B5EF4-FFF2-40B4-BE49-F238E27FC236}">
                <a16:creationId xmlns:a16="http://schemas.microsoft.com/office/drawing/2014/main" id="{9FB7F1EA-CD46-40CC-89AE-E889DE93E5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19953026">
            <a:off x="3289402" y="4640002"/>
            <a:ext cx="531103" cy="473752"/>
          </a:xfrm>
          <a:prstGeom prst="rect">
            <a:avLst/>
          </a:prstGeom>
        </p:spPr>
      </p:pic>
      <p:pic>
        <p:nvPicPr>
          <p:cNvPr id="250" name="Picture 249">
            <a:extLst>
              <a:ext uri="{FF2B5EF4-FFF2-40B4-BE49-F238E27FC236}">
                <a16:creationId xmlns:a16="http://schemas.microsoft.com/office/drawing/2014/main" id="{5755DCA0-B2A5-4598-B04B-442221A156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47282" y="4042751"/>
            <a:ext cx="531103" cy="473752"/>
          </a:xfrm>
          <a:prstGeom prst="rect">
            <a:avLst/>
          </a:prstGeom>
        </p:spPr>
      </p:pic>
      <p:sp>
        <p:nvSpPr>
          <p:cNvPr id="251" name="Rectangle 250">
            <a:extLst>
              <a:ext uri="{FF2B5EF4-FFF2-40B4-BE49-F238E27FC236}">
                <a16:creationId xmlns:a16="http://schemas.microsoft.com/office/drawing/2014/main" id="{429D9475-0992-4DE8-9106-6EE5F9A06ADD}"/>
              </a:ext>
            </a:extLst>
          </p:cNvPr>
          <p:cNvSpPr/>
          <p:nvPr/>
        </p:nvSpPr>
        <p:spPr>
          <a:xfrm>
            <a:off x="7305819" y="5963784"/>
            <a:ext cx="2662059" cy="424732"/>
          </a:xfrm>
          <a:prstGeom prst="rect">
            <a:avLst/>
          </a:prstGeom>
        </p:spPr>
        <p:txBody>
          <a:bodyPr wrap="square">
            <a:spAutoFit/>
          </a:bodyPr>
          <a:lstStyle/>
          <a:p>
            <a:pPr algn="r" defTabSz="622300">
              <a:lnSpc>
                <a:spcPct val="90000"/>
              </a:lnSpc>
              <a:spcBef>
                <a:spcPts val="600"/>
              </a:spcBef>
              <a:spcAft>
                <a:spcPts val="600"/>
              </a:spcAft>
            </a:pPr>
            <a:r>
              <a:rPr lang="en-US" sz="1200" dirty="0"/>
              <a:t>The translational relevance of these concepts remains uncertain</a:t>
            </a:r>
            <a:r>
              <a:rPr lang="en-US" sz="1200" baseline="30000" dirty="0"/>
              <a:t>5</a:t>
            </a:r>
          </a:p>
        </p:txBody>
      </p:sp>
      <p:grpSp>
        <p:nvGrpSpPr>
          <p:cNvPr id="252" name="Group 251">
            <a:extLst>
              <a:ext uri="{FF2B5EF4-FFF2-40B4-BE49-F238E27FC236}">
                <a16:creationId xmlns:a16="http://schemas.microsoft.com/office/drawing/2014/main" id="{8715C92E-B3E8-4C31-9775-C382913C9B01}"/>
              </a:ext>
            </a:extLst>
          </p:cNvPr>
          <p:cNvGrpSpPr/>
          <p:nvPr/>
        </p:nvGrpSpPr>
        <p:grpSpPr>
          <a:xfrm>
            <a:off x="7272082" y="1551893"/>
            <a:ext cx="4590888" cy="2074858"/>
            <a:chOff x="7272082" y="3109197"/>
            <a:chExt cx="4590888" cy="2074858"/>
          </a:xfrm>
        </p:grpSpPr>
        <p:sp>
          <p:nvSpPr>
            <p:cNvPr id="253" name="Rectangle 252">
              <a:extLst>
                <a:ext uri="{FF2B5EF4-FFF2-40B4-BE49-F238E27FC236}">
                  <a16:creationId xmlns:a16="http://schemas.microsoft.com/office/drawing/2014/main" id="{FF53CBA0-FE3B-44A4-A857-A94E6462E991}"/>
                </a:ext>
              </a:extLst>
            </p:cNvPr>
            <p:cNvSpPr/>
            <p:nvPr/>
          </p:nvSpPr>
          <p:spPr>
            <a:xfrm>
              <a:off x="7290970" y="3355255"/>
              <a:ext cx="4572000" cy="1828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a:extLst>
                <a:ext uri="{FF2B5EF4-FFF2-40B4-BE49-F238E27FC236}">
                  <a16:creationId xmlns:a16="http://schemas.microsoft.com/office/drawing/2014/main" id="{F97148DA-0FDE-4550-A3B8-C290AAA7E395}"/>
                </a:ext>
              </a:extLst>
            </p:cNvPr>
            <p:cNvSpPr txBox="1"/>
            <p:nvPr/>
          </p:nvSpPr>
          <p:spPr>
            <a:xfrm>
              <a:off x="7290970" y="3109197"/>
              <a:ext cx="2831438" cy="276999"/>
            </a:xfrm>
            <a:prstGeom prst="rect">
              <a:avLst/>
            </a:prstGeom>
            <a:noFill/>
          </p:spPr>
          <p:txBody>
            <a:bodyPr wrap="square" rtlCol="0">
              <a:spAutoFit/>
            </a:bodyPr>
            <a:lstStyle/>
            <a:p>
              <a:pPr>
                <a:buClr>
                  <a:schemeClr val="accent1"/>
                </a:buClr>
              </a:pPr>
              <a:r>
                <a:rPr lang="en-US" sz="1200" b="1">
                  <a:solidFill>
                    <a:schemeClr val="accent1"/>
                  </a:solidFill>
                </a:rPr>
                <a:t>INFLAMMATION</a:t>
              </a:r>
              <a:r>
                <a:rPr lang="en-US" sz="1200" b="1" baseline="30000">
                  <a:solidFill>
                    <a:schemeClr val="accent1"/>
                  </a:solidFill>
                </a:rPr>
                <a:t>1-3</a:t>
              </a:r>
            </a:p>
          </p:txBody>
        </p:sp>
        <p:grpSp>
          <p:nvGrpSpPr>
            <p:cNvPr id="255" name="Group 254">
              <a:extLst>
                <a:ext uri="{FF2B5EF4-FFF2-40B4-BE49-F238E27FC236}">
                  <a16:creationId xmlns:a16="http://schemas.microsoft.com/office/drawing/2014/main" id="{DCDFD6D3-359F-4F99-8A9C-7B367789E84E}"/>
                </a:ext>
              </a:extLst>
            </p:cNvPr>
            <p:cNvGrpSpPr/>
            <p:nvPr/>
          </p:nvGrpSpPr>
          <p:grpSpPr>
            <a:xfrm>
              <a:off x="7272082" y="3949124"/>
              <a:ext cx="2223629" cy="400111"/>
              <a:chOff x="7436609" y="2257469"/>
              <a:chExt cx="2077990" cy="400111"/>
            </a:xfrm>
          </p:grpSpPr>
          <p:sp>
            <p:nvSpPr>
              <p:cNvPr id="273" name="TextBox 272">
                <a:extLst>
                  <a:ext uri="{FF2B5EF4-FFF2-40B4-BE49-F238E27FC236}">
                    <a16:creationId xmlns:a16="http://schemas.microsoft.com/office/drawing/2014/main" id="{00F876D4-5C2A-4B72-B445-C975EF4FDF6D}"/>
                  </a:ext>
                </a:extLst>
              </p:cNvPr>
              <p:cNvSpPr txBox="1"/>
              <p:nvPr/>
            </p:nvSpPr>
            <p:spPr>
              <a:xfrm>
                <a:off x="7436609" y="2257470"/>
                <a:ext cx="1094766" cy="400110"/>
              </a:xfrm>
              <a:prstGeom prst="rect">
                <a:avLst/>
              </a:prstGeom>
              <a:noFill/>
            </p:spPr>
            <p:txBody>
              <a:bodyPr wrap="square" rtlCol="0">
                <a:spAutoFit/>
              </a:bodyPr>
              <a:lstStyle/>
              <a:p>
                <a:pPr algn="ctr">
                  <a:buClr>
                    <a:schemeClr val="accent1"/>
                  </a:buClr>
                </a:pPr>
                <a:r>
                  <a:rPr lang="en-US" sz="1000"/>
                  <a:t>UPPER/LOWER GI TRACT</a:t>
                </a:r>
              </a:p>
            </p:txBody>
          </p:sp>
          <p:sp>
            <p:nvSpPr>
              <p:cNvPr id="274" name="TextBox 273">
                <a:extLst>
                  <a:ext uri="{FF2B5EF4-FFF2-40B4-BE49-F238E27FC236}">
                    <a16:creationId xmlns:a16="http://schemas.microsoft.com/office/drawing/2014/main" id="{2BBA0903-9B0D-4C86-830C-9C70BC98EF29}"/>
                  </a:ext>
                </a:extLst>
              </p:cNvPr>
              <p:cNvSpPr txBox="1"/>
              <p:nvPr/>
            </p:nvSpPr>
            <p:spPr>
              <a:xfrm>
                <a:off x="8514632" y="2257469"/>
                <a:ext cx="999967" cy="400110"/>
              </a:xfrm>
              <a:prstGeom prst="rect">
                <a:avLst/>
              </a:prstGeom>
              <a:noFill/>
            </p:spPr>
            <p:txBody>
              <a:bodyPr wrap="square" rtlCol="0">
                <a:spAutoFit/>
              </a:bodyPr>
              <a:lstStyle/>
              <a:p>
                <a:pPr algn="ctr">
                  <a:buClr>
                    <a:schemeClr val="accent1"/>
                  </a:buClr>
                </a:pPr>
                <a:r>
                  <a:rPr lang="en-US" sz="1000"/>
                  <a:t>BLOOD VESSELS</a:t>
                </a:r>
              </a:p>
            </p:txBody>
          </p:sp>
        </p:grpSp>
        <p:grpSp>
          <p:nvGrpSpPr>
            <p:cNvPr id="256" name="Group 255">
              <a:extLst>
                <a:ext uri="{FF2B5EF4-FFF2-40B4-BE49-F238E27FC236}">
                  <a16:creationId xmlns:a16="http://schemas.microsoft.com/office/drawing/2014/main" id="{357C9519-6DA7-4B7E-8336-10A963B84F3F}"/>
                </a:ext>
              </a:extLst>
            </p:cNvPr>
            <p:cNvGrpSpPr/>
            <p:nvPr/>
          </p:nvGrpSpPr>
          <p:grpSpPr>
            <a:xfrm>
              <a:off x="7272082" y="4859732"/>
              <a:ext cx="2223629" cy="246222"/>
              <a:chOff x="7436609" y="2257469"/>
              <a:chExt cx="2077990" cy="246222"/>
            </a:xfrm>
          </p:grpSpPr>
          <p:sp>
            <p:nvSpPr>
              <p:cNvPr id="271" name="TextBox 270">
                <a:extLst>
                  <a:ext uri="{FF2B5EF4-FFF2-40B4-BE49-F238E27FC236}">
                    <a16:creationId xmlns:a16="http://schemas.microsoft.com/office/drawing/2014/main" id="{1818865C-D5D2-4BC8-9194-473E4F8887C9}"/>
                  </a:ext>
                </a:extLst>
              </p:cNvPr>
              <p:cNvSpPr txBox="1"/>
              <p:nvPr/>
            </p:nvSpPr>
            <p:spPr>
              <a:xfrm>
                <a:off x="7436609" y="2257470"/>
                <a:ext cx="999967" cy="246221"/>
              </a:xfrm>
              <a:prstGeom prst="rect">
                <a:avLst/>
              </a:prstGeom>
              <a:noFill/>
            </p:spPr>
            <p:txBody>
              <a:bodyPr wrap="square" rtlCol="0">
                <a:spAutoFit/>
              </a:bodyPr>
              <a:lstStyle/>
              <a:p>
                <a:pPr algn="ctr">
                  <a:buClr>
                    <a:schemeClr val="accent1"/>
                  </a:buClr>
                </a:pPr>
                <a:r>
                  <a:rPr lang="en-US" sz="1000"/>
                  <a:t>HEART</a:t>
                </a:r>
              </a:p>
            </p:txBody>
          </p:sp>
          <p:sp>
            <p:nvSpPr>
              <p:cNvPr id="272" name="TextBox 271">
                <a:extLst>
                  <a:ext uri="{FF2B5EF4-FFF2-40B4-BE49-F238E27FC236}">
                    <a16:creationId xmlns:a16="http://schemas.microsoft.com/office/drawing/2014/main" id="{3A9A187A-B061-42C2-AC42-9DF077AB13A0}"/>
                  </a:ext>
                </a:extLst>
              </p:cNvPr>
              <p:cNvSpPr txBox="1"/>
              <p:nvPr/>
            </p:nvSpPr>
            <p:spPr>
              <a:xfrm>
                <a:off x="8514632" y="2257469"/>
                <a:ext cx="999967" cy="246221"/>
              </a:xfrm>
              <a:prstGeom prst="rect">
                <a:avLst/>
              </a:prstGeom>
              <a:noFill/>
            </p:spPr>
            <p:txBody>
              <a:bodyPr wrap="square" rtlCol="0">
                <a:spAutoFit/>
              </a:bodyPr>
              <a:lstStyle/>
              <a:p>
                <a:pPr algn="ctr">
                  <a:buClr>
                    <a:schemeClr val="accent1"/>
                  </a:buClr>
                </a:pPr>
                <a:r>
                  <a:rPr lang="en-US" sz="1000"/>
                  <a:t>LUNGS</a:t>
                </a:r>
              </a:p>
            </p:txBody>
          </p:sp>
        </p:grpSp>
        <p:grpSp>
          <p:nvGrpSpPr>
            <p:cNvPr id="257" name="Group 256">
              <a:extLst>
                <a:ext uri="{FF2B5EF4-FFF2-40B4-BE49-F238E27FC236}">
                  <a16:creationId xmlns:a16="http://schemas.microsoft.com/office/drawing/2014/main" id="{3A30B4F0-5A78-481B-A0BF-E30F81B024C5}"/>
                </a:ext>
              </a:extLst>
            </p:cNvPr>
            <p:cNvGrpSpPr/>
            <p:nvPr/>
          </p:nvGrpSpPr>
          <p:grpSpPr>
            <a:xfrm>
              <a:off x="9573768" y="3949123"/>
              <a:ext cx="2223629" cy="400111"/>
              <a:chOff x="7436609" y="2257469"/>
              <a:chExt cx="2077990" cy="400111"/>
            </a:xfrm>
          </p:grpSpPr>
          <p:sp>
            <p:nvSpPr>
              <p:cNvPr id="269" name="TextBox 268">
                <a:extLst>
                  <a:ext uri="{FF2B5EF4-FFF2-40B4-BE49-F238E27FC236}">
                    <a16:creationId xmlns:a16="http://schemas.microsoft.com/office/drawing/2014/main" id="{7B42444C-97A9-43F0-90A9-6C6F999DCB3F}"/>
                  </a:ext>
                </a:extLst>
              </p:cNvPr>
              <p:cNvSpPr txBox="1"/>
              <p:nvPr/>
            </p:nvSpPr>
            <p:spPr>
              <a:xfrm>
                <a:off x="7436609" y="2257470"/>
                <a:ext cx="999967" cy="400110"/>
              </a:xfrm>
              <a:prstGeom prst="rect">
                <a:avLst/>
              </a:prstGeom>
              <a:noFill/>
            </p:spPr>
            <p:txBody>
              <a:bodyPr wrap="square" rtlCol="0">
                <a:spAutoFit/>
              </a:bodyPr>
              <a:lstStyle/>
              <a:p>
                <a:pPr algn="ctr">
                  <a:buClr>
                    <a:schemeClr val="accent1"/>
                  </a:buClr>
                </a:pPr>
                <a:r>
                  <a:rPr lang="en-US" sz="1000"/>
                  <a:t>NASAL MUCOSA</a:t>
                </a:r>
              </a:p>
            </p:txBody>
          </p:sp>
          <p:sp>
            <p:nvSpPr>
              <p:cNvPr id="270" name="TextBox 269">
                <a:extLst>
                  <a:ext uri="{FF2B5EF4-FFF2-40B4-BE49-F238E27FC236}">
                    <a16:creationId xmlns:a16="http://schemas.microsoft.com/office/drawing/2014/main" id="{3C04CA2B-69DB-435F-91D0-D1C41720CA9E}"/>
                  </a:ext>
                </a:extLst>
              </p:cNvPr>
              <p:cNvSpPr txBox="1"/>
              <p:nvPr/>
            </p:nvSpPr>
            <p:spPr>
              <a:xfrm>
                <a:off x="8514632" y="2257469"/>
                <a:ext cx="999967" cy="400110"/>
              </a:xfrm>
              <a:prstGeom prst="rect">
                <a:avLst/>
              </a:prstGeom>
              <a:noFill/>
            </p:spPr>
            <p:txBody>
              <a:bodyPr wrap="square" rtlCol="0">
                <a:spAutoFit/>
              </a:bodyPr>
              <a:lstStyle/>
              <a:p>
                <a:pPr algn="ctr">
                  <a:buClr>
                    <a:schemeClr val="accent1"/>
                  </a:buClr>
                </a:pPr>
                <a:r>
                  <a:rPr lang="en-US" sz="1000"/>
                  <a:t>LIVER AND BILE DUCTS</a:t>
                </a:r>
              </a:p>
            </p:txBody>
          </p:sp>
        </p:grpSp>
        <p:grpSp>
          <p:nvGrpSpPr>
            <p:cNvPr id="258" name="Group 257">
              <a:extLst>
                <a:ext uri="{FF2B5EF4-FFF2-40B4-BE49-F238E27FC236}">
                  <a16:creationId xmlns:a16="http://schemas.microsoft.com/office/drawing/2014/main" id="{101EA1B1-BE52-405C-AF26-DD814B1FAFD8}"/>
                </a:ext>
              </a:extLst>
            </p:cNvPr>
            <p:cNvGrpSpPr/>
            <p:nvPr/>
          </p:nvGrpSpPr>
          <p:grpSpPr>
            <a:xfrm>
              <a:off x="9573768" y="4859731"/>
              <a:ext cx="2223629" cy="246222"/>
              <a:chOff x="7436609" y="2257469"/>
              <a:chExt cx="2077990" cy="246222"/>
            </a:xfrm>
          </p:grpSpPr>
          <p:sp>
            <p:nvSpPr>
              <p:cNvPr id="267" name="TextBox 266">
                <a:extLst>
                  <a:ext uri="{FF2B5EF4-FFF2-40B4-BE49-F238E27FC236}">
                    <a16:creationId xmlns:a16="http://schemas.microsoft.com/office/drawing/2014/main" id="{CBFDAEE7-3BC2-480B-9074-89BBEFB48E4A}"/>
                  </a:ext>
                </a:extLst>
              </p:cNvPr>
              <p:cNvSpPr txBox="1"/>
              <p:nvPr/>
            </p:nvSpPr>
            <p:spPr>
              <a:xfrm>
                <a:off x="7436609" y="2257470"/>
                <a:ext cx="999967" cy="246221"/>
              </a:xfrm>
              <a:prstGeom prst="rect">
                <a:avLst/>
              </a:prstGeom>
              <a:noFill/>
            </p:spPr>
            <p:txBody>
              <a:bodyPr wrap="square" rtlCol="0">
                <a:spAutoFit/>
              </a:bodyPr>
              <a:lstStyle/>
              <a:p>
                <a:pPr algn="ctr">
                  <a:buClr>
                    <a:schemeClr val="accent1"/>
                  </a:buClr>
                </a:pPr>
                <a:r>
                  <a:rPr lang="en-US" sz="1000"/>
                  <a:t>NERVES</a:t>
                </a:r>
              </a:p>
            </p:txBody>
          </p:sp>
          <p:sp>
            <p:nvSpPr>
              <p:cNvPr id="268" name="TextBox 267">
                <a:extLst>
                  <a:ext uri="{FF2B5EF4-FFF2-40B4-BE49-F238E27FC236}">
                    <a16:creationId xmlns:a16="http://schemas.microsoft.com/office/drawing/2014/main" id="{8512B7E4-C9B7-4C69-82D4-1B078483555F}"/>
                  </a:ext>
                </a:extLst>
              </p:cNvPr>
              <p:cNvSpPr txBox="1"/>
              <p:nvPr/>
            </p:nvSpPr>
            <p:spPr>
              <a:xfrm>
                <a:off x="8514632" y="2257469"/>
                <a:ext cx="999967" cy="246221"/>
              </a:xfrm>
              <a:prstGeom prst="rect">
                <a:avLst/>
              </a:prstGeom>
              <a:noFill/>
            </p:spPr>
            <p:txBody>
              <a:bodyPr wrap="square" rtlCol="0">
                <a:spAutoFit/>
              </a:bodyPr>
              <a:lstStyle/>
              <a:p>
                <a:pPr algn="ctr">
                  <a:buClr>
                    <a:schemeClr val="accent1"/>
                  </a:buClr>
                </a:pPr>
                <a:r>
                  <a:rPr lang="en-US" sz="1000"/>
                  <a:t>SKIN</a:t>
                </a:r>
              </a:p>
            </p:txBody>
          </p:sp>
        </p:grpSp>
        <p:pic>
          <p:nvPicPr>
            <p:cNvPr id="259" name="Picture 258">
              <a:extLst>
                <a:ext uri="{FF2B5EF4-FFF2-40B4-BE49-F238E27FC236}">
                  <a16:creationId xmlns:a16="http://schemas.microsoft.com/office/drawing/2014/main" id="{6735C4F6-DE4C-4EEF-9BC0-8FB295227276}"/>
                </a:ext>
              </a:extLst>
            </p:cNvPr>
            <p:cNvPicPr>
              <a:picLocks noChangeAspect="1"/>
            </p:cNvPicPr>
            <p:nvPr/>
          </p:nvPicPr>
          <p:blipFill>
            <a:blip r:embed="rId7">
              <a:duotone>
                <a:schemeClr val="accent1">
                  <a:shade val="45000"/>
                  <a:satMod val="135000"/>
                </a:schemeClr>
                <a:prstClr val="white"/>
              </a:duotone>
            </a:blip>
            <a:stretch>
              <a:fillRect/>
            </a:stretch>
          </p:blipFill>
          <p:spPr>
            <a:xfrm>
              <a:off x="11056526" y="4392581"/>
              <a:ext cx="416467" cy="466344"/>
            </a:xfrm>
            <a:prstGeom prst="rect">
              <a:avLst/>
            </a:prstGeom>
          </p:spPr>
        </p:pic>
        <p:pic>
          <p:nvPicPr>
            <p:cNvPr id="260" name="Picture 259">
              <a:extLst>
                <a:ext uri="{FF2B5EF4-FFF2-40B4-BE49-F238E27FC236}">
                  <a16:creationId xmlns:a16="http://schemas.microsoft.com/office/drawing/2014/main" id="{CFDD4870-86E7-48F5-9612-1AED783D9DBE}"/>
                </a:ext>
              </a:extLst>
            </p:cNvPr>
            <p:cNvPicPr>
              <a:picLocks noChangeAspect="1"/>
            </p:cNvPicPr>
            <p:nvPr/>
          </p:nvPicPr>
          <p:blipFill>
            <a:blip r:embed="rId8">
              <a:duotone>
                <a:schemeClr val="accent1">
                  <a:shade val="45000"/>
                  <a:satMod val="135000"/>
                </a:schemeClr>
                <a:prstClr val="white"/>
              </a:duotone>
            </a:blip>
            <a:stretch>
              <a:fillRect/>
            </a:stretch>
          </p:blipFill>
          <p:spPr>
            <a:xfrm>
              <a:off x="8742299" y="4392581"/>
              <a:ext cx="448145" cy="466344"/>
            </a:xfrm>
            <a:prstGeom prst="rect">
              <a:avLst/>
            </a:prstGeom>
          </p:spPr>
        </p:pic>
        <p:pic>
          <p:nvPicPr>
            <p:cNvPr id="261" name="Picture 260">
              <a:extLst>
                <a:ext uri="{FF2B5EF4-FFF2-40B4-BE49-F238E27FC236}">
                  <a16:creationId xmlns:a16="http://schemas.microsoft.com/office/drawing/2014/main" id="{EB8B903D-5EF3-4E7B-9C8A-2D324B79D86A}"/>
                </a:ext>
              </a:extLst>
            </p:cNvPr>
            <p:cNvPicPr>
              <a:picLocks noChangeAspect="1"/>
            </p:cNvPicPr>
            <p:nvPr/>
          </p:nvPicPr>
          <p:blipFill>
            <a:blip r:embed="rId9">
              <a:duotone>
                <a:schemeClr val="accent1">
                  <a:shade val="45000"/>
                  <a:satMod val="135000"/>
                </a:schemeClr>
                <a:prstClr val="white"/>
              </a:duotone>
            </a:blip>
            <a:stretch>
              <a:fillRect/>
            </a:stretch>
          </p:blipFill>
          <p:spPr>
            <a:xfrm>
              <a:off x="7640932" y="4392581"/>
              <a:ext cx="375596" cy="466344"/>
            </a:xfrm>
            <a:prstGeom prst="rect">
              <a:avLst/>
            </a:prstGeom>
          </p:spPr>
        </p:pic>
        <p:pic>
          <p:nvPicPr>
            <p:cNvPr id="262" name="Picture 261">
              <a:extLst>
                <a:ext uri="{FF2B5EF4-FFF2-40B4-BE49-F238E27FC236}">
                  <a16:creationId xmlns:a16="http://schemas.microsoft.com/office/drawing/2014/main" id="{6B4BA6A9-5103-4795-A5C5-0449B089E484}"/>
                </a:ext>
              </a:extLst>
            </p:cNvPr>
            <p:cNvPicPr>
              <a:picLocks noChangeAspect="1"/>
            </p:cNvPicPr>
            <p:nvPr/>
          </p:nvPicPr>
          <p:blipFill>
            <a:blip r:embed="rId10">
              <a:duotone>
                <a:schemeClr val="accent1">
                  <a:shade val="45000"/>
                  <a:satMod val="135000"/>
                </a:schemeClr>
                <a:prstClr val="white"/>
              </a:duotone>
            </a:blip>
            <a:stretch>
              <a:fillRect/>
            </a:stretch>
          </p:blipFill>
          <p:spPr>
            <a:xfrm>
              <a:off x="10897211" y="3468874"/>
              <a:ext cx="768096" cy="466344"/>
            </a:xfrm>
            <a:prstGeom prst="rect">
              <a:avLst/>
            </a:prstGeom>
          </p:spPr>
        </p:pic>
        <p:pic>
          <p:nvPicPr>
            <p:cNvPr id="263" name="Picture 6" descr="https://cdn.onlinewebfonts.com/svg/img_491454.png">
              <a:extLst>
                <a:ext uri="{FF2B5EF4-FFF2-40B4-BE49-F238E27FC236}">
                  <a16:creationId xmlns:a16="http://schemas.microsoft.com/office/drawing/2014/main" id="{A04625C6-99E6-49FC-B0D2-1E272FE456D5}"/>
                </a:ext>
              </a:extLst>
            </p:cNvPr>
            <p:cNvPicPr>
              <a:picLocks noChangeAspect="1" noChangeArrowheads="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86070" y="3468874"/>
              <a:ext cx="270307" cy="466344"/>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10" descr="https://image.flaticon.com/icons/png/512/84/84243.png">
              <a:extLst>
                <a:ext uri="{FF2B5EF4-FFF2-40B4-BE49-F238E27FC236}">
                  <a16:creationId xmlns:a16="http://schemas.microsoft.com/office/drawing/2014/main" id="{1658BC42-3F74-4CEF-9153-0E990295A6D1}"/>
                </a:ext>
              </a:extLst>
            </p:cNvPr>
            <p:cNvPicPr>
              <a:picLocks noChangeAspect="1" noChangeArrowheads="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27747" y="3468874"/>
              <a:ext cx="466344" cy="466344"/>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14" descr="https://d30y9cdsu7xlg0.cloudfront.net/png/666935-200.png">
              <a:extLst>
                <a:ext uri="{FF2B5EF4-FFF2-40B4-BE49-F238E27FC236}">
                  <a16:creationId xmlns:a16="http://schemas.microsoft.com/office/drawing/2014/main" id="{4074FCB7-3DB3-4E9C-A92C-4951983B6844}"/>
                </a:ext>
              </a:extLst>
            </p:cNvPr>
            <p:cNvPicPr>
              <a:picLocks noChangeAspect="1" noChangeArrowheads="1"/>
            </p:cNvPicPr>
            <p:nvPr/>
          </p:nvPicPr>
          <p:blipFill>
            <a:blip r:embed="rId1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22408" y="3500275"/>
              <a:ext cx="466344" cy="466344"/>
            </a:xfrm>
            <a:prstGeom prst="rect">
              <a:avLst/>
            </a:prstGeom>
            <a:noFill/>
            <a:extLst>
              <a:ext uri="{909E8E84-426E-40DD-AFC4-6F175D3DCCD1}">
                <a14:hiddenFill xmlns:a14="http://schemas.microsoft.com/office/drawing/2010/main">
                  <a:solidFill>
                    <a:srgbClr val="FFFFFF"/>
                  </a:solidFill>
                </a14:hiddenFill>
              </a:ext>
            </a:extLst>
          </p:spPr>
        </p:pic>
        <p:pic>
          <p:nvPicPr>
            <p:cNvPr id="266" name="Picture 16" descr="http://www.mineuro.com.au/wp-content/uploads/2017/01/nerve-icon-01.png">
              <a:extLst>
                <a:ext uri="{FF2B5EF4-FFF2-40B4-BE49-F238E27FC236}">
                  <a16:creationId xmlns:a16="http://schemas.microsoft.com/office/drawing/2014/main" id="{C7BAF821-BAFE-4452-BCD8-15F7FBC9EDCD}"/>
                </a:ext>
              </a:extLst>
            </p:cNvPr>
            <p:cNvPicPr>
              <a:picLocks noChangeAspect="1" noChangeArrowheads="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30879" y="4392581"/>
              <a:ext cx="793603" cy="4663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5" name="Group 274">
            <a:extLst>
              <a:ext uri="{FF2B5EF4-FFF2-40B4-BE49-F238E27FC236}">
                <a16:creationId xmlns:a16="http://schemas.microsoft.com/office/drawing/2014/main" id="{8AFA111C-AEEE-4BE6-AF91-3E45F5514026}"/>
              </a:ext>
            </a:extLst>
          </p:cNvPr>
          <p:cNvGrpSpPr/>
          <p:nvPr/>
        </p:nvGrpSpPr>
        <p:grpSpPr>
          <a:xfrm>
            <a:off x="7207418" y="3808724"/>
            <a:ext cx="4655552" cy="2099590"/>
            <a:chOff x="7207418" y="1187709"/>
            <a:chExt cx="4655552" cy="2099590"/>
          </a:xfrm>
        </p:grpSpPr>
        <p:sp>
          <p:nvSpPr>
            <p:cNvPr id="276" name="Rectangle 275">
              <a:extLst>
                <a:ext uri="{FF2B5EF4-FFF2-40B4-BE49-F238E27FC236}">
                  <a16:creationId xmlns:a16="http://schemas.microsoft.com/office/drawing/2014/main" id="{95B3DEC0-11F8-4D2A-A6BC-613090AF9CEB}"/>
                </a:ext>
              </a:extLst>
            </p:cNvPr>
            <p:cNvSpPr/>
            <p:nvPr/>
          </p:nvSpPr>
          <p:spPr>
            <a:xfrm>
              <a:off x="7290970" y="1458499"/>
              <a:ext cx="4572000" cy="1828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TextBox 276">
              <a:extLst>
                <a:ext uri="{FF2B5EF4-FFF2-40B4-BE49-F238E27FC236}">
                  <a16:creationId xmlns:a16="http://schemas.microsoft.com/office/drawing/2014/main" id="{2575695E-00BC-4BD9-A244-9C65B3797374}"/>
                </a:ext>
              </a:extLst>
            </p:cNvPr>
            <p:cNvSpPr txBox="1"/>
            <p:nvPr/>
          </p:nvSpPr>
          <p:spPr>
            <a:xfrm>
              <a:off x="7290970" y="1545028"/>
              <a:ext cx="2329118" cy="276999"/>
            </a:xfrm>
            <a:prstGeom prst="rect">
              <a:avLst/>
            </a:prstGeom>
            <a:noFill/>
          </p:spPr>
          <p:txBody>
            <a:bodyPr wrap="square" rtlCol="0">
              <a:spAutoFit/>
            </a:bodyPr>
            <a:lstStyle/>
            <a:p>
              <a:pPr algn="ctr">
                <a:buClr>
                  <a:schemeClr val="accent1"/>
                </a:buClr>
              </a:pPr>
              <a:r>
                <a:rPr lang="en-US" sz="1200" dirty="0">
                  <a:solidFill>
                    <a:schemeClr val="accent4"/>
                  </a:solidFill>
                </a:rPr>
                <a:t>Immune response modulation</a:t>
              </a:r>
            </a:p>
          </p:txBody>
        </p:sp>
        <p:sp>
          <p:nvSpPr>
            <p:cNvPr id="278" name="TextBox 277">
              <a:extLst>
                <a:ext uri="{FF2B5EF4-FFF2-40B4-BE49-F238E27FC236}">
                  <a16:creationId xmlns:a16="http://schemas.microsoft.com/office/drawing/2014/main" id="{06BF5B86-7B59-479C-A065-106D6235AFF2}"/>
                </a:ext>
              </a:extLst>
            </p:cNvPr>
            <p:cNvSpPr txBox="1"/>
            <p:nvPr/>
          </p:nvSpPr>
          <p:spPr>
            <a:xfrm>
              <a:off x="9410559" y="1545028"/>
              <a:ext cx="2329118" cy="276999"/>
            </a:xfrm>
            <a:prstGeom prst="rect">
              <a:avLst/>
            </a:prstGeom>
            <a:noFill/>
          </p:spPr>
          <p:txBody>
            <a:bodyPr wrap="square" rtlCol="0">
              <a:spAutoFit/>
            </a:bodyPr>
            <a:lstStyle/>
            <a:p>
              <a:pPr algn="ctr">
                <a:buClr>
                  <a:schemeClr val="accent1"/>
                </a:buClr>
              </a:pPr>
              <a:r>
                <a:rPr lang="en-US" sz="1200">
                  <a:solidFill>
                    <a:schemeClr val="accent4"/>
                  </a:solidFill>
                </a:rPr>
                <a:t>Organ functional integrity</a:t>
              </a:r>
            </a:p>
          </p:txBody>
        </p:sp>
        <p:sp>
          <p:nvSpPr>
            <p:cNvPr id="279" name="TextBox 278">
              <a:extLst>
                <a:ext uri="{FF2B5EF4-FFF2-40B4-BE49-F238E27FC236}">
                  <a16:creationId xmlns:a16="http://schemas.microsoft.com/office/drawing/2014/main" id="{21B62DF0-EEF1-4952-94F4-CA44A72B4DFB}"/>
                </a:ext>
              </a:extLst>
            </p:cNvPr>
            <p:cNvSpPr txBox="1"/>
            <p:nvPr/>
          </p:nvSpPr>
          <p:spPr>
            <a:xfrm>
              <a:off x="7207418" y="1187709"/>
              <a:ext cx="2329118" cy="276999"/>
            </a:xfrm>
            <a:prstGeom prst="rect">
              <a:avLst/>
            </a:prstGeom>
            <a:noFill/>
          </p:spPr>
          <p:txBody>
            <a:bodyPr wrap="square" rtlCol="0">
              <a:spAutoFit/>
            </a:bodyPr>
            <a:lstStyle/>
            <a:p>
              <a:pPr>
                <a:buClr>
                  <a:schemeClr val="accent1"/>
                </a:buClr>
              </a:pPr>
              <a:r>
                <a:rPr lang="en-US" sz="1200" b="1" dirty="0">
                  <a:solidFill>
                    <a:schemeClr val="accent4"/>
                  </a:solidFill>
                </a:rPr>
                <a:t>HOMEOSTASIS</a:t>
              </a:r>
              <a:r>
                <a:rPr lang="en-US" sz="1200" b="1" baseline="30000" dirty="0">
                  <a:solidFill>
                    <a:schemeClr val="accent4"/>
                  </a:solidFill>
                </a:rPr>
                <a:t>1-3</a:t>
              </a:r>
            </a:p>
          </p:txBody>
        </p:sp>
        <p:cxnSp>
          <p:nvCxnSpPr>
            <p:cNvPr id="280" name="Straight Connector 279">
              <a:extLst>
                <a:ext uri="{FF2B5EF4-FFF2-40B4-BE49-F238E27FC236}">
                  <a16:creationId xmlns:a16="http://schemas.microsoft.com/office/drawing/2014/main" id="{A48A74C6-98B5-41C7-89F1-192DF9F2F37D}"/>
                </a:ext>
              </a:extLst>
            </p:cNvPr>
            <p:cNvCxnSpPr/>
            <p:nvPr/>
          </p:nvCxnSpPr>
          <p:spPr>
            <a:xfrm>
              <a:off x="9592656" y="1655064"/>
              <a:ext cx="0" cy="149433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81" name="Group 280">
              <a:extLst>
                <a:ext uri="{FF2B5EF4-FFF2-40B4-BE49-F238E27FC236}">
                  <a16:creationId xmlns:a16="http://schemas.microsoft.com/office/drawing/2014/main" id="{EC06C957-DF6C-4F01-90CF-2B20842C08A6}"/>
                </a:ext>
              </a:extLst>
            </p:cNvPr>
            <p:cNvGrpSpPr/>
            <p:nvPr/>
          </p:nvGrpSpPr>
          <p:grpSpPr>
            <a:xfrm>
              <a:off x="7290970" y="2248325"/>
              <a:ext cx="2223629" cy="246222"/>
              <a:chOff x="7436609" y="2257469"/>
              <a:chExt cx="2077990" cy="246222"/>
            </a:xfrm>
          </p:grpSpPr>
          <p:sp>
            <p:nvSpPr>
              <p:cNvPr id="296" name="TextBox 295">
                <a:extLst>
                  <a:ext uri="{FF2B5EF4-FFF2-40B4-BE49-F238E27FC236}">
                    <a16:creationId xmlns:a16="http://schemas.microsoft.com/office/drawing/2014/main" id="{F7EF1939-1F5D-4C40-ABAA-637E8EC132C0}"/>
                  </a:ext>
                </a:extLst>
              </p:cNvPr>
              <p:cNvSpPr txBox="1"/>
              <p:nvPr/>
            </p:nvSpPr>
            <p:spPr>
              <a:xfrm>
                <a:off x="7436609" y="2257470"/>
                <a:ext cx="999967" cy="246221"/>
              </a:xfrm>
              <a:prstGeom prst="rect">
                <a:avLst/>
              </a:prstGeom>
              <a:noFill/>
            </p:spPr>
            <p:txBody>
              <a:bodyPr wrap="square" rtlCol="0">
                <a:spAutoFit/>
              </a:bodyPr>
              <a:lstStyle/>
              <a:p>
                <a:pPr algn="ctr">
                  <a:buClr>
                    <a:schemeClr val="accent1"/>
                  </a:buClr>
                </a:pPr>
                <a:r>
                  <a:rPr lang="en-US" sz="1000"/>
                  <a:t>THYMUS</a:t>
                </a:r>
              </a:p>
            </p:txBody>
          </p:sp>
          <p:sp>
            <p:nvSpPr>
              <p:cNvPr id="297" name="TextBox 296">
                <a:extLst>
                  <a:ext uri="{FF2B5EF4-FFF2-40B4-BE49-F238E27FC236}">
                    <a16:creationId xmlns:a16="http://schemas.microsoft.com/office/drawing/2014/main" id="{EF5A1888-1878-4142-B66B-CCD67AB63A4E}"/>
                  </a:ext>
                </a:extLst>
              </p:cNvPr>
              <p:cNvSpPr txBox="1"/>
              <p:nvPr/>
            </p:nvSpPr>
            <p:spPr>
              <a:xfrm>
                <a:off x="8514632" y="2257469"/>
                <a:ext cx="999967" cy="246221"/>
              </a:xfrm>
              <a:prstGeom prst="rect">
                <a:avLst/>
              </a:prstGeom>
              <a:noFill/>
            </p:spPr>
            <p:txBody>
              <a:bodyPr wrap="square" rtlCol="0">
                <a:spAutoFit/>
              </a:bodyPr>
              <a:lstStyle/>
              <a:p>
                <a:pPr algn="ctr">
                  <a:buClr>
                    <a:schemeClr val="accent1"/>
                  </a:buClr>
                </a:pPr>
                <a:r>
                  <a:rPr lang="en-US" sz="1000"/>
                  <a:t>SPLEEN</a:t>
                </a:r>
              </a:p>
            </p:txBody>
          </p:sp>
        </p:grpSp>
        <p:grpSp>
          <p:nvGrpSpPr>
            <p:cNvPr id="282" name="Group 281">
              <a:extLst>
                <a:ext uri="{FF2B5EF4-FFF2-40B4-BE49-F238E27FC236}">
                  <a16:creationId xmlns:a16="http://schemas.microsoft.com/office/drawing/2014/main" id="{1233AA6F-E213-45BB-B2DD-76EE47B89638}"/>
                </a:ext>
              </a:extLst>
            </p:cNvPr>
            <p:cNvGrpSpPr/>
            <p:nvPr/>
          </p:nvGrpSpPr>
          <p:grpSpPr>
            <a:xfrm>
              <a:off x="7290970" y="2968216"/>
              <a:ext cx="2223629" cy="246222"/>
              <a:chOff x="7436609" y="2257469"/>
              <a:chExt cx="2077990" cy="246222"/>
            </a:xfrm>
          </p:grpSpPr>
          <p:sp>
            <p:nvSpPr>
              <p:cNvPr id="294" name="TextBox 293">
                <a:extLst>
                  <a:ext uri="{FF2B5EF4-FFF2-40B4-BE49-F238E27FC236}">
                    <a16:creationId xmlns:a16="http://schemas.microsoft.com/office/drawing/2014/main" id="{78CC78B7-7F09-47B9-BCB4-12628155D36C}"/>
                  </a:ext>
                </a:extLst>
              </p:cNvPr>
              <p:cNvSpPr txBox="1"/>
              <p:nvPr/>
            </p:nvSpPr>
            <p:spPr>
              <a:xfrm>
                <a:off x="7436609" y="2257470"/>
                <a:ext cx="999967" cy="246221"/>
              </a:xfrm>
              <a:prstGeom prst="rect">
                <a:avLst/>
              </a:prstGeom>
              <a:noFill/>
            </p:spPr>
            <p:txBody>
              <a:bodyPr wrap="square" rtlCol="0">
                <a:spAutoFit/>
              </a:bodyPr>
              <a:lstStyle/>
              <a:p>
                <a:pPr algn="ctr">
                  <a:buClr>
                    <a:schemeClr val="accent1"/>
                  </a:buClr>
                </a:pPr>
                <a:r>
                  <a:rPr lang="en-US" sz="1000"/>
                  <a:t>GUT</a:t>
                </a:r>
              </a:p>
            </p:txBody>
          </p:sp>
          <p:sp>
            <p:nvSpPr>
              <p:cNvPr id="295" name="TextBox 294">
                <a:extLst>
                  <a:ext uri="{FF2B5EF4-FFF2-40B4-BE49-F238E27FC236}">
                    <a16:creationId xmlns:a16="http://schemas.microsoft.com/office/drawing/2014/main" id="{E65EDB87-F5B1-4C1F-8516-406DED70A8FB}"/>
                  </a:ext>
                </a:extLst>
              </p:cNvPr>
              <p:cNvSpPr txBox="1"/>
              <p:nvPr/>
            </p:nvSpPr>
            <p:spPr>
              <a:xfrm>
                <a:off x="8514632" y="2257469"/>
                <a:ext cx="999967" cy="246221"/>
              </a:xfrm>
              <a:prstGeom prst="rect">
                <a:avLst/>
              </a:prstGeom>
              <a:noFill/>
            </p:spPr>
            <p:txBody>
              <a:bodyPr wrap="square" rtlCol="0">
                <a:spAutoFit/>
              </a:bodyPr>
              <a:lstStyle/>
              <a:p>
                <a:pPr algn="ctr">
                  <a:buClr>
                    <a:schemeClr val="accent1"/>
                  </a:buClr>
                </a:pPr>
                <a:r>
                  <a:rPr lang="en-US" sz="1000"/>
                  <a:t>LUNGS</a:t>
                </a:r>
              </a:p>
            </p:txBody>
          </p:sp>
        </p:grpSp>
        <p:grpSp>
          <p:nvGrpSpPr>
            <p:cNvPr id="283" name="Group 282">
              <a:extLst>
                <a:ext uri="{FF2B5EF4-FFF2-40B4-BE49-F238E27FC236}">
                  <a16:creationId xmlns:a16="http://schemas.microsoft.com/office/drawing/2014/main" id="{23CFE7F3-0026-40CC-B8C5-3336F7FCAF73}"/>
                </a:ext>
              </a:extLst>
            </p:cNvPr>
            <p:cNvGrpSpPr/>
            <p:nvPr/>
          </p:nvGrpSpPr>
          <p:grpSpPr>
            <a:xfrm>
              <a:off x="9592656" y="2248324"/>
              <a:ext cx="2223629" cy="246222"/>
              <a:chOff x="7436609" y="2257469"/>
              <a:chExt cx="2077990" cy="246222"/>
            </a:xfrm>
          </p:grpSpPr>
          <p:sp>
            <p:nvSpPr>
              <p:cNvPr id="292" name="TextBox 291">
                <a:extLst>
                  <a:ext uri="{FF2B5EF4-FFF2-40B4-BE49-F238E27FC236}">
                    <a16:creationId xmlns:a16="http://schemas.microsoft.com/office/drawing/2014/main" id="{C80C07FA-A2F2-49D9-9331-0B456B777973}"/>
                  </a:ext>
                </a:extLst>
              </p:cNvPr>
              <p:cNvSpPr txBox="1"/>
              <p:nvPr/>
            </p:nvSpPr>
            <p:spPr>
              <a:xfrm>
                <a:off x="7436609" y="2257470"/>
                <a:ext cx="999967" cy="246221"/>
              </a:xfrm>
              <a:prstGeom prst="rect">
                <a:avLst/>
              </a:prstGeom>
              <a:noFill/>
            </p:spPr>
            <p:txBody>
              <a:bodyPr wrap="square" rtlCol="0">
                <a:spAutoFit/>
              </a:bodyPr>
              <a:lstStyle/>
              <a:p>
                <a:pPr algn="ctr">
                  <a:buClr>
                    <a:schemeClr val="accent1"/>
                  </a:buClr>
                </a:pPr>
                <a:r>
                  <a:rPr lang="en-US" sz="1000"/>
                  <a:t>UTERUS</a:t>
                </a:r>
              </a:p>
            </p:txBody>
          </p:sp>
          <p:sp>
            <p:nvSpPr>
              <p:cNvPr id="293" name="TextBox 292">
                <a:extLst>
                  <a:ext uri="{FF2B5EF4-FFF2-40B4-BE49-F238E27FC236}">
                    <a16:creationId xmlns:a16="http://schemas.microsoft.com/office/drawing/2014/main" id="{C7AD6761-5BCE-4E74-8444-D3C067BD1173}"/>
                  </a:ext>
                </a:extLst>
              </p:cNvPr>
              <p:cNvSpPr txBox="1"/>
              <p:nvPr/>
            </p:nvSpPr>
            <p:spPr>
              <a:xfrm>
                <a:off x="8514632" y="2257469"/>
                <a:ext cx="999967" cy="246221"/>
              </a:xfrm>
              <a:prstGeom prst="rect">
                <a:avLst/>
              </a:prstGeom>
              <a:noFill/>
            </p:spPr>
            <p:txBody>
              <a:bodyPr wrap="square" rtlCol="0">
                <a:spAutoFit/>
              </a:bodyPr>
              <a:lstStyle/>
              <a:p>
                <a:pPr algn="ctr">
                  <a:buClr>
                    <a:schemeClr val="accent1"/>
                  </a:buClr>
                </a:pPr>
                <a:r>
                  <a:rPr lang="en-US" sz="1000"/>
                  <a:t>MAMMARY</a:t>
                </a:r>
              </a:p>
            </p:txBody>
          </p:sp>
        </p:grpSp>
        <p:sp>
          <p:nvSpPr>
            <p:cNvPr id="284" name="TextBox 283">
              <a:extLst>
                <a:ext uri="{FF2B5EF4-FFF2-40B4-BE49-F238E27FC236}">
                  <a16:creationId xmlns:a16="http://schemas.microsoft.com/office/drawing/2014/main" id="{1DFB0134-2C30-469A-AD4A-3FB9C3C5A614}"/>
                </a:ext>
              </a:extLst>
            </p:cNvPr>
            <p:cNvSpPr txBox="1"/>
            <p:nvPr/>
          </p:nvSpPr>
          <p:spPr>
            <a:xfrm>
              <a:off x="9592656" y="2968216"/>
              <a:ext cx="1070051" cy="246221"/>
            </a:xfrm>
            <a:prstGeom prst="rect">
              <a:avLst/>
            </a:prstGeom>
            <a:noFill/>
          </p:spPr>
          <p:txBody>
            <a:bodyPr wrap="square" rtlCol="0">
              <a:spAutoFit/>
            </a:bodyPr>
            <a:lstStyle/>
            <a:p>
              <a:pPr algn="ctr">
                <a:buClr>
                  <a:schemeClr val="accent1"/>
                </a:buClr>
              </a:pPr>
              <a:r>
                <a:rPr lang="en-US" sz="1000"/>
                <a:t>ADIPOSE</a:t>
              </a:r>
            </a:p>
          </p:txBody>
        </p:sp>
        <p:pic>
          <p:nvPicPr>
            <p:cNvPr id="285" name="Picture 284">
              <a:extLst>
                <a:ext uri="{FF2B5EF4-FFF2-40B4-BE49-F238E27FC236}">
                  <a16:creationId xmlns:a16="http://schemas.microsoft.com/office/drawing/2014/main" id="{EDD5C450-FC91-44C3-97B6-7FEB4797634A}"/>
                </a:ext>
              </a:extLst>
            </p:cNvPr>
            <p:cNvPicPr>
              <a:picLocks noChangeAspect="1"/>
            </p:cNvPicPr>
            <p:nvPr/>
          </p:nvPicPr>
          <p:blipFill>
            <a:blip r:embed="rId15">
              <a:duotone>
                <a:schemeClr val="accent4">
                  <a:shade val="45000"/>
                  <a:satMod val="135000"/>
                </a:schemeClr>
                <a:prstClr val="white"/>
              </a:duotone>
            </a:blip>
            <a:stretch>
              <a:fillRect/>
            </a:stretch>
          </p:blipFill>
          <p:spPr>
            <a:xfrm>
              <a:off x="7633254" y="2518366"/>
              <a:ext cx="390953" cy="462971"/>
            </a:xfrm>
            <a:prstGeom prst="rect">
              <a:avLst/>
            </a:prstGeom>
          </p:spPr>
        </p:pic>
        <p:pic>
          <p:nvPicPr>
            <p:cNvPr id="286" name="Picture 285">
              <a:extLst>
                <a:ext uri="{FF2B5EF4-FFF2-40B4-BE49-F238E27FC236}">
                  <a16:creationId xmlns:a16="http://schemas.microsoft.com/office/drawing/2014/main" id="{94FEEAC4-F0BE-424F-93F1-9CA100A1382F}"/>
                </a:ext>
              </a:extLst>
            </p:cNvPr>
            <p:cNvPicPr>
              <a:picLocks noChangeAspect="1"/>
            </p:cNvPicPr>
            <p:nvPr/>
          </p:nvPicPr>
          <p:blipFill>
            <a:blip r:embed="rId8">
              <a:duotone>
                <a:schemeClr val="accent4">
                  <a:shade val="45000"/>
                  <a:satMod val="135000"/>
                </a:schemeClr>
                <a:prstClr val="white"/>
              </a:duotone>
            </a:blip>
            <a:stretch>
              <a:fillRect/>
            </a:stretch>
          </p:blipFill>
          <p:spPr>
            <a:xfrm>
              <a:off x="8752766" y="2493031"/>
              <a:ext cx="448145" cy="466344"/>
            </a:xfrm>
            <a:prstGeom prst="rect">
              <a:avLst/>
            </a:prstGeom>
          </p:spPr>
        </p:pic>
        <p:pic>
          <p:nvPicPr>
            <p:cNvPr id="287" name="Picture 286">
              <a:extLst>
                <a:ext uri="{FF2B5EF4-FFF2-40B4-BE49-F238E27FC236}">
                  <a16:creationId xmlns:a16="http://schemas.microsoft.com/office/drawing/2014/main" id="{F09FCD13-8B2B-4834-B76B-65A8A81B3A87}"/>
                </a:ext>
              </a:extLst>
            </p:cNvPr>
            <p:cNvPicPr>
              <a:picLocks noChangeAspect="1"/>
            </p:cNvPicPr>
            <p:nvPr/>
          </p:nvPicPr>
          <p:blipFill>
            <a:blip r:embed="rId16">
              <a:duotone>
                <a:schemeClr val="accent4">
                  <a:shade val="45000"/>
                  <a:satMod val="135000"/>
                </a:schemeClr>
                <a:prstClr val="white"/>
              </a:duotone>
            </a:blip>
            <a:stretch>
              <a:fillRect/>
            </a:stretch>
          </p:blipFill>
          <p:spPr>
            <a:xfrm>
              <a:off x="9810195" y="1818752"/>
              <a:ext cx="624426" cy="466344"/>
            </a:xfrm>
            <a:prstGeom prst="rect">
              <a:avLst/>
            </a:prstGeom>
          </p:spPr>
        </p:pic>
        <p:pic>
          <p:nvPicPr>
            <p:cNvPr id="288" name="Picture 287">
              <a:extLst>
                <a:ext uri="{FF2B5EF4-FFF2-40B4-BE49-F238E27FC236}">
                  <a16:creationId xmlns:a16="http://schemas.microsoft.com/office/drawing/2014/main" id="{89EE335F-B686-47D2-BCE9-747E90A0D1B1}"/>
                </a:ext>
              </a:extLst>
            </p:cNvPr>
            <p:cNvPicPr>
              <a:picLocks noChangeAspect="1"/>
            </p:cNvPicPr>
            <p:nvPr/>
          </p:nvPicPr>
          <p:blipFill>
            <a:blip r:embed="rId17">
              <a:duotone>
                <a:schemeClr val="accent4">
                  <a:shade val="45000"/>
                  <a:satMod val="135000"/>
                </a:schemeClr>
                <a:prstClr val="white"/>
              </a:duotone>
            </a:blip>
            <a:stretch>
              <a:fillRect/>
            </a:stretch>
          </p:blipFill>
          <p:spPr>
            <a:xfrm>
              <a:off x="8781200" y="1817802"/>
              <a:ext cx="401273" cy="466344"/>
            </a:xfrm>
            <a:prstGeom prst="rect">
              <a:avLst/>
            </a:prstGeom>
          </p:spPr>
        </p:pic>
        <p:pic>
          <p:nvPicPr>
            <p:cNvPr id="289" name="Picture 2" descr="https://cdn2.iconfinder.com/data/icons/organs-2/100/Organs__20161110_Thymus-512.png">
              <a:extLst>
                <a:ext uri="{FF2B5EF4-FFF2-40B4-BE49-F238E27FC236}">
                  <a16:creationId xmlns:a16="http://schemas.microsoft.com/office/drawing/2014/main" id="{272770CE-1605-4829-9CFC-6F4DA26BD043}"/>
                </a:ext>
              </a:extLst>
            </p:cNvPr>
            <p:cNvPicPr>
              <a:picLocks noChangeAspect="1" noChangeArrowheads="1"/>
            </p:cNvPicPr>
            <p:nvPr/>
          </p:nvPicPr>
          <p:blipFill>
            <a:blip r:embed="rId18"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88168" y="1813935"/>
              <a:ext cx="466344" cy="466344"/>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289">
              <a:extLst>
                <a:ext uri="{FF2B5EF4-FFF2-40B4-BE49-F238E27FC236}">
                  <a16:creationId xmlns:a16="http://schemas.microsoft.com/office/drawing/2014/main" id="{95B0AFB2-151A-4756-94B0-CDA89A4331BF}"/>
                </a:ext>
              </a:extLst>
            </p:cNvPr>
            <p:cNvPicPr>
              <a:picLocks noChangeAspect="1"/>
            </p:cNvPicPr>
            <p:nvPr/>
          </p:nvPicPr>
          <p:blipFill>
            <a:blip r:embed="rId19">
              <a:duotone>
                <a:schemeClr val="accent4">
                  <a:shade val="45000"/>
                  <a:satMod val="135000"/>
                </a:schemeClr>
                <a:prstClr val="white"/>
              </a:duotone>
            </a:blip>
            <a:stretch>
              <a:fillRect/>
            </a:stretch>
          </p:blipFill>
          <p:spPr>
            <a:xfrm>
              <a:off x="11048087" y="1817802"/>
              <a:ext cx="466344" cy="466344"/>
            </a:xfrm>
            <a:prstGeom prst="rect">
              <a:avLst/>
            </a:prstGeom>
          </p:spPr>
        </p:pic>
        <p:pic>
          <p:nvPicPr>
            <p:cNvPr id="291" name="Picture 290">
              <a:extLst>
                <a:ext uri="{FF2B5EF4-FFF2-40B4-BE49-F238E27FC236}">
                  <a16:creationId xmlns:a16="http://schemas.microsoft.com/office/drawing/2014/main" id="{3DFCE7AF-802B-4615-B7E0-6D881685D2EF}"/>
                </a:ext>
              </a:extLst>
            </p:cNvPr>
            <p:cNvPicPr>
              <a:picLocks noChangeAspect="1"/>
            </p:cNvPicPr>
            <p:nvPr/>
          </p:nvPicPr>
          <p:blipFill>
            <a:blip r:embed="rId7">
              <a:duotone>
                <a:schemeClr val="accent4">
                  <a:shade val="45000"/>
                  <a:satMod val="135000"/>
                </a:schemeClr>
                <a:prstClr val="white"/>
              </a:duotone>
            </a:blip>
            <a:stretch>
              <a:fillRect/>
            </a:stretch>
          </p:blipFill>
          <p:spPr>
            <a:xfrm>
              <a:off x="9912991" y="2493031"/>
              <a:ext cx="416467" cy="466344"/>
            </a:xfrm>
            <a:prstGeom prst="rect">
              <a:avLst/>
            </a:prstGeom>
          </p:spPr>
        </p:pic>
      </p:grpSp>
      <p:sp>
        <p:nvSpPr>
          <p:cNvPr id="298" name="Oval 297">
            <a:extLst>
              <a:ext uri="{FF2B5EF4-FFF2-40B4-BE49-F238E27FC236}">
                <a16:creationId xmlns:a16="http://schemas.microsoft.com/office/drawing/2014/main" id="{9BEC75A2-97FF-4653-A1C8-67C407385071}"/>
              </a:ext>
            </a:extLst>
          </p:cNvPr>
          <p:cNvSpPr/>
          <p:nvPr/>
        </p:nvSpPr>
        <p:spPr>
          <a:xfrm>
            <a:off x="8201903" y="5101126"/>
            <a:ext cx="170074" cy="1700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M</a:t>
            </a:r>
          </a:p>
        </p:txBody>
      </p:sp>
      <p:grpSp>
        <p:nvGrpSpPr>
          <p:cNvPr id="299" name="Group 298">
            <a:extLst>
              <a:ext uri="{FF2B5EF4-FFF2-40B4-BE49-F238E27FC236}">
                <a16:creationId xmlns:a16="http://schemas.microsoft.com/office/drawing/2014/main" id="{7A595FCD-A645-4256-BEBA-84560033DA34}"/>
              </a:ext>
            </a:extLst>
          </p:cNvPr>
          <p:cNvGrpSpPr/>
          <p:nvPr/>
        </p:nvGrpSpPr>
        <p:grpSpPr>
          <a:xfrm>
            <a:off x="10551404" y="1569971"/>
            <a:ext cx="787423" cy="246221"/>
            <a:chOff x="10583154" y="1249623"/>
            <a:chExt cx="787423" cy="246221"/>
          </a:xfrm>
        </p:grpSpPr>
        <p:sp>
          <p:nvSpPr>
            <p:cNvPr id="300" name="Oval 299">
              <a:extLst>
                <a:ext uri="{FF2B5EF4-FFF2-40B4-BE49-F238E27FC236}">
                  <a16:creationId xmlns:a16="http://schemas.microsoft.com/office/drawing/2014/main" id="{CC86CA86-EEFE-419C-8F92-023B1362F242}"/>
                </a:ext>
              </a:extLst>
            </p:cNvPr>
            <p:cNvSpPr/>
            <p:nvPr/>
          </p:nvSpPr>
          <p:spPr>
            <a:xfrm>
              <a:off x="10583154" y="1311003"/>
              <a:ext cx="121329" cy="121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bg1"/>
                  </a:solidFill>
                </a:rPr>
                <a:t>M</a:t>
              </a:r>
            </a:p>
          </p:txBody>
        </p:sp>
        <p:sp>
          <p:nvSpPr>
            <p:cNvPr id="301" name="TextBox 300">
              <a:extLst>
                <a:ext uri="{FF2B5EF4-FFF2-40B4-BE49-F238E27FC236}">
                  <a16:creationId xmlns:a16="http://schemas.microsoft.com/office/drawing/2014/main" id="{AD8639CF-76A8-4D5B-B8FA-68F1F7C0A7BF}"/>
                </a:ext>
              </a:extLst>
            </p:cNvPr>
            <p:cNvSpPr txBox="1"/>
            <p:nvPr/>
          </p:nvSpPr>
          <p:spPr>
            <a:xfrm>
              <a:off x="10643818" y="1249623"/>
              <a:ext cx="726759" cy="246221"/>
            </a:xfrm>
            <a:prstGeom prst="rect">
              <a:avLst/>
            </a:prstGeom>
            <a:noFill/>
          </p:spPr>
          <p:txBody>
            <a:bodyPr wrap="square" rtlCol="0">
              <a:spAutoFit/>
            </a:bodyPr>
            <a:lstStyle/>
            <a:p>
              <a:pPr>
                <a:buClr>
                  <a:schemeClr val="accent1"/>
                </a:buClr>
              </a:pPr>
              <a:r>
                <a:rPr lang="en-US" sz="1000"/>
                <a:t>Murine</a:t>
              </a:r>
            </a:p>
          </p:txBody>
        </p:sp>
      </p:grpSp>
      <p:grpSp>
        <p:nvGrpSpPr>
          <p:cNvPr id="302" name="Group 301">
            <a:extLst>
              <a:ext uri="{FF2B5EF4-FFF2-40B4-BE49-F238E27FC236}">
                <a16:creationId xmlns:a16="http://schemas.microsoft.com/office/drawing/2014/main" id="{048D62DD-47F8-4D2E-8B89-09F83ED8AF4C}"/>
              </a:ext>
            </a:extLst>
          </p:cNvPr>
          <p:cNvGrpSpPr/>
          <p:nvPr/>
        </p:nvGrpSpPr>
        <p:grpSpPr>
          <a:xfrm>
            <a:off x="11195342" y="1569971"/>
            <a:ext cx="787423" cy="246221"/>
            <a:chOff x="10583154" y="1249623"/>
            <a:chExt cx="787423" cy="246221"/>
          </a:xfrm>
        </p:grpSpPr>
        <p:sp>
          <p:nvSpPr>
            <p:cNvPr id="303" name="Oval 302">
              <a:extLst>
                <a:ext uri="{FF2B5EF4-FFF2-40B4-BE49-F238E27FC236}">
                  <a16:creationId xmlns:a16="http://schemas.microsoft.com/office/drawing/2014/main" id="{2CD37842-B0AD-4D8B-A912-9BA365FDB894}"/>
                </a:ext>
              </a:extLst>
            </p:cNvPr>
            <p:cNvSpPr/>
            <p:nvPr/>
          </p:nvSpPr>
          <p:spPr>
            <a:xfrm>
              <a:off x="10583154" y="1311003"/>
              <a:ext cx="121329" cy="12132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bg1"/>
                  </a:solidFill>
                </a:rPr>
                <a:t>H</a:t>
              </a:r>
            </a:p>
          </p:txBody>
        </p:sp>
        <p:sp>
          <p:nvSpPr>
            <p:cNvPr id="304" name="TextBox 303">
              <a:extLst>
                <a:ext uri="{FF2B5EF4-FFF2-40B4-BE49-F238E27FC236}">
                  <a16:creationId xmlns:a16="http://schemas.microsoft.com/office/drawing/2014/main" id="{AD2B3CD3-041A-469A-B766-CA8A328A7543}"/>
                </a:ext>
              </a:extLst>
            </p:cNvPr>
            <p:cNvSpPr txBox="1"/>
            <p:nvPr/>
          </p:nvSpPr>
          <p:spPr>
            <a:xfrm>
              <a:off x="10643818" y="1249623"/>
              <a:ext cx="726759" cy="246221"/>
            </a:xfrm>
            <a:prstGeom prst="rect">
              <a:avLst/>
            </a:prstGeom>
            <a:noFill/>
          </p:spPr>
          <p:txBody>
            <a:bodyPr wrap="square" rtlCol="0">
              <a:spAutoFit/>
            </a:bodyPr>
            <a:lstStyle/>
            <a:p>
              <a:pPr>
                <a:buClr>
                  <a:schemeClr val="accent1"/>
                </a:buClr>
              </a:pPr>
              <a:r>
                <a:rPr lang="en-US" sz="1000"/>
                <a:t>Human</a:t>
              </a:r>
            </a:p>
          </p:txBody>
        </p:sp>
      </p:grpSp>
      <p:sp>
        <p:nvSpPr>
          <p:cNvPr id="305" name="Oval 304">
            <a:extLst>
              <a:ext uri="{FF2B5EF4-FFF2-40B4-BE49-F238E27FC236}">
                <a16:creationId xmlns:a16="http://schemas.microsoft.com/office/drawing/2014/main" id="{4CC3EA78-A55E-4328-B3B8-5CDD9845EDEB}"/>
              </a:ext>
            </a:extLst>
          </p:cNvPr>
          <p:cNvSpPr/>
          <p:nvPr/>
        </p:nvSpPr>
        <p:spPr>
          <a:xfrm>
            <a:off x="9283899" y="5101126"/>
            <a:ext cx="170074" cy="1700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M</a:t>
            </a:r>
          </a:p>
        </p:txBody>
      </p:sp>
      <p:sp>
        <p:nvSpPr>
          <p:cNvPr id="306" name="Oval 305">
            <a:extLst>
              <a:ext uri="{FF2B5EF4-FFF2-40B4-BE49-F238E27FC236}">
                <a16:creationId xmlns:a16="http://schemas.microsoft.com/office/drawing/2014/main" id="{35C33079-EE09-4F46-9F67-6E9C24884F27}"/>
              </a:ext>
            </a:extLst>
          </p:cNvPr>
          <p:cNvSpPr/>
          <p:nvPr/>
        </p:nvSpPr>
        <p:spPr>
          <a:xfrm>
            <a:off x="10480930" y="5101126"/>
            <a:ext cx="170074" cy="1700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M</a:t>
            </a:r>
          </a:p>
        </p:txBody>
      </p:sp>
      <p:sp>
        <p:nvSpPr>
          <p:cNvPr id="307" name="Oval 306">
            <a:extLst>
              <a:ext uri="{FF2B5EF4-FFF2-40B4-BE49-F238E27FC236}">
                <a16:creationId xmlns:a16="http://schemas.microsoft.com/office/drawing/2014/main" id="{36A4586B-BC86-44E0-990F-D1E568B4C8AE}"/>
              </a:ext>
            </a:extLst>
          </p:cNvPr>
          <p:cNvSpPr/>
          <p:nvPr/>
        </p:nvSpPr>
        <p:spPr>
          <a:xfrm>
            <a:off x="8201903" y="4405927"/>
            <a:ext cx="170074" cy="17007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H</a:t>
            </a:r>
          </a:p>
        </p:txBody>
      </p:sp>
      <p:sp>
        <p:nvSpPr>
          <p:cNvPr id="308" name="Oval 307">
            <a:extLst>
              <a:ext uri="{FF2B5EF4-FFF2-40B4-BE49-F238E27FC236}">
                <a16:creationId xmlns:a16="http://schemas.microsoft.com/office/drawing/2014/main" id="{11738785-AFA7-4BA6-88A9-B0996FDEA63F}"/>
              </a:ext>
            </a:extLst>
          </p:cNvPr>
          <p:cNvSpPr/>
          <p:nvPr/>
        </p:nvSpPr>
        <p:spPr>
          <a:xfrm>
            <a:off x="11650362" y="4405927"/>
            <a:ext cx="170074" cy="1700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M</a:t>
            </a:r>
          </a:p>
        </p:txBody>
      </p:sp>
      <p:sp>
        <p:nvSpPr>
          <p:cNvPr id="309" name="Oval 308">
            <a:extLst>
              <a:ext uri="{FF2B5EF4-FFF2-40B4-BE49-F238E27FC236}">
                <a16:creationId xmlns:a16="http://schemas.microsoft.com/office/drawing/2014/main" id="{7059DE69-75CD-4B41-B43B-229FBB84B9BF}"/>
              </a:ext>
            </a:extLst>
          </p:cNvPr>
          <p:cNvSpPr/>
          <p:nvPr/>
        </p:nvSpPr>
        <p:spPr>
          <a:xfrm>
            <a:off x="9283899" y="4405927"/>
            <a:ext cx="170074" cy="1700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M</a:t>
            </a:r>
          </a:p>
        </p:txBody>
      </p:sp>
      <p:sp>
        <p:nvSpPr>
          <p:cNvPr id="310" name="Oval 309">
            <a:extLst>
              <a:ext uri="{FF2B5EF4-FFF2-40B4-BE49-F238E27FC236}">
                <a16:creationId xmlns:a16="http://schemas.microsoft.com/office/drawing/2014/main" id="{28CC8704-4385-4B6B-8BA1-C4F9C31C8716}"/>
              </a:ext>
            </a:extLst>
          </p:cNvPr>
          <p:cNvSpPr/>
          <p:nvPr/>
        </p:nvSpPr>
        <p:spPr>
          <a:xfrm>
            <a:off x="10480930" y="4405927"/>
            <a:ext cx="170074" cy="17007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H</a:t>
            </a:r>
          </a:p>
        </p:txBody>
      </p:sp>
      <p:sp>
        <p:nvSpPr>
          <p:cNvPr id="311" name="Oval 310">
            <a:extLst>
              <a:ext uri="{FF2B5EF4-FFF2-40B4-BE49-F238E27FC236}">
                <a16:creationId xmlns:a16="http://schemas.microsoft.com/office/drawing/2014/main" id="{EB6B8E19-DFFE-4FDB-9C25-FB9F9FAE2E4F}"/>
              </a:ext>
            </a:extLst>
          </p:cNvPr>
          <p:cNvSpPr/>
          <p:nvPr/>
        </p:nvSpPr>
        <p:spPr>
          <a:xfrm>
            <a:off x="8201903" y="2776247"/>
            <a:ext cx="170074" cy="17007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H</a:t>
            </a:r>
          </a:p>
        </p:txBody>
      </p:sp>
      <p:sp>
        <p:nvSpPr>
          <p:cNvPr id="312" name="Oval 311">
            <a:extLst>
              <a:ext uri="{FF2B5EF4-FFF2-40B4-BE49-F238E27FC236}">
                <a16:creationId xmlns:a16="http://schemas.microsoft.com/office/drawing/2014/main" id="{95BE21D9-A3BB-4BB0-90AF-065D865A3B79}"/>
              </a:ext>
            </a:extLst>
          </p:cNvPr>
          <p:cNvSpPr/>
          <p:nvPr/>
        </p:nvSpPr>
        <p:spPr>
          <a:xfrm>
            <a:off x="9283899" y="2776247"/>
            <a:ext cx="170074" cy="17007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H</a:t>
            </a:r>
          </a:p>
        </p:txBody>
      </p:sp>
      <p:sp>
        <p:nvSpPr>
          <p:cNvPr id="313" name="Oval 312">
            <a:extLst>
              <a:ext uri="{FF2B5EF4-FFF2-40B4-BE49-F238E27FC236}">
                <a16:creationId xmlns:a16="http://schemas.microsoft.com/office/drawing/2014/main" id="{F732E2B2-30D1-4CB3-89E0-EA023199165A}"/>
              </a:ext>
            </a:extLst>
          </p:cNvPr>
          <p:cNvSpPr/>
          <p:nvPr/>
        </p:nvSpPr>
        <p:spPr>
          <a:xfrm>
            <a:off x="10480930" y="2775416"/>
            <a:ext cx="170074" cy="17007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H</a:t>
            </a:r>
          </a:p>
        </p:txBody>
      </p:sp>
      <p:sp>
        <p:nvSpPr>
          <p:cNvPr id="314" name="Oval 313">
            <a:extLst>
              <a:ext uri="{FF2B5EF4-FFF2-40B4-BE49-F238E27FC236}">
                <a16:creationId xmlns:a16="http://schemas.microsoft.com/office/drawing/2014/main" id="{D45B4A45-BF70-4826-B988-5B9CFA030420}"/>
              </a:ext>
            </a:extLst>
          </p:cNvPr>
          <p:cNvSpPr/>
          <p:nvPr/>
        </p:nvSpPr>
        <p:spPr>
          <a:xfrm>
            <a:off x="11650362" y="2775416"/>
            <a:ext cx="170074" cy="17007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H</a:t>
            </a:r>
          </a:p>
        </p:txBody>
      </p:sp>
      <p:sp>
        <p:nvSpPr>
          <p:cNvPr id="315" name="Oval 314">
            <a:extLst>
              <a:ext uri="{FF2B5EF4-FFF2-40B4-BE49-F238E27FC236}">
                <a16:creationId xmlns:a16="http://schemas.microsoft.com/office/drawing/2014/main" id="{4CD97DE7-B6EC-49C5-B540-45EA7B09EA01}"/>
              </a:ext>
            </a:extLst>
          </p:cNvPr>
          <p:cNvSpPr/>
          <p:nvPr/>
        </p:nvSpPr>
        <p:spPr>
          <a:xfrm>
            <a:off x="11650362" y="1937280"/>
            <a:ext cx="170074" cy="17007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H</a:t>
            </a:r>
          </a:p>
        </p:txBody>
      </p:sp>
      <p:sp>
        <p:nvSpPr>
          <p:cNvPr id="316" name="Oval 315">
            <a:extLst>
              <a:ext uri="{FF2B5EF4-FFF2-40B4-BE49-F238E27FC236}">
                <a16:creationId xmlns:a16="http://schemas.microsoft.com/office/drawing/2014/main" id="{4AF4F5C4-03AD-4BE7-8A19-2FD3EC24C435}"/>
              </a:ext>
            </a:extLst>
          </p:cNvPr>
          <p:cNvSpPr/>
          <p:nvPr/>
        </p:nvSpPr>
        <p:spPr>
          <a:xfrm>
            <a:off x="10480930" y="1937280"/>
            <a:ext cx="170074" cy="17007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H</a:t>
            </a:r>
          </a:p>
        </p:txBody>
      </p:sp>
      <p:sp>
        <p:nvSpPr>
          <p:cNvPr id="317" name="Oval 316">
            <a:extLst>
              <a:ext uri="{FF2B5EF4-FFF2-40B4-BE49-F238E27FC236}">
                <a16:creationId xmlns:a16="http://schemas.microsoft.com/office/drawing/2014/main" id="{66FA2253-B74D-4400-8309-8145177ACA25}"/>
              </a:ext>
            </a:extLst>
          </p:cNvPr>
          <p:cNvSpPr/>
          <p:nvPr/>
        </p:nvSpPr>
        <p:spPr>
          <a:xfrm>
            <a:off x="9283899" y="1937280"/>
            <a:ext cx="170074" cy="17007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H</a:t>
            </a:r>
          </a:p>
        </p:txBody>
      </p:sp>
      <p:sp>
        <p:nvSpPr>
          <p:cNvPr id="318" name="Oval 317">
            <a:extLst>
              <a:ext uri="{FF2B5EF4-FFF2-40B4-BE49-F238E27FC236}">
                <a16:creationId xmlns:a16="http://schemas.microsoft.com/office/drawing/2014/main" id="{EC955835-F172-44DD-A561-9EBE9A1A6986}"/>
              </a:ext>
            </a:extLst>
          </p:cNvPr>
          <p:cNvSpPr/>
          <p:nvPr/>
        </p:nvSpPr>
        <p:spPr>
          <a:xfrm>
            <a:off x="8201903" y="1937280"/>
            <a:ext cx="170074" cy="17007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H</a:t>
            </a:r>
          </a:p>
        </p:txBody>
      </p:sp>
      <p:sp>
        <p:nvSpPr>
          <p:cNvPr id="319" name="Rectangle 318">
            <a:extLst>
              <a:ext uri="{FF2B5EF4-FFF2-40B4-BE49-F238E27FC236}">
                <a16:creationId xmlns:a16="http://schemas.microsoft.com/office/drawing/2014/main" id="{9FE519E8-409D-4D40-B09C-A21A39C2BAE8}"/>
              </a:ext>
            </a:extLst>
          </p:cNvPr>
          <p:cNvSpPr/>
          <p:nvPr/>
        </p:nvSpPr>
        <p:spPr>
          <a:xfrm>
            <a:off x="203200" y="5174904"/>
            <a:ext cx="4437425" cy="13654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093893AF-3EEA-4DCB-A1EB-9714C044ED9E}"/>
              </a:ext>
            </a:extLst>
          </p:cNvPr>
          <p:cNvSpPr/>
          <p:nvPr/>
        </p:nvSpPr>
        <p:spPr>
          <a:xfrm>
            <a:off x="635016" y="1928987"/>
            <a:ext cx="2480849" cy="2480849"/>
          </a:xfrm>
          <a:prstGeom prst="ellipse">
            <a:avLst/>
          </a:prstGeom>
          <a:solidFill>
            <a:schemeClr val="bg1"/>
          </a:solidFill>
          <a:ln>
            <a:noFill/>
          </a:ln>
          <a:effectLst>
            <a:innerShdw blurRad="152400" dist="1016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Arrow: Pentagon 320">
            <a:extLst>
              <a:ext uri="{FF2B5EF4-FFF2-40B4-BE49-F238E27FC236}">
                <a16:creationId xmlns:a16="http://schemas.microsoft.com/office/drawing/2014/main" id="{0938D525-16AA-438E-8DE7-1F7B085FD4D7}"/>
              </a:ext>
            </a:extLst>
          </p:cNvPr>
          <p:cNvSpPr/>
          <p:nvPr/>
        </p:nvSpPr>
        <p:spPr>
          <a:xfrm>
            <a:off x="2299901" y="3047473"/>
            <a:ext cx="1562005" cy="701613"/>
          </a:xfrm>
          <a:prstGeom prst="homePlat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2" name="Group 321">
            <a:extLst>
              <a:ext uri="{FF2B5EF4-FFF2-40B4-BE49-F238E27FC236}">
                <a16:creationId xmlns:a16="http://schemas.microsoft.com/office/drawing/2014/main" id="{46F4E892-FEFA-4ECE-873F-862979150BA0}"/>
              </a:ext>
            </a:extLst>
          </p:cNvPr>
          <p:cNvGrpSpPr/>
          <p:nvPr/>
        </p:nvGrpSpPr>
        <p:grpSpPr>
          <a:xfrm>
            <a:off x="1481459" y="2882699"/>
            <a:ext cx="1303118" cy="1098741"/>
            <a:chOff x="944783" y="3818643"/>
            <a:chExt cx="1303118" cy="1098741"/>
          </a:xfrm>
        </p:grpSpPr>
        <p:pic>
          <p:nvPicPr>
            <p:cNvPr id="323" name="Picture 322">
              <a:extLst>
                <a:ext uri="{FF2B5EF4-FFF2-40B4-BE49-F238E27FC236}">
                  <a16:creationId xmlns:a16="http://schemas.microsoft.com/office/drawing/2014/main" id="{FFBA0791-154A-4C48-AE43-E8E35602788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149" y="3818643"/>
              <a:ext cx="1231752" cy="1098741"/>
            </a:xfrm>
            <a:prstGeom prst="rect">
              <a:avLst/>
            </a:prstGeom>
          </p:spPr>
        </p:pic>
        <p:pic>
          <p:nvPicPr>
            <p:cNvPr id="324" name="Picture 323">
              <a:extLst>
                <a:ext uri="{FF2B5EF4-FFF2-40B4-BE49-F238E27FC236}">
                  <a16:creationId xmlns:a16="http://schemas.microsoft.com/office/drawing/2014/main" id="{B6BF4DD8-5020-413A-AE7C-BCB44A835FC5}"/>
                </a:ext>
              </a:extLst>
            </p:cNvPr>
            <p:cNvPicPr>
              <a:picLocks noChangeAspect="1"/>
            </p:cNvPicPr>
            <p:nvPr/>
          </p:nvPicPr>
          <p:blipFill>
            <a:blip r:embed="rId20"/>
            <a:stretch>
              <a:fillRect/>
            </a:stretch>
          </p:blipFill>
          <p:spPr>
            <a:xfrm rot="5400000">
              <a:off x="989744" y="4218321"/>
              <a:ext cx="104732" cy="194653"/>
            </a:xfrm>
            <a:prstGeom prst="rect">
              <a:avLst/>
            </a:prstGeom>
          </p:spPr>
        </p:pic>
        <p:pic>
          <p:nvPicPr>
            <p:cNvPr id="325" name="Picture 324">
              <a:extLst>
                <a:ext uri="{FF2B5EF4-FFF2-40B4-BE49-F238E27FC236}">
                  <a16:creationId xmlns:a16="http://schemas.microsoft.com/office/drawing/2014/main" id="{4EE6C29E-9B10-47E6-8BEA-6CE0F8BF5AD3}"/>
                </a:ext>
              </a:extLst>
            </p:cNvPr>
            <p:cNvPicPr>
              <a:picLocks noChangeAspect="1"/>
            </p:cNvPicPr>
            <p:nvPr/>
          </p:nvPicPr>
          <p:blipFill>
            <a:blip r:embed="rId20"/>
            <a:stretch>
              <a:fillRect/>
            </a:stretch>
          </p:blipFill>
          <p:spPr>
            <a:xfrm rot="4467436">
              <a:off x="998391" y="4493007"/>
              <a:ext cx="104732" cy="194653"/>
            </a:xfrm>
            <a:prstGeom prst="rect">
              <a:avLst/>
            </a:prstGeom>
          </p:spPr>
        </p:pic>
        <p:pic>
          <p:nvPicPr>
            <p:cNvPr id="326" name="Picture 325">
              <a:extLst>
                <a:ext uri="{FF2B5EF4-FFF2-40B4-BE49-F238E27FC236}">
                  <a16:creationId xmlns:a16="http://schemas.microsoft.com/office/drawing/2014/main" id="{D70A907E-1971-4FDA-AB89-D003D184EC20}"/>
                </a:ext>
              </a:extLst>
            </p:cNvPr>
            <p:cNvPicPr>
              <a:picLocks noChangeAspect="1"/>
            </p:cNvPicPr>
            <p:nvPr/>
          </p:nvPicPr>
          <p:blipFill>
            <a:blip r:embed="rId20"/>
            <a:stretch>
              <a:fillRect/>
            </a:stretch>
          </p:blipFill>
          <p:spPr>
            <a:xfrm rot="7050740">
              <a:off x="1069452" y="3977494"/>
              <a:ext cx="104732" cy="194653"/>
            </a:xfrm>
            <a:prstGeom prst="rect">
              <a:avLst/>
            </a:prstGeom>
          </p:spPr>
        </p:pic>
      </p:grpSp>
      <p:grpSp>
        <p:nvGrpSpPr>
          <p:cNvPr id="327" name="Group 326">
            <a:extLst>
              <a:ext uri="{FF2B5EF4-FFF2-40B4-BE49-F238E27FC236}">
                <a16:creationId xmlns:a16="http://schemas.microsoft.com/office/drawing/2014/main" id="{0340F7DB-6E11-41F2-A4A3-39BD989CEE75}"/>
              </a:ext>
            </a:extLst>
          </p:cNvPr>
          <p:cNvGrpSpPr/>
          <p:nvPr/>
        </p:nvGrpSpPr>
        <p:grpSpPr>
          <a:xfrm>
            <a:off x="1131207" y="2964720"/>
            <a:ext cx="467194" cy="246221"/>
            <a:chOff x="818369" y="3957814"/>
            <a:chExt cx="467194" cy="246221"/>
          </a:xfrm>
        </p:grpSpPr>
        <p:sp>
          <p:nvSpPr>
            <p:cNvPr id="328" name="TextBox 327">
              <a:extLst>
                <a:ext uri="{FF2B5EF4-FFF2-40B4-BE49-F238E27FC236}">
                  <a16:creationId xmlns:a16="http://schemas.microsoft.com/office/drawing/2014/main" id="{401656B2-34A7-4F2E-8572-8528EAF9DCE2}"/>
                </a:ext>
              </a:extLst>
            </p:cNvPr>
            <p:cNvSpPr txBox="1"/>
            <p:nvPr/>
          </p:nvSpPr>
          <p:spPr>
            <a:xfrm>
              <a:off x="818369" y="3957814"/>
              <a:ext cx="460325" cy="246221"/>
            </a:xfrm>
            <a:prstGeom prst="rect">
              <a:avLst/>
            </a:prstGeom>
            <a:noFill/>
          </p:spPr>
          <p:txBody>
            <a:bodyPr wrap="square" rtlCol="0">
              <a:spAutoFit/>
            </a:bodyPr>
            <a:lstStyle/>
            <a:p>
              <a:pPr algn="r">
                <a:buClr>
                  <a:schemeClr val="accent1"/>
                </a:buClr>
              </a:pPr>
              <a:r>
                <a:rPr lang="en-US" sz="1000">
                  <a:solidFill>
                    <a:schemeClr val="accent1"/>
                  </a:solidFill>
                </a:rPr>
                <a:t>IL-5</a:t>
              </a:r>
            </a:p>
          </p:txBody>
        </p:sp>
        <p:sp>
          <p:nvSpPr>
            <p:cNvPr id="329" name="Oval 328">
              <a:extLst>
                <a:ext uri="{FF2B5EF4-FFF2-40B4-BE49-F238E27FC236}">
                  <a16:creationId xmlns:a16="http://schemas.microsoft.com/office/drawing/2014/main" id="{B308C28D-0E92-423B-8BFB-004332FF9B81}"/>
                </a:ext>
              </a:extLst>
            </p:cNvPr>
            <p:cNvSpPr/>
            <p:nvPr/>
          </p:nvSpPr>
          <p:spPr>
            <a:xfrm>
              <a:off x="1219135" y="4047711"/>
              <a:ext cx="66428" cy="664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0" name="Group 329">
            <a:extLst>
              <a:ext uri="{FF2B5EF4-FFF2-40B4-BE49-F238E27FC236}">
                <a16:creationId xmlns:a16="http://schemas.microsoft.com/office/drawing/2014/main" id="{7C93761B-A4BB-418C-9BEC-2D812EDFD267}"/>
              </a:ext>
            </a:extLst>
          </p:cNvPr>
          <p:cNvGrpSpPr/>
          <p:nvPr/>
        </p:nvGrpSpPr>
        <p:grpSpPr>
          <a:xfrm>
            <a:off x="1041529" y="3254737"/>
            <a:ext cx="467194" cy="246221"/>
            <a:chOff x="818369" y="3957814"/>
            <a:chExt cx="467194" cy="246221"/>
          </a:xfrm>
        </p:grpSpPr>
        <p:sp>
          <p:nvSpPr>
            <p:cNvPr id="331" name="TextBox 330">
              <a:extLst>
                <a:ext uri="{FF2B5EF4-FFF2-40B4-BE49-F238E27FC236}">
                  <a16:creationId xmlns:a16="http://schemas.microsoft.com/office/drawing/2014/main" id="{B81C99C4-3F89-46A6-B703-512386520026}"/>
                </a:ext>
              </a:extLst>
            </p:cNvPr>
            <p:cNvSpPr txBox="1"/>
            <p:nvPr/>
          </p:nvSpPr>
          <p:spPr>
            <a:xfrm>
              <a:off x="818369" y="3957814"/>
              <a:ext cx="460325" cy="246221"/>
            </a:xfrm>
            <a:prstGeom prst="rect">
              <a:avLst/>
            </a:prstGeom>
            <a:noFill/>
          </p:spPr>
          <p:txBody>
            <a:bodyPr wrap="square" rtlCol="0">
              <a:spAutoFit/>
            </a:bodyPr>
            <a:lstStyle/>
            <a:p>
              <a:pPr algn="r">
                <a:buClr>
                  <a:schemeClr val="accent1"/>
                </a:buClr>
              </a:pPr>
              <a:r>
                <a:rPr lang="en-US" sz="1000">
                  <a:solidFill>
                    <a:schemeClr val="accent3">
                      <a:lumMod val="75000"/>
                    </a:schemeClr>
                  </a:solidFill>
                </a:rPr>
                <a:t>IL-3</a:t>
              </a:r>
            </a:p>
          </p:txBody>
        </p:sp>
        <p:sp>
          <p:nvSpPr>
            <p:cNvPr id="332" name="Oval 331">
              <a:extLst>
                <a:ext uri="{FF2B5EF4-FFF2-40B4-BE49-F238E27FC236}">
                  <a16:creationId xmlns:a16="http://schemas.microsoft.com/office/drawing/2014/main" id="{C33F8E7A-A5A2-4397-BEC4-C2F8400F3166}"/>
                </a:ext>
              </a:extLst>
            </p:cNvPr>
            <p:cNvSpPr/>
            <p:nvPr/>
          </p:nvSpPr>
          <p:spPr>
            <a:xfrm>
              <a:off x="1219135" y="4047711"/>
              <a:ext cx="66428" cy="6642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3" name="Group 332">
            <a:extLst>
              <a:ext uri="{FF2B5EF4-FFF2-40B4-BE49-F238E27FC236}">
                <a16:creationId xmlns:a16="http://schemas.microsoft.com/office/drawing/2014/main" id="{E6122E6D-09E8-4DD4-8891-848EF849DAC0}"/>
              </a:ext>
            </a:extLst>
          </p:cNvPr>
          <p:cNvGrpSpPr/>
          <p:nvPr/>
        </p:nvGrpSpPr>
        <p:grpSpPr>
          <a:xfrm>
            <a:off x="636688" y="3558683"/>
            <a:ext cx="881128" cy="246221"/>
            <a:chOff x="404435" y="3957814"/>
            <a:chExt cx="881128" cy="246221"/>
          </a:xfrm>
        </p:grpSpPr>
        <p:sp>
          <p:nvSpPr>
            <p:cNvPr id="334" name="TextBox 333">
              <a:extLst>
                <a:ext uri="{FF2B5EF4-FFF2-40B4-BE49-F238E27FC236}">
                  <a16:creationId xmlns:a16="http://schemas.microsoft.com/office/drawing/2014/main" id="{8B2E7FF6-DC16-4450-A82B-D827F24DA766}"/>
                </a:ext>
              </a:extLst>
            </p:cNvPr>
            <p:cNvSpPr txBox="1"/>
            <p:nvPr/>
          </p:nvSpPr>
          <p:spPr>
            <a:xfrm>
              <a:off x="404435" y="3957814"/>
              <a:ext cx="874259" cy="246221"/>
            </a:xfrm>
            <a:prstGeom prst="rect">
              <a:avLst/>
            </a:prstGeom>
            <a:noFill/>
          </p:spPr>
          <p:txBody>
            <a:bodyPr wrap="square" rtlCol="0">
              <a:spAutoFit/>
            </a:bodyPr>
            <a:lstStyle/>
            <a:p>
              <a:pPr algn="r">
                <a:buClr>
                  <a:schemeClr val="accent1"/>
                </a:buClr>
              </a:pPr>
              <a:r>
                <a:rPr lang="en-US" sz="1000">
                  <a:solidFill>
                    <a:schemeClr val="accent5">
                      <a:lumMod val="75000"/>
                    </a:schemeClr>
                  </a:solidFill>
                </a:rPr>
                <a:t>GM-CSF</a:t>
              </a:r>
            </a:p>
          </p:txBody>
        </p:sp>
        <p:sp>
          <p:nvSpPr>
            <p:cNvPr id="335" name="Oval 334">
              <a:extLst>
                <a:ext uri="{FF2B5EF4-FFF2-40B4-BE49-F238E27FC236}">
                  <a16:creationId xmlns:a16="http://schemas.microsoft.com/office/drawing/2014/main" id="{761D4E21-AE36-4309-89A4-0E6E633B2ADC}"/>
                </a:ext>
              </a:extLst>
            </p:cNvPr>
            <p:cNvSpPr/>
            <p:nvPr/>
          </p:nvSpPr>
          <p:spPr>
            <a:xfrm>
              <a:off x="1219135" y="4047711"/>
              <a:ext cx="66428" cy="664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6" name="TextBox 335">
            <a:extLst>
              <a:ext uri="{FF2B5EF4-FFF2-40B4-BE49-F238E27FC236}">
                <a16:creationId xmlns:a16="http://schemas.microsoft.com/office/drawing/2014/main" id="{34CCC937-A73C-4B1A-A20F-A959D96B5975}"/>
              </a:ext>
            </a:extLst>
          </p:cNvPr>
          <p:cNvSpPr txBox="1"/>
          <p:nvPr/>
        </p:nvSpPr>
        <p:spPr>
          <a:xfrm>
            <a:off x="822767" y="2271536"/>
            <a:ext cx="2104856" cy="646331"/>
          </a:xfrm>
          <a:prstGeom prst="rect">
            <a:avLst/>
          </a:prstGeom>
          <a:noFill/>
        </p:spPr>
        <p:txBody>
          <a:bodyPr wrap="square" rtlCol="0">
            <a:spAutoFit/>
          </a:bodyPr>
          <a:lstStyle/>
          <a:p>
            <a:pPr algn="ctr">
              <a:buClr>
                <a:schemeClr val="accent1"/>
              </a:buClr>
            </a:pPr>
            <a:r>
              <a:rPr lang="en-US" sz="1200" b="1"/>
              <a:t>Cytokines stimulate eosinophil differentiation in the bone marrow</a:t>
            </a:r>
            <a:r>
              <a:rPr lang="en-US" sz="1200" b="1" baseline="30000"/>
              <a:t>1-3</a:t>
            </a:r>
          </a:p>
        </p:txBody>
      </p:sp>
      <p:sp>
        <p:nvSpPr>
          <p:cNvPr id="337" name="TextBox 336">
            <a:extLst>
              <a:ext uri="{FF2B5EF4-FFF2-40B4-BE49-F238E27FC236}">
                <a16:creationId xmlns:a16="http://schemas.microsoft.com/office/drawing/2014/main" id="{ECE12653-8E54-419B-B026-3EF094088BA8}"/>
              </a:ext>
            </a:extLst>
          </p:cNvPr>
          <p:cNvSpPr txBox="1"/>
          <p:nvPr/>
        </p:nvSpPr>
        <p:spPr>
          <a:xfrm>
            <a:off x="2610865" y="3199297"/>
            <a:ext cx="874330" cy="369332"/>
          </a:xfrm>
          <a:prstGeom prst="rect">
            <a:avLst/>
          </a:prstGeom>
          <a:noFill/>
        </p:spPr>
        <p:txBody>
          <a:bodyPr wrap="square" rtlCol="0">
            <a:spAutoFit/>
          </a:bodyPr>
          <a:lstStyle/>
          <a:p>
            <a:pPr algn="ctr">
              <a:buClr>
                <a:schemeClr val="accent1"/>
              </a:buClr>
            </a:pPr>
            <a:r>
              <a:rPr lang="en-US" b="1">
                <a:solidFill>
                  <a:schemeClr val="bg1"/>
                </a:solidFill>
              </a:rPr>
              <a:t>IL-5</a:t>
            </a:r>
          </a:p>
        </p:txBody>
      </p:sp>
      <p:grpSp>
        <p:nvGrpSpPr>
          <p:cNvPr id="338" name="Group 337">
            <a:extLst>
              <a:ext uri="{FF2B5EF4-FFF2-40B4-BE49-F238E27FC236}">
                <a16:creationId xmlns:a16="http://schemas.microsoft.com/office/drawing/2014/main" id="{59FD4521-B467-4544-B88A-A610459C39DF}"/>
              </a:ext>
            </a:extLst>
          </p:cNvPr>
          <p:cNvGrpSpPr/>
          <p:nvPr/>
        </p:nvGrpSpPr>
        <p:grpSpPr>
          <a:xfrm>
            <a:off x="3859706" y="2338415"/>
            <a:ext cx="3304742" cy="1297649"/>
            <a:chOff x="3772613" y="1777278"/>
            <a:chExt cx="3304742" cy="1297649"/>
          </a:xfrm>
        </p:grpSpPr>
        <p:sp>
          <p:nvSpPr>
            <p:cNvPr id="339" name="Arrow: Pentagon 338">
              <a:extLst>
                <a:ext uri="{FF2B5EF4-FFF2-40B4-BE49-F238E27FC236}">
                  <a16:creationId xmlns:a16="http://schemas.microsoft.com/office/drawing/2014/main" id="{90FABBA9-3D40-416C-BD67-F46F9BC1AE2E}"/>
                </a:ext>
              </a:extLst>
            </p:cNvPr>
            <p:cNvSpPr/>
            <p:nvPr/>
          </p:nvSpPr>
          <p:spPr>
            <a:xfrm>
              <a:off x="4147862" y="2660067"/>
              <a:ext cx="2929493" cy="369332"/>
            </a:xfrm>
            <a:prstGeom prst="homePlate">
              <a:avLst/>
            </a:prstGeom>
            <a:gradFill flip="none" rotWithShape="1">
              <a:gsLst>
                <a:gs pos="0">
                  <a:schemeClr val="accent1">
                    <a:alpha val="70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TextBox 339">
              <a:extLst>
                <a:ext uri="{FF2B5EF4-FFF2-40B4-BE49-F238E27FC236}">
                  <a16:creationId xmlns:a16="http://schemas.microsoft.com/office/drawing/2014/main" id="{EB021D26-2CBC-4699-898D-91E480D4DADC}"/>
                </a:ext>
              </a:extLst>
            </p:cNvPr>
            <p:cNvSpPr txBox="1"/>
            <p:nvPr/>
          </p:nvSpPr>
          <p:spPr>
            <a:xfrm>
              <a:off x="4458825" y="2660067"/>
              <a:ext cx="874330" cy="369332"/>
            </a:xfrm>
            <a:prstGeom prst="rect">
              <a:avLst/>
            </a:prstGeom>
            <a:noFill/>
          </p:spPr>
          <p:txBody>
            <a:bodyPr wrap="square" rtlCol="0">
              <a:spAutoFit/>
            </a:bodyPr>
            <a:lstStyle/>
            <a:p>
              <a:pPr algn="ctr">
                <a:buClr>
                  <a:schemeClr val="accent1"/>
                </a:buClr>
              </a:pPr>
              <a:r>
                <a:rPr lang="en-US" b="1">
                  <a:solidFill>
                    <a:schemeClr val="bg1"/>
                  </a:solidFill>
                </a:rPr>
                <a:t>CCR3</a:t>
              </a:r>
            </a:p>
          </p:txBody>
        </p:sp>
        <p:pic>
          <p:nvPicPr>
            <p:cNvPr id="341" name="Picture 340">
              <a:extLst>
                <a:ext uri="{FF2B5EF4-FFF2-40B4-BE49-F238E27FC236}">
                  <a16:creationId xmlns:a16="http://schemas.microsoft.com/office/drawing/2014/main" id="{AF4F480C-BE5A-4928-9F5E-F599DB307A7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257267">
              <a:off x="3772613" y="2601175"/>
              <a:ext cx="531103" cy="473752"/>
            </a:xfrm>
            <a:prstGeom prst="rect">
              <a:avLst/>
            </a:prstGeom>
          </p:spPr>
        </p:pic>
        <p:sp>
          <p:nvSpPr>
            <p:cNvPr id="342" name="Rectangle 341">
              <a:extLst>
                <a:ext uri="{FF2B5EF4-FFF2-40B4-BE49-F238E27FC236}">
                  <a16:creationId xmlns:a16="http://schemas.microsoft.com/office/drawing/2014/main" id="{FC9CBE8E-5C30-4A8F-8270-6D0734527AB8}"/>
                </a:ext>
              </a:extLst>
            </p:cNvPr>
            <p:cNvSpPr/>
            <p:nvPr/>
          </p:nvSpPr>
          <p:spPr>
            <a:xfrm>
              <a:off x="5107346" y="1777278"/>
              <a:ext cx="1833600" cy="830997"/>
            </a:xfrm>
            <a:prstGeom prst="rect">
              <a:avLst/>
            </a:prstGeom>
          </p:spPr>
          <p:txBody>
            <a:bodyPr wrap="square">
              <a:spAutoFit/>
            </a:bodyPr>
            <a:lstStyle/>
            <a:p>
              <a:r>
                <a:rPr lang="en-US" sz="1200"/>
                <a:t>Chemokines targeting CCR3 promote eosinophil recruitment into organs and tissues</a:t>
              </a:r>
              <a:r>
                <a:rPr lang="en-US" sz="1200" baseline="30000"/>
                <a:t>1</a:t>
              </a:r>
            </a:p>
          </p:txBody>
        </p:sp>
      </p:grpSp>
      <p:sp>
        <p:nvSpPr>
          <p:cNvPr id="343" name="Freeform: Shape 342">
            <a:extLst>
              <a:ext uri="{FF2B5EF4-FFF2-40B4-BE49-F238E27FC236}">
                <a16:creationId xmlns:a16="http://schemas.microsoft.com/office/drawing/2014/main" id="{56186DB1-45FB-4520-9615-ED628B60F713}"/>
              </a:ext>
            </a:extLst>
          </p:cNvPr>
          <p:cNvSpPr/>
          <p:nvPr/>
        </p:nvSpPr>
        <p:spPr>
          <a:xfrm>
            <a:off x="2841214" y="3494568"/>
            <a:ext cx="403123" cy="2741596"/>
          </a:xfrm>
          <a:custGeom>
            <a:avLst/>
            <a:gdLst>
              <a:gd name="connsiteX0" fmla="*/ 403123 w 403123"/>
              <a:gd name="connsiteY0" fmla="*/ 0 h 2733368"/>
              <a:gd name="connsiteX1" fmla="*/ 0 w 403123"/>
              <a:gd name="connsiteY1" fmla="*/ 0 h 2733368"/>
              <a:gd name="connsiteX2" fmla="*/ 0 w 403123"/>
              <a:gd name="connsiteY2" fmla="*/ 2703871 h 2733368"/>
              <a:gd name="connsiteX3" fmla="*/ 0 w 403123"/>
              <a:gd name="connsiteY3" fmla="*/ 2733368 h 2733368"/>
              <a:gd name="connsiteX0" fmla="*/ 403123 w 403123"/>
              <a:gd name="connsiteY0" fmla="*/ 0 h 2703871"/>
              <a:gd name="connsiteX1" fmla="*/ 0 w 403123"/>
              <a:gd name="connsiteY1" fmla="*/ 0 h 2703871"/>
              <a:gd name="connsiteX2" fmla="*/ 0 w 403123"/>
              <a:gd name="connsiteY2" fmla="*/ 2703871 h 2703871"/>
            </a:gdLst>
            <a:ahLst/>
            <a:cxnLst>
              <a:cxn ang="0">
                <a:pos x="connsiteX0" y="connsiteY0"/>
              </a:cxn>
              <a:cxn ang="0">
                <a:pos x="connsiteX1" y="connsiteY1"/>
              </a:cxn>
              <a:cxn ang="0">
                <a:pos x="connsiteX2" y="connsiteY2"/>
              </a:cxn>
            </a:cxnLst>
            <a:rect l="l" t="t" r="r" b="b"/>
            <a:pathLst>
              <a:path w="403123" h="2703871">
                <a:moveTo>
                  <a:pt x="403123" y="0"/>
                </a:moveTo>
                <a:lnTo>
                  <a:pt x="0" y="0"/>
                </a:lnTo>
                <a:lnTo>
                  <a:pt x="0" y="2703871"/>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Rectangle 343">
            <a:extLst>
              <a:ext uri="{FF2B5EF4-FFF2-40B4-BE49-F238E27FC236}">
                <a16:creationId xmlns:a16="http://schemas.microsoft.com/office/drawing/2014/main" id="{2F1013BE-467C-4EFC-BC98-745FF423EB30}"/>
              </a:ext>
            </a:extLst>
          </p:cNvPr>
          <p:cNvSpPr/>
          <p:nvPr/>
        </p:nvSpPr>
        <p:spPr>
          <a:xfrm>
            <a:off x="2723331" y="5211527"/>
            <a:ext cx="2473489" cy="1354217"/>
          </a:xfrm>
          <a:prstGeom prst="rect">
            <a:avLst/>
          </a:prstGeom>
        </p:spPr>
        <p:txBody>
          <a:bodyPr wrap="square">
            <a:spAutoFit/>
          </a:bodyPr>
          <a:lstStyle/>
          <a:p>
            <a:pPr marL="171450" indent="-171450">
              <a:spcBef>
                <a:spcPts val="600"/>
              </a:spcBef>
              <a:buFont typeface="Arial" panose="020B0604020202020204" pitchFamily="34" charset="0"/>
              <a:buChar char="•"/>
            </a:pPr>
            <a:r>
              <a:rPr lang="en-US" sz="1200"/>
              <a:t>Last stage of eosinophil maturation in the bone marrow</a:t>
            </a:r>
            <a:r>
              <a:rPr lang="en-US" sz="1200" baseline="30000"/>
              <a:t>1</a:t>
            </a:r>
            <a:r>
              <a:rPr lang="en-US" sz="1200"/>
              <a:t> </a:t>
            </a:r>
          </a:p>
          <a:p>
            <a:pPr marL="171450" indent="-171450">
              <a:spcBef>
                <a:spcPts val="600"/>
              </a:spcBef>
              <a:buFont typeface="Arial" panose="020B0604020202020204" pitchFamily="34" charset="0"/>
              <a:buChar char="•"/>
            </a:pPr>
            <a:r>
              <a:rPr lang="en-US" sz="1200"/>
              <a:t>Eosinophil release into circulation</a:t>
            </a:r>
            <a:r>
              <a:rPr lang="en-US" sz="1200" baseline="30000"/>
              <a:t>1</a:t>
            </a:r>
            <a:r>
              <a:rPr lang="en-US" sz="1200"/>
              <a:t> </a:t>
            </a:r>
          </a:p>
          <a:p>
            <a:pPr marL="171450" indent="-171450">
              <a:spcBef>
                <a:spcPts val="600"/>
              </a:spcBef>
              <a:buFont typeface="Arial" panose="020B0604020202020204" pitchFamily="34" charset="0"/>
              <a:buChar char="•"/>
            </a:pPr>
            <a:r>
              <a:rPr lang="en-US" sz="1200"/>
              <a:t>Subsequent survival (~18 hour half-life in peripheral blood)</a:t>
            </a:r>
            <a:r>
              <a:rPr lang="en-US" sz="1200" baseline="30000"/>
              <a:t>4</a:t>
            </a:r>
            <a:endParaRPr lang="en-US" sz="1200"/>
          </a:p>
        </p:txBody>
      </p:sp>
    </p:spTree>
    <p:extLst>
      <p:ext uri="{BB962C8B-B14F-4D97-AF65-F5344CB8AC3E}">
        <p14:creationId xmlns:p14="http://schemas.microsoft.com/office/powerpoint/2010/main" val="2837127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243C7-16BD-4D0B-9739-A2028B1D9774}"/>
              </a:ext>
            </a:extLst>
          </p:cNvPr>
          <p:cNvSpPr>
            <a:spLocks noGrp="1"/>
          </p:cNvSpPr>
          <p:nvPr>
            <p:ph type="title"/>
          </p:nvPr>
        </p:nvSpPr>
        <p:spPr/>
        <p:txBody>
          <a:bodyPr>
            <a:normAutofit/>
          </a:bodyPr>
          <a:lstStyle/>
          <a:p>
            <a:r>
              <a:rPr lang="en-US" dirty="0"/>
              <a:t>Are humans large mice?</a:t>
            </a:r>
          </a:p>
        </p:txBody>
      </p:sp>
      <p:sp>
        <p:nvSpPr>
          <p:cNvPr id="3" name="Slide Number Placeholder 2">
            <a:extLst>
              <a:ext uri="{FF2B5EF4-FFF2-40B4-BE49-F238E27FC236}">
                <a16:creationId xmlns:a16="http://schemas.microsoft.com/office/drawing/2014/main" id="{A3AAC3F2-6B55-44B4-8B79-CB9E14CCFE56}"/>
              </a:ext>
            </a:extLst>
          </p:cNvPr>
          <p:cNvSpPr>
            <a:spLocks noGrp="1"/>
          </p:cNvSpPr>
          <p:nvPr>
            <p:ph type="sldNum" sz="quarter" idx="12"/>
          </p:nvPr>
        </p:nvSpPr>
        <p:spPr>
          <a:xfrm>
            <a:off x="0" y="6492875"/>
            <a:ext cx="457200" cy="365125"/>
          </a:xfrm>
        </p:spPr>
        <p:txBody>
          <a:bodyPr/>
          <a:lstStyle/>
          <a:p>
            <a:fld id="{CC7432E5-F8E0-41AE-9A6B-AD730338B005}" type="slidenum">
              <a:rPr lang="en-US" smtClean="0"/>
              <a:t>4</a:t>
            </a:fld>
            <a:endParaRPr lang="en-US"/>
          </a:p>
        </p:txBody>
      </p:sp>
      <p:sp>
        <p:nvSpPr>
          <p:cNvPr id="4" name="Text Placeholder 3">
            <a:extLst>
              <a:ext uri="{FF2B5EF4-FFF2-40B4-BE49-F238E27FC236}">
                <a16:creationId xmlns:a16="http://schemas.microsoft.com/office/drawing/2014/main" id="{A074357D-3462-4A33-80F5-F458077D9D34}"/>
              </a:ext>
            </a:extLst>
          </p:cNvPr>
          <p:cNvSpPr>
            <a:spLocks noGrp="1"/>
          </p:cNvSpPr>
          <p:nvPr>
            <p:ph type="body" sz="quarter" idx="13"/>
          </p:nvPr>
        </p:nvSpPr>
        <p:spPr>
          <a:xfrm>
            <a:off x="457200" y="6412612"/>
            <a:ext cx="10058400" cy="445387"/>
          </a:xfrm>
        </p:spPr>
        <p:txBody>
          <a:bodyPr/>
          <a:lstStyle/>
          <a:p>
            <a:r>
              <a:rPr lang="en-US" sz="700" dirty="0"/>
              <a:t>1. Lee JJ, et al. </a:t>
            </a:r>
            <a:r>
              <a:rPr lang="en-US" sz="700" i="1" dirty="0"/>
              <a:t>J Allergy Clin Immunol. </a:t>
            </a:r>
            <a:r>
              <a:rPr lang="en-US" sz="700" dirty="0"/>
              <a:t>2012;130:572-584.</a:t>
            </a:r>
            <a:endParaRPr lang="en-US" sz="700" dirty="0">
              <a:solidFill>
                <a:srgbClr val="000000"/>
              </a:solidFill>
              <a:highlight>
                <a:srgbClr val="FFFF00"/>
              </a:highlight>
            </a:endParaRPr>
          </a:p>
        </p:txBody>
      </p:sp>
      <p:sp>
        <p:nvSpPr>
          <p:cNvPr id="30" name="TextBox 29">
            <a:extLst>
              <a:ext uri="{FF2B5EF4-FFF2-40B4-BE49-F238E27FC236}">
                <a16:creationId xmlns:a16="http://schemas.microsoft.com/office/drawing/2014/main" id="{E1187FDF-FC04-461A-B4CE-251055818CF1}"/>
              </a:ext>
            </a:extLst>
          </p:cNvPr>
          <p:cNvSpPr txBox="1"/>
          <p:nvPr/>
        </p:nvSpPr>
        <p:spPr>
          <a:xfrm>
            <a:off x="1911803" y="4874679"/>
            <a:ext cx="7176389" cy="369332"/>
          </a:xfrm>
          <a:prstGeom prst="rect">
            <a:avLst/>
          </a:prstGeom>
          <a:noFill/>
        </p:spPr>
        <p:txBody>
          <a:bodyPr wrap="square" rtlCol="0">
            <a:spAutoFit/>
          </a:bodyPr>
          <a:lstStyle/>
          <a:p>
            <a:pPr>
              <a:buClr>
                <a:schemeClr val="accent1"/>
              </a:buClr>
            </a:pPr>
            <a:r>
              <a:rPr lang="en-US" dirty="0"/>
              <a:t>The consequences of these differences are unknown</a:t>
            </a:r>
            <a:r>
              <a:rPr lang="en-US" baseline="30000" dirty="0"/>
              <a:t>1</a:t>
            </a:r>
            <a:endParaRPr lang="en-US" dirty="0"/>
          </a:p>
        </p:txBody>
      </p:sp>
      <p:grpSp>
        <p:nvGrpSpPr>
          <p:cNvPr id="5" name="Group 4">
            <a:extLst>
              <a:ext uri="{FF2B5EF4-FFF2-40B4-BE49-F238E27FC236}">
                <a16:creationId xmlns:a16="http://schemas.microsoft.com/office/drawing/2014/main" id="{8E423B1E-E3CC-4B87-A1D9-B3419739C9F5}"/>
              </a:ext>
            </a:extLst>
          </p:cNvPr>
          <p:cNvGrpSpPr>
            <a:grpSpLocks noChangeAspect="1"/>
          </p:cNvGrpSpPr>
          <p:nvPr/>
        </p:nvGrpSpPr>
        <p:grpSpPr>
          <a:xfrm>
            <a:off x="1130456" y="1610701"/>
            <a:ext cx="9931087" cy="3263982"/>
            <a:chOff x="469900" y="1372184"/>
            <a:chExt cx="7271108" cy="2389743"/>
          </a:xfrm>
        </p:grpSpPr>
        <p:sp>
          <p:nvSpPr>
            <p:cNvPr id="12" name="Oval 11">
              <a:extLst>
                <a:ext uri="{FF2B5EF4-FFF2-40B4-BE49-F238E27FC236}">
                  <a16:creationId xmlns:a16="http://schemas.microsoft.com/office/drawing/2014/main" id="{7011D226-46AD-4571-8056-63CCDA1E752E}"/>
                </a:ext>
              </a:extLst>
            </p:cNvPr>
            <p:cNvSpPr/>
            <p:nvPr/>
          </p:nvSpPr>
          <p:spPr>
            <a:xfrm>
              <a:off x="726114" y="1871853"/>
              <a:ext cx="1356189" cy="135618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extBox 141">
              <a:extLst>
                <a:ext uri="{FF2B5EF4-FFF2-40B4-BE49-F238E27FC236}">
                  <a16:creationId xmlns:a16="http://schemas.microsoft.com/office/drawing/2014/main" id="{18B89D9F-E158-4F51-BF58-EC95414764F4}"/>
                </a:ext>
              </a:extLst>
            </p:cNvPr>
            <p:cNvSpPr txBox="1"/>
            <p:nvPr/>
          </p:nvSpPr>
          <p:spPr>
            <a:xfrm>
              <a:off x="469900" y="3238708"/>
              <a:ext cx="1868617" cy="307777"/>
            </a:xfrm>
            <a:prstGeom prst="rect">
              <a:avLst/>
            </a:prstGeom>
            <a:noFill/>
          </p:spPr>
          <p:txBody>
            <a:bodyPr wrap="square" rtlCol="0">
              <a:spAutoFit/>
            </a:bodyPr>
            <a:lstStyle/>
            <a:p>
              <a:pPr algn="ctr">
                <a:buClr>
                  <a:schemeClr val="accent1"/>
                </a:buClr>
              </a:pPr>
              <a:r>
                <a:rPr lang="en-US" sz="1400" b="1">
                  <a:solidFill>
                    <a:schemeClr val="accent1"/>
                  </a:solidFill>
                </a:rPr>
                <a:t>GENETIC</a:t>
              </a:r>
            </a:p>
          </p:txBody>
        </p:sp>
        <p:sp>
          <p:nvSpPr>
            <p:cNvPr id="107" name="Oval 106">
              <a:extLst>
                <a:ext uri="{FF2B5EF4-FFF2-40B4-BE49-F238E27FC236}">
                  <a16:creationId xmlns:a16="http://schemas.microsoft.com/office/drawing/2014/main" id="{E84EF8CB-8F8A-4029-A4D7-ACAA02CC1C67}"/>
                </a:ext>
              </a:extLst>
            </p:cNvPr>
            <p:cNvSpPr/>
            <p:nvPr/>
          </p:nvSpPr>
          <p:spPr>
            <a:xfrm>
              <a:off x="2526944" y="1871853"/>
              <a:ext cx="1356189" cy="135618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a:extLst>
                <a:ext uri="{FF2B5EF4-FFF2-40B4-BE49-F238E27FC236}">
                  <a16:creationId xmlns:a16="http://schemas.microsoft.com/office/drawing/2014/main" id="{61943630-846E-4809-B000-099991C217A3}"/>
                </a:ext>
              </a:extLst>
            </p:cNvPr>
            <p:cNvSpPr txBox="1"/>
            <p:nvPr/>
          </p:nvSpPr>
          <p:spPr>
            <a:xfrm>
              <a:off x="2270730" y="3238875"/>
              <a:ext cx="1868617" cy="307777"/>
            </a:xfrm>
            <a:prstGeom prst="rect">
              <a:avLst/>
            </a:prstGeom>
            <a:noFill/>
          </p:spPr>
          <p:txBody>
            <a:bodyPr wrap="square" rtlCol="0">
              <a:spAutoFit/>
            </a:bodyPr>
            <a:lstStyle/>
            <a:p>
              <a:pPr algn="ctr">
                <a:buClr>
                  <a:schemeClr val="accent1"/>
                </a:buClr>
              </a:pPr>
              <a:r>
                <a:rPr lang="en-US" sz="1400" b="1">
                  <a:solidFill>
                    <a:schemeClr val="accent1"/>
                  </a:solidFill>
                </a:rPr>
                <a:t>BIOCHEMICAL</a:t>
              </a:r>
            </a:p>
          </p:txBody>
        </p:sp>
        <p:sp>
          <p:nvSpPr>
            <p:cNvPr id="108" name="Oval 107">
              <a:extLst>
                <a:ext uri="{FF2B5EF4-FFF2-40B4-BE49-F238E27FC236}">
                  <a16:creationId xmlns:a16="http://schemas.microsoft.com/office/drawing/2014/main" id="{2ABF9243-95DC-4245-95CB-BA3193B0DD66}"/>
                </a:ext>
              </a:extLst>
            </p:cNvPr>
            <p:cNvSpPr/>
            <p:nvPr/>
          </p:nvSpPr>
          <p:spPr>
            <a:xfrm>
              <a:off x="4327774" y="1871853"/>
              <a:ext cx="1356189" cy="135618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63585B18-C9D0-4572-BBD7-0F3930284DF0}"/>
                </a:ext>
              </a:extLst>
            </p:cNvPr>
            <p:cNvSpPr txBox="1"/>
            <p:nvPr/>
          </p:nvSpPr>
          <p:spPr>
            <a:xfrm>
              <a:off x="4071560" y="3238875"/>
              <a:ext cx="1868617" cy="307777"/>
            </a:xfrm>
            <a:prstGeom prst="rect">
              <a:avLst/>
            </a:prstGeom>
            <a:noFill/>
          </p:spPr>
          <p:txBody>
            <a:bodyPr wrap="square" rtlCol="0">
              <a:spAutoFit/>
            </a:bodyPr>
            <a:lstStyle/>
            <a:p>
              <a:pPr algn="ctr">
                <a:buClr>
                  <a:schemeClr val="accent1"/>
                </a:buClr>
              </a:pPr>
              <a:r>
                <a:rPr lang="en-US" sz="1400" b="1" dirty="0">
                  <a:solidFill>
                    <a:schemeClr val="accent1"/>
                  </a:solidFill>
                </a:rPr>
                <a:t>MOLECULAR</a:t>
              </a:r>
            </a:p>
          </p:txBody>
        </p:sp>
        <p:sp>
          <p:nvSpPr>
            <p:cNvPr id="113" name="Oval 112">
              <a:extLst>
                <a:ext uri="{FF2B5EF4-FFF2-40B4-BE49-F238E27FC236}">
                  <a16:creationId xmlns:a16="http://schemas.microsoft.com/office/drawing/2014/main" id="{BEEC59F0-DC95-4B54-827F-466D15D13AB8}"/>
                </a:ext>
              </a:extLst>
            </p:cNvPr>
            <p:cNvSpPr/>
            <p:nvPr/>
          </p:nvSpPr>
          <p:spPr>
            <a:xfrm>
              <a:off x="6128605" y="1871853"/>
              <a:ext cx="1356189" cy="135618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A1A2EB6D-05AF-4A34-846F-0C5B7CF1E02C}"/>
                </a:ext>
              </a:extLst>
            </p:cNvPr>
            <p:cNvSpPr txBox="1"/>
            <p:nvPr/>
          </p:nvSpPr>
          <p:spPr>
            <a:xfrm>
              <a:off x="5872391" y="3238707"/>
              <a:ext cx="1868617" cy="523220"/>
            </a:xfrm>
            <a:prstGeom prst="rect">
              <a:avLst/>
            </a:prstGeom>
            <a:noFill/>
          </p:spPr>
          <p:txBody>
            <a:bodyPr wrap="square" rtlCol="0">
              <a:spAutoFit/>
            </a:bodyPr>
            <a:lstStyle/>
            <a:p>
              <a:pPr algn="ctr">
                <a:buClr>
                  <a:schemeClr val="accent1"/>
                </a:buClr>
              </a:pPr>
              <a:r>
                <a:rPr lang="en-US" sz="1400" b="1">
                  <a:solidFill>
                    <a:schemeClr val="accent1"/>
                  </a:solidFill>
                </a:rPr>
                <a:t>MORPHOLOGICAL</a:t>
              </a:r>
            </a:p>
          </p:txBody>
        </p:sp>
        <p:pic>
          <p:nvPicPr>
            <p:cNvPr id="19" name="Picture 2" descr="https://cdn.onlinewebfonts.com/svg/img_150601.png">
              <a:extLst>
                <a:ext uri="{FF2B5EF4-FFF2-40B4-BE49-F238E27FC236}">
                  <a16:creationId xmlns:a16="http://schemas.microsoft.com/office/drawing/2014/main" id="{049C1BCF-27B5-4ABA-994E-73E1823EC647}"/>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7736" y="2179190"/>
              <a:ext cx="652944" cy="741514"/>
            </a:xfrm>
            <a:prstGeom prst="rect">
              <a:avLst/>
            </a:prstGeom>
            <a:noFill/>
            <a:extLst>
              <a:ext uri="{909E8E84-426E-40DD-AFC4-6F175D3DCCD1}">
                <a14:hiddenFill xmlns:a14="http://schemas.microsoft.com/office/drawing/2010/main">
                  <a:solidFill>
                    <a:srgbClr val="FFFFFF"/>
                  </a:solidFill>
                </a14:hiddenFill>
              </a:ext>
            </a:extLst>
          </p:spPr>
        </p:pic>
        <p:pic>
          <p:nvPicPr>
            <p:cNvPr id="22" name="Graphic 21">
              <a:extLst>
                <a:ext uri="{FF2B5EF4-FFF2-40B4-BE49-F238E27FC236}">
                  <a16:creationId xmlns:a16="http://schemas.microsoft.com/office/drawing/2014/main" id="{BA83925B-BB4A-4982-951D-6000BBDC866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06562" y="2250641"/>
              <a:ext cx="598611" cy="598611"/>
            </a:xfrm>
            <a:prstGeom prst="rect">
              <a:avLst/>
            </a:prstGeom>
          </p:spPr>
        </p:pic>
        <p:pic>
          <p:nvPicPr>
            <p:cNvPr id="23" name="Picture 6" descr="https://cdn.onlinewebfonts.com/svg/img_533588.png">
              <a:extLst>
                <a:ext uri="{FF2B5EF4-FFF2-40B4-BE49-F238E27FC236}">
                  <a16:creationId xmlns:a16="http://schemas.microsoft.com/office/drawing/2014/main" id="{551B1A0C-24A3-433E-86D2-8970D3A1A435}"/>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20312" y="2222054"/>
              <a:ext cx="772774" cy="64497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2E35887A-5CEB-4810-B3B8-CF7819DDD49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264" t="-18966" r="7936" b="-12736"/>
            <a:stretch/>
          </p:blipFill>
          <p:spPr>
            <a:xfrm>
              <a:off x="2526943" y="1871853"/>
              <a:ext cx="1356189" cy="1356188"/>
            </a:xfrm>
            <a:prstGeom prst="ellipse">
              <a:avLst/>
            </a:prstGeom>
          </p:spPr>
        </p:pic>
        <p:sp>
          <p:nvSpPr>
            <p:cNvPr id="29" name="Freeform: Shape 28">
              <a:extLst>
                <a:ext uri="{FF2B5EF4-FFF2-40B4-BE49-F238E27FC236}">
                  <a16:creationId xmlns:a16="http://schemas.microsoft.com/office/drawing/2014/main" id="{8685DA5C-C0DE-4F1A-867B-11290BE96C31}"/>
                </a:ext>
              </a:extLst>
            </p:cNvPr>
            <p:cNvSpPr/>
            <p:nvPr/>
          </p:nvSpPr>
          <p:spPr>
            <a:xfrm>
              <a:off x="469900" y="1533299"/>
              <a:ext cx="7271108" cy="2057400"/>
            </a:xfrm>
            <a:custGeom>
              <a:avLst/>
              <a:gdLst>
                <a:gd name="connsiteX0" fmla="*/ 0 w 7404100"/>
                <a:gd name="connsiteY0" fmla="*/ 2057400 h 2057400"/>
                <a:gd name="connsiteX1" fmla="*/ 0 w 7404100"/>
                <a:gd name="connsiteY1" fmla="*/ 0 h 2057400"/>
                <a:gd name="connsiteX2" fmla="*/ 7404100 w 7404100"/>
                <a:gd name="connsiteY2" fmla="*/ 0 h 2057400"/>
              </a:gdLst>
              <a:ahLst/>
              <a:cxnLst>
                <a:cxn ang="0">
                  <a:pos x="connsiteX0" y="connsiteY0"/>
                </a:cxn>
                <a:cxn ang="0">
                  <a:pos x="connsiteX1" y="connsiteY1"/>
                </a:cxn>
                <a:cxn ang="0">
                  <a:pos x="connsiteX2" y="connsiteY2"/>
                </a:cxn>
              </a:cxnLst>
              <a:rect l="l" t="t" r="r" b="b"/>
              <a:pathLst>
                <a:path w="7404100" h="2057400">
                  <a:moveTo>
                    <a:pt x="0" y="2057400"/>
                  </a:moveTo>
                  <a:lnTo>
                    <a:pt x="0" y="0"/>
                  </a:lnTo>
                  <a:lnTo>
                    <a:pt x="7404100" y="0"/>
                  </a:lnTo>
                </a:path>
              </a:pathLst>
            </a:custGeom>
            <a:noFill/>
            <a:ln>
              <a:gradFill flip="none" rotWithShape="1">
                <a:gsLst>
                  <a:gs pos="0">
                    <a:schemeClr val="accent1">
                      <a:lumMod val="5000"/>
                      <a:lumOff val="9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TextBox 145">
              <a:extLst>
                <a:ext uri="{FF2B5EF4-FFF2-40B4-BE49-F238E27FC236}">
                  <a16:creationId xmlns:a16="http://schemas.microsoft.com/office/drawing/2014/main" id="{D6E0D5F9-D480-4A59-8E40-AEE19E69A116}"/>
                </a:ext>
              </a:extLst>
            </p:cNvPr>
            <p:cNvSpPr txBox="1"/>
            <p:nvPr/>
          </p:nvSpPr>
          <p:spPr>
            <a:xfrm>
              <a:off x="2386013" y="1414962"/>
              <a:ext cx="2582331" cy="225341"/>
            </a:xfrm>
            <a:prstGeom prst="rect">
              <a:avLst/>
            </a:prstGeom>
            <a:solidFill>
              <a:schemeClr val="bg1"/>
            </a:solidFill>
          </p:spPr>
          <p:txBody>
            <a:bodyPr wrap="square" lIns="27432" rIns="27432" rtlCol="0">
              <a:spAutoFit/>
            </a:bodyPr>
            <a:lstStyle/>
            <a:p>
              <a:pPr>
                <a:buClr>
                  <a:schemeClr val="accent1"/>
                </a:buClr>
              </a:pPr>
              <a:r>
                <a:rPr lang="en-US" sz="1400" dirty="0">
                  <a:solidFill>
                    <a:schemeClr val="tx1">
                      <a:lumMod val="95000"/>
                      <a:lumOff val="5000"/>
                    </a:schemeClr>
                  </a:solidFill>
                </a:rPr>
                <a:t>(between human and mouse eosinophils)</a:t>
              </a:r>
              <a:r>
                <a:rPr lang="en-US" sz="1400" baseline="30000" dirty="0">
                  <a:solidFill>
                    <a:schemeClr val="tx1">
                      <a:lumMod val="95000"/>
                      <a:lumOff val="5000"/>
                    </a:schemeClr>
                  </a:solidFill>
                </a:rPr>
                <a:t>1</a:t>
              </a:r>
              <a:r>
                <a:rPr lang="en-US" sz="1400" dirty="0">
                  <a:solidFill>
                    <a:schemeClr val="tx1">
                      <a:lumMod val="95000"/>
                      <a:lumOff val="5000"/>
                    </a:schemeClr>
                  </a:solidFill>
                </a:rPr>
                <a:t>:</a:t>
              </a:r>
              <a:endParaRPr lang="en-US" dirty="0">
                <a:solidFill>
                  <a:schemeClr val="tx1">
                    <a:lumMod val="95000"/>
                    <a:lumOff val="5000"/>
                  </a:schemeClr>
                </a:solidFill>
              </a:endParaRPr>
            </a:p>
          </p:txBody>
        </p:sp>
        <p:grpSp>
          <p:nvGrpSpPr>
            <p:cNvPr id="172" name="Group 171">
              <a:extLst>
                <a:ext uri="{FF2B5EF4-FFF2-40B4-BE49-F238E27FC236}">
                  <a16:creationId xmlns:a16="http://schemas.microsoft.com/office/drawing/2014/main" id="{97D829B1-23D3-4413-A345-2F157123B8B4}"/>
                </a:ext>
              </a:extLst>
            </p:cNvPr>
            <p:cNvGrpSpPr/>
            <p:nvPr/>
          </p:nvGrpSpPr>
          <p:grpSpPr>
            <a:xfrm>
              <a:off x="624688" y="1372184"/>
              <a:ext cx="1729083" cy="310896"/>
              <a:chOff x="10862292" y="5821719"/>
              <a:chExt cx="1729083" cy="310896"/>
            </a:xfrm>
          </p:grpSpPr>
          <p:sp>
            <p:nvSpPr>
              <p:cNvPr id="173" name="Rectangle: Rounded Corners 172">
                <a:hlinkClick r:id="rId8" action="ppaction://hlinksldjump"/>
                <a:extLst>
                  <a:ext uri="{FF2B5EF4-FFF2-40B4-BE49-F238E27FC236}">
                    <a16:creationId xmlns:a16="http://schemas.microsoft.com/office/drawing/2014/main" id="{92AD53C0-E46D-42BD-9F45-BF7D13B665A9}"/>
                  </a:ext>
                </a:extLst>
              </p:cNvPr>
              <p:cNvSpPr/>
              <p:nvPr/>
            </p:nvSpPr>
            <p:spPr>
              <a:xfrm>
                <a:off x="10862292" y="5821719"/>
                <a:ext cx="1729083" cy="310896"/>
              </a:xfrm>
              <a:prstGeom prst="roundRect">
                <a:avLst>
                  <a:gd name="adj" fmla="val 50000"/>
                </a:avLst>
              </a:prstGeom>
              <a:solidFill>
                <a:schemeClr val="bg1">
                  <a:lumMod val="95000"/>
                </a:schemeClr>
              </a:solidFill>
              <a:ln w="63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27432" tIns="0" rIns="0" bIns="0" rtlCol="0" anchor="ctr"/>
              <a:lstStyle/>
              <a:p>
                <a:r>
                  <a:rPr lang="en-US" sz="1400" b="1" dirty="0">
                    <a:solidFill>
                      <a:schemeClr val="tx2"/>
                    </a:solidFill>
                  </a:rPr>
                  <a:t>Differences exist</a:t>
                </a:r>
              </a:p>
            </p:txBody>
          </p:sp>
          <p:sp>
            <p:nvSpPr>
              <p:cNvPr id="174" name="Freeform: Shape 173">
                <a:extLst>
                  <a:ext uri="{FF2B5EF4-FFF2-40B4-BE49-F238E27FC236}">
                    <a16:creationId xmlns:a16="http://schemas.microsoft.com/office/drawing/2014/main" id="{039DCEB9-DFD1-4B8E-ABDA-F5B8EDDB083C}"/>
                  </a:ext>
                </a:extLst>
              </p:cNvPr>
              <p:cNvSpPr/>
              <p:nvPr/>
            </p:nvSpPr>
            <p:spPr>
              <a:xfrm rot="5400000">
                <a:off x="12408965" y="5936452"/>
                <a:ext cx="162858" cy="81429"/>
              </a:xfrm>
              <a:custGeom>
                <a:avLst/>
                <a:gdLst>
                  <a:gd name="connsiteX0" fmla="*/ 0 w 561976"/>
                  <a:gd name="connsiteY0" fmla="*/ 280988 h 280988"/>
                  <a:gd name="connsiteX1" fmla="*/ 280988 w 561976"/>
                  <a:gd name="connsiteY1" fmla="*/ 0 h 280988"/>
                  <a:gd name="connsiteX2" fmla="*/ 561976 w 561976"/>
                  <a:gd name="connsiteY2" fmla="*/ 280988 h 280988"/>
                </a:gdLst>
                <a:ahLst/>
                <a:cxnLst>
                  <a:cxn ang="0">
                    <a:pos x="connsiteX0" y="connsiteY0"/>
                  </a:cxn>
                  <a:cxn ang="0">
                    <a:pos x="connsiteX1" y="connsiteY1"/>
                  </a:cxn>
                  <a:cxn ang="0">
                    <a:pos x="connsiteX2" y="connsiteY2"/>
                  </a:cxn>
                </a:cxnLst>
                <a:rect l="l" t="t" r="r" b="b"/>
                <a:pathLst>
                  <a:path w="561976" h="280988">
                    <a:moveTo>
                      <a:pt x="0" y="280988"/>
                    </a:moveTo>
                    <a:lnTo>
                      <a:pt x="280988" y="0"/>
                    </a:lnTo>
                    <a:lnTo>
                      <a:pt x="561976" y="280988"/>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287022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243C7-16BD-4D0B-9739-A2028B1D9774}"/>
              </a:ext>
            </a:extLst>
          </p:cNvPr>
          <p:cNvSpPr>
            <a:spLocks noGrp="1"/>
          </p:cNvSpPr>
          <p:nvPr>
            <p:ph type="title"/>
          </p:nvPr>
        </p:nvSpPr>
        <p:spPr/>
        <p:txBody>
          <a:bodyPr>
            <a:normAutofit/>
          </a:bodyPr>
          <a:lstStyle/>
          <a:p>
            <a:r>
              <a:rPr lang="en-US" dirty="0"/>
              <a:t>Is there more than one kind of eosinophil?</a:t>
            </a:r>
          </a:p>
        </p:txBody>
      </p:sp>
      <p:sp>
        <p:nvSpPr>
          <p:cNvPr id="3" name="Slide Number Placeholder 2">
            <a:extLst>
              <a:ext uri="{FF2B5EF4-FFF2-40B4-BE49-F238E27FC236}">
                <a16:creationId xmlns:a16="http://schemas.microsoft.com/office/drawing/2014/main" id="{A3AAC3F2-6B55-44B4-8B79-CB9E14CCFE56}"/>
              </a:ext>
            </a:extLst>
          </p:cNvPr>
          <p:cNvSpPr>
            <a:spLocks noGrp="1"/>
          </p:cNvSpPr>
          <p:nvPr>
            <p:ph type="sldNum" sz="quarter" idx="12"/>
          </p:nvPr>
        </p:nvSpPr>
        <p:spPr>
          <a:xfrm>
            <a:off x="0" y="6492875"/>
            <a:ext cx="457200" cy="365125"/>
          </a:xfrm>
        </p:spPr>
        <p:txBody>
          <a:bodyPr/>
          <a:lstStyle/>
          <a:p>
            <a:fld id="{CC7432E5-F8E0-41AE-9A6B-AD730338B005}" type="slidenum">
              <a:rPr lang="en-US" smtClean="0"/>
              <a:t>5</a:t>
            </a:fld>
            <a:endParaRPr lang="en-US"/>
          </a:p>
        </p:txBody>
      </p:sp>
      <p:sp>
        <p:nvSpPr>
          <p:cNvPr id="4" name="Text Placeholder 3">
            <a:extLst>
              <a:ext uri="{FF2B5EF4-FFF2-40B4-BE49-F238E27FC236}">
                <a16:creationId xmlns:a16="http://schemas.microsoft.com/office/drawing/2014/main" id="{A074357D-3462-4A33-80F5-F458077D9D34}"/>
              </a:ext>
            </a:extLst>
          </p:cNvPr>
          <p:cNvSpPr>
            <a:spLocks noGrp="1"/>
          </p:cNvSpPr>
          <p:nvPr>
            <p:ph type="body" sz="quarter" idx="13"/>
          </p:nvPr>
        </p:nvSpPr>
        <p:spPr>
          <a:xfrm>
            <a:off x="457200" y="6412612"/>
            <a:ext cx="10058400" cy="445387"/>
          </a:xfrm>
        </p:spPr>
        <p:txBody>
          <a:bodyPr/>
          <a:lstStyle/>
          <a:p>
            <a:r>
              <a:rPr lang="en-US" sz="700"/>
              <a:t>1. Lee JJ, et al. </a:t>
            </a:r>
            <a:r>
              <a:rPr lang="en-US" sz="700" i="1"/>
              <a:t>J Allergy Clin Immunol. </a:t>
            </a:r>
            <a:r>
              <a:rPr lang="en-US" sz="700"/>
              <a:t>2012;130:572-584.  2. </a:t>
            </a:r>
            <a:r>
              <a:rPr lang="en-US" sz="700" err="1">
                <a:solidFill>
                  <a:srgbClr val="000000"/>
                </a:solidFill>
              </a:rPr>
              <a:t>Mesnil</a:t>
            </a:r>
            <a:r>
              <a:rPr lang="en-US" sz="700">
                <a:solidFill>
                  <a:srgbClr val="000000"/>
                </a:solidFill>
              </a:rPr>
              <a:t> C, et al. </a:t>
            </a:r>
            <a:r>
              <a:rPr lang="en-US" sz="700" i="1">
                <a:solidFill>
                  <a:srgbClr val="000000"/>
                </a:solidFill>
              </a:rPr>
              <a:t>J Clin Invest</a:t>
            </a:r>
            <a:r>
              <a:rPr lang="en-US" sz="700">
                <a:solidFill>
                  <a:srgbClr val="000000"/>
                </a:solidFill>
              </a:rPr>
              <a:t>. 2016;126(9):3279-3295. </a:t>
            </a:r>
          </a:p>
        </p:txBody>
      </p:sp>
      <p:graphicFrame>
        <p:nvGraphicFramePr>
          <p:cNvPr id="24" name="Table 23">
            <a:extLst>
              <a:ext uri="{FF2B5EF4-FFF2-40B4-BE49-F238E27FC236}">
                <a16:creationId xmlns:a16="http://schemas.microsoft.com/office/drawing/2014/main" id="{A69AA784-AB3E-49A7-AB90-B87DCD6066D2}"/>
              </a:ext>
            </a:extLst>
          </p:cNvPr>
          <p:cNvGraphicFramePr>
            <a:graphicFrameLocks noGrp="1"/>
          </p:cNvGraphicFramePr>
          <p:nvPr>
            <p:extLst/>
          </p:nvPr>
        </p:nvGraphicFramePr>
        <p:xfrm>
          <a:off x="0" y="1377108"/>
          <a:ext cx="12081159" cy="3991426"/>
        </p:xfrm>
        <a:graphic>
          <a:graphicData uri="http://schemas.openxmlformats.org/drawingml/2006/table">
            <a:tbl>
              <a:tblPr firstRow="1" bandRow="1">
                <a:tableStyleId>{21E4AEA4-8DFA-4A89-87EB-49C32662AFE0}</a:tableStyleId>
              </a:tblPr>
              <a:tblGrid>
                <a:gridCol w="4197335">
                  <a:extLst>
                    <a:ext uri="{9D8B030D-6E8A-4147-A177-3AD203B41FA5}">
                      <a16:colId xmlns:a16="http://schemas.microsoft.com/office/drawing/2014/main" val="191709006"/>
                    </a:ext>
                  </a:extLst>
                </a:gridCol>
                <a:gridCol w="1970956">
                  <a:extLst>
                    <a:ext uri="{9D8B030D-6E8A-4147-A177-3AD203B41FA5}">
                      <a16:colId xmlns:a16="http://schemas.microsoft.com/office/drawing/2014/main" val="566718397"/>
                    </a:ext>
                  </a:extLst>
                </a:gridCol>
                <a:gridCol w="1970956">
                  <a:extLst>
                    <a:ext uri="{9D8B030D-6E8A-4147-A177-3AD203B41FA5}">
                      <a16:colId xmlns:a16="http://schemas.microsoft.com/office/drawing/2014/main" val="1238791359"/>
                    </a:ext>
                  </a:extLst>
                </a:gridCol>
                <a:gridCol w="1970956">
                  <a:extLst>
                    <a:ext uri="{9D8B030D-6E8A-4147-A177-3AD203B41FA5}">
                      <a16:colId xmlns:a16="http://schemas.microsoft.com/office/drawing/2014/main" val="2075712872"/>
                    </a:ext>
                  </a:extLst>
                </a:gridCol>
                <a:gridCol w="1970956">
                  <a:extLst>
                    <a:ext uri="{9D8B030D-6E8A-4147-A177-3AD203B41FA5}">
                      <a16:colId xmlns:a16="http://schemas.microsoft.com/office/drawing/2014/main" val="3216892449"/>
                    </a:ext>
                  </a:extLst>
                </a:gridCol>
              </a:tblGrid>
              <a:tr h="1940350">
                <a:tc>
                  <a:txBody>
                    <a:bodyPr/>
                    <a:lstStyle/>
                    <a:p>
                      <a:endParaRPr lang="en-US" sz="1500" b="1" dirty="0">
                        <a:solidFill>
                          <a:schemeClr val="accent1"/>
                        </a:solidFill>
                      </a:endParaRPr>
                    </a:p>
                  </a:txBody>
                  <a:tcPr marL="97956" marR="97956" marT="48977" marB="48977">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a:solidFill>
                            <a:schemeClr val="accent1"/>
                          </a:solidFill>
                        </a:rPr>
                        <a:t>GENETIC</a:t>
                      </a:r>
                    </a:p>
                  </a:txBody>
                  <a:tcPr marL="97956" marR="97956" marT="48977" marB="48977"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a:solidFill>
                            <a:schemeClr val="accent1"/>
                          </a:solidFill>
                        </a:rPr>
                        <a:t>BIOCHEMICAL</a:t>
                      </a:r>
                    </a:p>
                  </a:txBody>
                  <a:tcPr marL="97956" marR="97956" marT="48977" marB="48977"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a:solidFill>
                            <a:schemeClr val="accent1"/>
                          </a:solidFill>
                        </a:rPr>
                        <a:t>MOLECULAR</a:t>
                      </a:r>
                    </a:p>
                  </a:txBody>
                  <a:tcPr marL="97956" marR="97956" marT="48977" marB="48977"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a:solidFill>
                            <a:schemeClr val="accent1"/>
                          </a:solidFill>
                        </a:rPr>
                        <a:t>MORPHOLOGICAL</a:t>
                      </a:r>
                    </a:p>
                  </a:txBody>
                  <a:tcPr marL="97956" marR="97956" marT="48977" marB="48977"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52155956"/>
                  </a:ext>
                </a:extLst>
              </a:tr>
              <a:tr h="683692">
                <a:tc>
                  <a:txBody>
                    <a:bodyPr/>
                    <a:lstStyle/>
                    <a:p>
                      <a:r>
                        <a:rPr lang="en-US" sz="1300" b="1" dirty="0">
                          <a:solidFill>
                            <a:schemeClr val="accent1"/>
                          </a:solidFill>
                        </a:rPr>
                        <a:t>MOUSE INFLAMMATORY VERSUS RESIDENT EOSINOPHILS</a:t>
                      </a:r>
                      <a:endParaRPr lang="en-US" sz="1300" dirty="0"/>
                    </a:p>
                  </a:txBody>
                  <a:tcPr marL="97956" marR="97956" marT="48977" marB="4897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1"/>
                        <a:t>Differences exist</a:t>
                      </a:r>
                    </a:p>
                  </a:txBody>
                  <a:tcPr marL="97956" marR="97956" marT="48977" marB="4897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Arial" panose="020B0604020202020204"/>
                          <a:ea typeface="+mn-ea"/>
                          <a:cs typeface="+mn-cs"/>
                        </a:rPr>
                        <a:t>Differences exist</a:t>
                      </a:r>
                    </a:p>
                  </a:txBody>
                  <a:tcPr marL="97956" marR="97956" marT="48977" marB="4897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Arial" panose="020B0604020202020204"/>
                          <a:ea typeface="+mn-ea"/>
                          <a:cs typeface="+mn-cs"/>
                        </a:rPr>
                        <a:t>Differences exist</a:t>
                      </a:r>
                    </a:p>
                  </a:txBody>
                  <a:tcPr marL="97956" marR="97956" marT="48977" marB="4897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1" i="0" u="none" strike="noStrike" kern="1200" cap="none" spc="0" normalizeH="0" baseline="0" noProof="0" dirty="0">
                        <a:ln>
                          <a:noFill/>
                        </a:ln>
                        <a:solidFill>
                          <a:srgbClr val="000000"/>
                        </a:solidFill>
                        <a:effectLst/>
                        <a:uLnTx/>
                        <a:uFillTx/>
                        <a:latin typeface="Arial" panose="020B0604020202020204"/>
                        <a:ea typeface="+mn-ea"/>
                        <a:cs typeface="+mn-cs"/>
                      </a:endParaRPr>
                    </a:p>
                  </a:txBody>
                  <a:tcPr marL="97956" marR="97956" marT="48977" marB="4897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77953643"/>
                  </a:ext>
                </a:extLst>
              </a:tr>
              <a:tr h="683692">
                <a:tc>
                  <a:txBody>
                    <a:bodyPr/>
                    <a:lstStyle/>
                    <a:p>
                      <a:r>
                        <a:rPr lang="en-US" sz="1300" b="1" dirty="0">
                          <a:solidFill>
                            <a:schemeClr val="accent6"/>
                          </a:solidFill>
                        </a:rPr>
                        <a:t>HUMAN PERIBRONCHIAL VERSUS PARENCHYMAL EOSINOPHILS*</a:t>
                      </a:r>
                      <a:endParaRPr lang="en-US" sz="1100" dirty="0"/>
                    </a:p>
                  </a:txBody>
                  <a:tcPr marL="97956" marR="97956" marT="48977" marB="4897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a:t>?</a:t>
                      </a:r>
                    </a:p>
                  </a:txBody>
                  <a:tcPr marL="97956" marR="97956" marT="48977" marB="4897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a:t>?</a:t>
                      </a:r>
                    </a:p>
                  </a:txBody>
                  <a:tcPr marL="97956" marR="97956" marT="48977" marB="4897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1"/>
                        <a:t>Some differences</a:t>
                      </a:r>
                    </a:p>
                  </a:txBody>
                  <a:tcPr marL="97956" marR="97956" marT="48977" marB="4897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1"/>
                        <a:t>Similar</a:t>
                      </a:r>
                    </a:p>
                  </a:txBody>
                  <a:tcPr marL="97956" marR="97956" marT="48977" marB="4897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7694103"/>
                  </a:ext>
                </a:extLst>
              </a:tr>
              <a:tr h="683692">
                <a:tc>
                  <a:txBody>
                    <a:bodyPr/>
                    <a:lstStyle/>
                    <a:p>
                      <a:r>
                        <a:rPr lang="en-US" sz="1300" b="1" dirty="0">
                          <a:solidFill>
                            <a:schemeClr val="accent1"/>
                          </a:solidFill>
                        </a:rPr>
                        <a:t>MOUSE</a:t>
                      </a:r>
                      <a:r>
                        <a:rPr lang="en-US" sz="1300" dirty="0"/>
                        <a:t> </a:t>
                      </a:r>
                      <a:r>
                        <a:rPr lang="en-US" sz="1300" b="1" kern="1200" dirty="0">
                          <a:solidFill>
                            <a:schemeClr val="accent1"/>
                          </a:solidFill>
                          <a:latin typeface="+mn-lt"/>
                          <a:ea typeface="+mn-ea"/>
                          <a:cs typeface="+mn-cs"/>
                        </a:rPr>
                        <a:t>RESIDENT EOSINOPHILS</a:t>
                      </a:r>
                      <a:r>
                        <a:rPr lang="en-US" sz="1300" dirty="0"/>
                        <a:t> VERSUS </a:t>
                      </a:r>
                      <a:r>
                        <a:rPr lang="en-US" sz="1300" b="1" kern="1200" dirty="0">
                          <a:solidFill>
                            <a:schemeClr val="accent6"/>
                          </a:solidFill>
                          <a:latin typeface="+mn-lt"/>
                          <a:ea typeface="+mn-ea"/>
                          <a:cs typeface="+mn-cs"/>
                        </a:rPr>
                        <a:t>PUTATUTVE</a:t>
                      </a:r>
                      <a:r>
                        <a:rPr lang="en-US" sz="1300" dirty="0"/>
                        <a:t> </a:t>
                      </a:r>
                      <a:r>
                        <a:rPr lang="en-US" sz="1300" b="1" dirty="0">
                          <a:solidFill>
                            <a:schemeClr val="accent6"/>
                          </a:solidFill>
                        </a:rPr>
                        <a:t>HUMAN RESIDENT EOSINOPHILS</a:t>
                      </a:r>
                    </a:p>
                  </a:txBody>
                  <a:tcPr marL="97956" marR="97956" marT="48977" marB="4897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t>?</a:t>
                      </a:r>
                    </a:p>
                  </a:txBody>
                  <a:tcPr marL="97956" marR="97956" marT="48977" marB="4897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a:t>?</a:t>
                      </a:r>
                    </a:p>
                  </a:txBody>
                  <a:tcPr marL="97956" marR="97956" marT="48977" marB="4897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1"/>
                        <a:t>Differences exist</a:t>
                      </a:r>
                    </a:p>
                  </a:txBody>
                  <a:tcPr marL="97956" marR="97956" marT="48977" marB="4897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1" dirty="0"/>
                        <a:t>Differences exist</a:t>
                      </a:r>
                    </a:p>
                  </a:txBody>
                  <a:tcPr marL="97956" marR="97956" marT="48977" marB="4897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20778898"/>
                  </a:ext>
                </a:extLst>
              </a:tr>
            </a:tbl>
          </a:graphicData>
        </a:graphic>
      </p:graphicFrame>
      <p:pic>
        <p:nvPicPr>
          <p:cNvPr id="28" name="Picture 27">
            <a:extLst>
              <a:ext uri="{FF2B5EF4-FFF2-40B4-BE49-F238E27FC236}">
                <a16:creationId xmlns:a16="http://schemas.microsoft.com/office/drawing/2014/main" id="{5B3593FC-C2DB-4270-BD0B-F9EE1F576A56}"/>
              </a:ext>
            </a:extLst>
          </p:cNvPr>
          <p:cNvPicPr>
            <a:picLocks noChangeAspect="1"/>
          </p:cNvPicPr>
          <p:nvPr/>
        </p:nvPicPr>
        <p:blipFill>
          <a:blip r:embed="rId3"/>
          <a:stretch>
            <a:fillRect/>
          </a:stretch>
        </p:blipFill>
        <p:spPr>
          <a:xfrm>
            <a:off x="4768568" y="1909349"/>
            <a:ext cx="814939" cy="814939"/>
          </a:xfrm>
          <a:prstGeom prst="rect">
            <a:avLst/>
          </a:prstGeom>
        </p:spPr>
      </p:pic>
      <p:pic>
        <p:nvPicPr>
          <p:cNvPr id="31" name="Picture 30">
            <a:extLst>
              <a:ext uri="{FF2B5EF4-FFF2-40B4-BE49-F238E27FC236}">
                <a16:creationId xmlns:a16="http://schemas.microsoft.com/office/drawing/2014/main" id="{3E2CED3A-018A-4D07-8DC3-4DB06B33848F}"/>
              </a:ext>
            </a:extLst>
          </p:cNvPr>
          <p:cNvPicPr>
            <a:picLocks noChangeAspect="1"/>
          </p:cNvPicPr>
          <p:nvPr/>
        </p:nvPicPr>
        <p:blipFill>
          <a:blip r:embed="rId4"/>
          <a:stretch>
            <a:fillRect/>
          </a:stretch>
        </p:blipFill>
        <p:spPr>
          <a:xfrm>
            <a:off x="6733686" y="1909349"/>
            <a:ext cx="811317" cy="814939"/>
          </a:xfrm>
          <a:prstGeom prst="rect">
            <a:avLst/>
          </a:prstGeom>
        </p:spPr>
      </p:pic>
      <p:pic>
        <p:nvPicPr>
          <p:cNvPr id="32" name="Picture 31">
            <a:extLst>
              <a:ext uri="{FF2B5EF4-FFF2-40B4-BE49-F238E27FC236}">
                <a16:creationId xmlns:a16="http://schemas.microsoft.com/office/drawing/2014/main" id="{3A0E37C4-2C3B-48D1-8A44-206E4C8ED772}"/>
              </a:ext>
            </a:extLst>
          </p:cNvPr>
          <p:cNvPicPr>
            <a:picLocks noChangeAspect="1"/>
          </p:cNvPicPr>
          <p:nvPr/>
        </p:nvPicPr>
        <p:blipFill>
          <a:blip r:embed="rId5"/>
          <a:stretch>
            <a:fillRect/>
          </a:stretch>
        </p:blipFill>
        <p:spPr>
          <a:xfrm>
            <a:off x="8695008" y="1909349"/>
            <a:ext cx="811317" cy="814939"/>
          </a:xfrm>
          <a:prstGeom prst="rect">
            <a:avLst/>
          </a:prstGeom>
        </p:spPr>
      </p:pic>
      <p:pic>
        <p:nvPicPr>
          <p:cNvPr id="33" name="Picture 32">
            <a:extLst>
              <a:ext uri="{FF2B5EF4-FFF2-40B4-BE49-F238E27FC236}">
                <a16:creationId xmlns:a16="http://schemas.microsoft.com/office/drawing/2014/main" id="{53EEDB1A-7055-4BCF-84D9-E668E1105719}"/>
              </a:ext>
            </a:extLst>
          </p:cNvPr>
          <p:cNvPicPr>
            <a:picLocks noChangeAspect="1"/>
          </p:cNvPicPr>
          <p:nvPr/>
        </p:nvPicPr>
        <p:blipFill>
          <a:blip r:embed="rId6"/>
          <a:stretch>
            <a:fillRect/>
          </a:stretch>
        </p:blipFill>
        <p:spPr>
          <a:xfrm>
            <a:off x="10672911" y="1909349"/>
            <a:ext cx="814939" cy="814939"/>
          </a:xfrm>
          <a:prstGeom prst="rect">
            <a:avLst/>
          </a:prstGeom>
        </p:spPr>
      </p:pic>
      <p:grpSp>
        <p:nvGrpSpPr>
          <p:cNvPr id="34" name="Group 33">
            <a:extLst>
              <a:ext uri="{FF2B5EF4-FFF2-40B4-BE49-F238E27FC236}">
                <a16:creationId xmlns:a16="http://schemas.microsoft.com/office/drawing/2014/main" id="{3815E466-A038-4BF9-A849-71D29DCFCD66}"/>
              </a:ext>
            </a:extLst>
          </p:cNvPr>
          <p:cNvGrpSpPr/>
          <p:nvPr/>
        </p:nvGrpSpPr>
        <p:grpSpPr>
          <a:xfrm>
            <a:off x="4311496" y="3516865"/>
            <a:ext cx="1729083" cy="274320"/>
            <a:chOff x="10849448" y="5932040"/>
            <a:chExt cx="1729083" cy="310896"/>
          </a:xfrm>
        </p:grpSpPr>
        <p:sp>
          <p:nvSpPr>
            <p:cNvPr id="35" name="Rectangle: Rounded Corners 34">
              <a:hlinkClick r:id="rId7" action="ppaction://hlinksldjump"/>
              <a:extLst>
                <a:ext uri="{FF2B5EF4-FFF2-40B4-BE49-F238E27FC236}">
                  <a16:creationId xmlns:a16="http://schemas.microsoft.com/office/drawing/2014/main" id="{D9199AE6-4ACE-4943-848E-C3C46FAA7F0B}"/>
                </a:ext>
              </a:extLst>
            </p:cNvPr>
            <p:cNvSpPr/>
            <p:nvPr/>
          </p:nvSpPr>
          <p:spPr>
            <a:xfrm>
              <a:off x="10849448" y="5932040"/>
              <a:ext cx="1729083" cy="310896"/>
            </a:xfrm>
            <a:prstGeom prst="roundRect">
              <a:avLst>
                <a:gd name="adj" fmla="val 50000"/>
              </a:avLst>
            </a:prstGeom>
            <a:solidFill>
              <a:schemeClr val="bg1">
                <a:lumMod val="95000"/>
              </a:schemeClr>
            </a:solidFill>
            <a:ln w="63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27432" tIns="0" rIns="0" bIns="0" rtlCol="0" anchor="ctr"/>
            <a:lstStyle/>
            <a:p>
              <a:r>
                <a:rPr lang="en-US" sz="1100" dirty="0">
                  <a:solidFill>
                    <a:schemeClr val="tx2"/>
                  </a:solidFill>
                </a:rPr>
                <a:t>Differences exist</a:t>
              </a:r>
            </a:p>
          </p:txBody>
        </p:sp>
        <p:sp>
          <p:nvSpPr>
            <p:cNvPr id="36" name="Freeform: Shape 35">
              <a:extLst>
                <a:ext uri="{FF2B5EF4-FFF2-40B4-BE49-F238E27FC236}">
                  <a16:creationId xmlns:a16="http://schemas.microsoft.com/office/drawing/2014/main" id="{024EAD86-BC29-4C30-A366-72396E424843}"/>
                </a:ext>
              </a:extLst>
            </p:cNvPr>
            <p:cNvSpPr/>
            <p:nvPr/>
          </p:nvSpPr>
          <p:spPr>
            <a:xfrm rot="5400000">
              <a:off x="12360074" y="6027067"/>
              <a:ext cx="162857" cy="81429"/>
            </a:xfrm>
            <a:custGeom>
              <a:avLst/>
              <a:gdLst>
                <a:gd name="connsiteX0" fmla="*/ 0 w 561976"/>
                <a:gd name="connsiteY0" fmla="*/ 280988 h 280988"/>
                <a:gd name="connsiteX1" fmla="*/ 280988 w 561976"/>
                <a:gd name="connsiteY1" fmla="*/ 0 h 280988"/>
                <a:gd name="connsiteX2" fmla="*/ 561976 w 561976"/>
                <a:gd name="connsiteY2" fmla="*/ 280988 h 280988"/>
              </a:gdLst>
              <a:ahLst/>
              <a:cxnLst>
                <a:cxn ang="0">
                  <a:pos x="connsiteX0" y="connsiteY0"/>
                </a:cxn>
                <a:cxn ang="0">
                  <a:pos x="connsiteX1" y="connsiteY1"/>
                </a:cxn>
                <a:cxn ang="0">
                  <a:pos x="connsiteX2" y="connsiteY2"/>
                </a:cxn>
              </a:cxnLst>
              <a:rect l="l" t="t" r="r" b="b"/>
              <a:pathLst>
                <a:path w="561976" h="280988">
                  <a:moveTo>
                    <a:pt x="0" y="280988"/>
                  </a:moveTo>
                  <a:lnTo>
                    <a:pt x="280988" y="0"/>
                  </a:lnTo>
                  <a:lnTo>
                    <a:pt x="561976" y="280988"/>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43FF5EB8-E932-4A44-BD35-4ADDA0FCED87}"/>
              </a:ext>
            </a:extLst>
          </p:cNvPr>
          <p:cNvGrpSpPr/>
          <p:nvPr/>
        </p:nvGrpSpPr>
        <p:grpSpPr>
          <a:xfrm>
            <a:off x="6274803" y="3516865"/>
            <a:ext cx="1729083" cy="274320"/>
            <a:chOff x="10857633" y="5584293"/>
            <a:chExt cx="1729083" cy="310896"/>
          </a:xfrm>
        </p:grpSpPr>
        <p:sp>
          <p:nvSpPr>
            <p:cNvPr id="38" name="Rectangle: Rounded Corners 37">
              <a:hlinkClick r:id="rId8" action="ppaction://hlinksldjump"/>
              <a:extLst>
                <a:ext uri="{FF2B5EF4-FFF2-40B4-BE49-F238E27FC236}">
                  <a16:creationId xmlns:a16="http://schemas.microsoft.com/office/drawing/2014/main" id="{AD2939EB-0578-4558-AE09-31B055824D67}"/>
                </a:ext>
              </a:extLst>
            </p:cNvPr>
            <p:cNvSpPr/>
            <p:nvPr/>
          </p:nvSpPr>
          <p:spPr>
            <a:xfrm>
              <a:off x="10857633" y="5584293"/>
              <a:ext cx="1729083" cy="310896"/>
            </a:xfrm>
            <a:prstGeom prst="roundRect">
              <a:avLst>
                <a:gd name="adj" fmla="val 50000"/>
              </a:avLst>
            </a:prstGeom>
            <a:solidFill>
              <a:schemeClr val="bg1">
                <a:lumMod val="95000"/>
              </a:schemeClr>
            </a:solidFill>
            <a:ln w="63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27432" tIns="0" rIns="0" bIns="0" rtlCol="0" anchor="ctr"/>
            <a:lstStyle/>
            <a:p>
              <a:r>
                <a:rPr lang="en-US" sz="1100" dirty="0">
                  <a:solidFill>
                    <a:schemeClr val="tx2"/>
                  </a:solidFill>
                </a:rPr>
                <a:t>Differences exist</a:t>
              </a:r>
            </a:p>
          </p:txBody>
        </p:sp>
        <p:sp>
          <p:nvSpPr>
            <p:cNvPr id="39" name="Freeform: Shape 38">
              <a:extLst>
                <a:ext uri="{FF2B5EF4-FFF2-40B4-BE49-F238E27FC236}">
                  <a16:creationId xmlns:a16="http://schemas.microsoft.com/office/drawing/2014/main" id="{00731D54-922D-496F-BF61-CCCF9ED8DBFF}"/>
                </a:ext>
              </a:extLst>
            </p:cNvPr>
            <p:cNvSpPr/>
            <p:nvPr/>
          </p:nvSpPr>
          <p:spPr>
            <a:xfrm rot="5400000">
              <a:off x="12368220" y="5699027"/>
              <a:ext cx="162858" cy="81429"/>
            </a:xfrm>
            <a:custGeom>
              <a:avLst/>
              <a:gdLst>
                <a:gd name="connsiteX0" fmla="*/ 0 w 561976"/>
                <a:gd name="connsiteY0" fmla="*/ 280988 h 280988"/>
                <a:gd name="connsiteX1" fmla="*/ 280988 w 561976"/>
                <a:gd name="connsiteY1" fmla="*/ 0 h 280988"/>
                <a:gd name="connsiteX2" fmla="*/ 561976 w 561976"/>
                <a:gd name="connsiteY2" fmla="*/ 280988 h 280988"/>
              </a:gdLst>
              <a:ahLst/>
              <a:cxnLst>
                <a:cxn ang="0">
                  <a:pos x="connsiteX0" y="connsiteY0"/>
                </a:cxn>
                <a:cxn ang="0">
                  <a:pos x="connsiteX1" y="connsiteY1"/>
                </a:cxn>
                <a:cxn ang="0">
                  <a:pos x="connsiteX2" y="connsiteY2"/>
                </a:cxn>
              </a:cxnLst>
              <a:rect l="l" t="t" r="r" b="b"/>
              <a:pathLst>
                <a:path w="561976" h="280988">
                  <a:moveTo>
                    <a:pt x="0" y="280988"/>
                  </a:moveTo>
                  <a:lnTo>
                    <a:pt x="280988" y="0"/>
                  </a:lnTo>
                  <a:lnTo>
                    <a:pt x="561976" y="280988"/>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AF1F4347-E872-4540-B079-62C0686B94AF}"/>
              </a:ext>
            </a:extLst>
          </p:cNvPr>
          <p:cNvGrpSpPr/>
          <p:nvPr/>
        </p:nvGrpSpPr>
        <p:grpSpPr>
          <a:xfrm>
            <a:off x="8236125" y="3516865"/>
            <a:ext cx="1729083" cy="274320"/>
            <a:chOff x="10940301" y="5636068"/>
            <a:chExt cx="1729083" cy="310896"/>
          </a:xfrm>
        </p:grpSpPr>
        <p:sp>
          <p:nvSpPr>
            <p:cNvPr id="41" name="Rectangle: Rounded Corners 40">
              <a:hlinkClick r:id="rId9" action="ppaction://hlinksldjump"/>
              <a:extLst>
                <a:ext uri="{FF2B5EF4-FFF2-40B4-BE49-F238E27FC236}">
                  <a16:creationId xmlns:a16="http://schemas.microsoft.com/office/drawing/2014/main" id="{149B8D46-00A2-4D61-98D5-633770CD3CF2}"/>
                </a:ext>
              </a:extLst>
            </p:cNvPr>
            <p:cNvSpPr/>
            <p:nvPr/>
          </p:nvSpPr>
          <p:spPr>
            <a:xfrm>
              <a:off x="10940301" y="5636068"/>
              <a:ext cx="1729083" cy="310896"/>
            </a:xfrm>
            <a:prstGeom prst="roundRect">
              <a:avLst>
                <a:gd name="adj" fmla="val 50000"/>
              </a:avLst>
            </a:prstGeom>
            <a:solidFill>
              <a:schemeClr val="bg1">
                <a:lumMod val="95000"/>
              </a:schemeClr>
            </a:solidFill>
            <a:ln w="63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27432" tIns="0" rIns="0" bIns="0" rtlCol="0" anchor="ctr"/>
            <a:lstStyle/>
            <a:p>
              <a:r>
                <a:rPr lang="en-US" sz="1100" dirty="0">
                  <a:solidFill>
                    <a:schemeClr val="tx2"/>
                  </a:solidFill>
                </a:rPr>
                <a:t>Differences exist</a:t>
              </a:r>
            </a:p>
          </p:txBody>
        </p:sp>
        <p:sp>
          <p:nvSpPr>
            <p:cNvPr id="42" name="Freeform: Shape 41">
              <a:extLst>
                <a:ext uri="{FF2B5EF4-FFF2-40B4-BE49-F238E27FC236}">
                  <a16:creationId xmlns:a16="http://schemas.microsoft.com/office/drawing/2014/main" id="{CC7F78F2-311C-4598-80DA-DBF252B3CB66}"/>
                </a:ext>
              </a:extLst>
            </p:cNvPr>
            <p:cNvSpPr/>
            <p:nvPr/>
          </p:nvSpPr>
          <p:spPr>
            <a:xfrm rot="5400000">
              <a:off x="12368249" y="5744311"/>
              <a:ext cx="162858" cy="81429"/>
            </a:xfrm>
            <a:custGeom>
              <a:avLst/>
              <a:gdLst>
                <a:gd name="connsiteX0" fmla="*/ 0 w 561976"/>
                <a:gd name="connsiteY0" fmla="*/ 280988 h 280988"/>
                <a:gd name="connsiteX1" fmla="*/ 280988 w 561976"/>
                <a:gd name="connsiteY1" fmla="*/ 0 h 280988"/>
                <a:gd name="connsiteX2" fmla="*/ 561976 w 561976"/>
                <a:gd name="connsiteY2" fmla="*/ 280988 h 280988"/>
              </a:gdLst>
              <a:ahLst/>
              <a:cxnLst>
                <a:cxn ang="0">
                  <a:pos x="connsiteX0" y="connsiteY0"/>
                </a:cxn>
                <a:cxn ang="0">
                  <a:pos x="connsiteX1" y="connsiteY1"/>
                </a:cxn>
                <a:cxn ang="0">
                  <a:pos x="connsiteX2" y="connsiteY2"/>
                </a:cxn>
              </a:cxnLst>
              <a:rect l="l" t="t" r="r" b="b"/>
              <a:pathLst>
                <a:path w="561976" h="280988">
                  <a:moveTo>
                    <a:pt x="0" y="280988"/>
                  </a:moveTo>
                  <a:lnTo>
                    <a:pt x="280988" y="0"/>
                  </a:lnTo>
                  <a:lnTo>
                    <a:pt x="561976" y="280988"/>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Rounded Corners 43">
            <a:hlinkClick r:id="rId10" action="ppaction://hlinksldjump"/>
            <a:extLst>
              <a:ext uri="{FF2B5EF4-FFF2-40B4-BE49-F238E27FC236}">
                <a16:creationId xmlns:a16="http://schemas.microsoft.com/office/drawing/2014/main" id="{4E402922-0215-4E85-8B58-362D7F1DEBD1}"/>
              </a:ext>
            </a:extLst>
          </p:cNvPr>
          <p:cNvSpPr/>
          <p:nvPr/>
        </p:nvSpPr>
        <p:spPr>
          <a:xfrm>
            <a:off x="10155418" y="3701525"/>
            <a:ext cx="1184083" cy="237552"/>
          </a:xfrm>
          <a:prstGeom prst="roundRect">
            <a:avLst>
              <a:gd name="adj" fmla="val 50000"/>
            </a:avLst>
          </a:prstGeom>
          <a:solidFill>
            <a:schemeClr val="bg1">
              <a:lumMod val="95000"/>
            </a:schemeClr>
          </a:solidFill>
          <a:ln w="63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27432" tIns="0" rIns="0" bIns="0" rtlCol="0" anchor="ctr"/>
          <a:lstStyle/>
          <a:p>
            <a:r>
              <a:rPr lang="en-US" sz="1100" dirty="0">
                <a:solidFill>
                  <a:schemeClr val="tx2"/>
                </a:solidFill>
              </a:rPr>
              <a:t>Differences exist</a:t>
            </a:r>
          </a:p>
        </p:txBody>
      </p:sp>
      <p:grpSp>
        <p:nvGrpSpPr>
          <p:cNvPr id="46" name="Group 45">
            <a:extLst>
              <a:ext uri="{FF2B5EF4-FFF2-40B4-BE49-F238E27FC236}">
                <a16:creationId xmlns:a16="http://schemas.microsoft.com/office/drawing/2014/main" id="{A017DA02-13B7-42D1-8D73-CFBA36678893}"/>
              </a:ext>
            </a:extLst>
          </p:cNvPr>
          <p:cNvGrpSpPr/>
          <p:nvPr/>
        </p:nvGrpSpPr>
        <p:grpSpPr>
          <a:xfrm>
            <a:off x="10215839" y="4174383"/>
            <a:ext cx="1729083" cy="274320"/>
            <a:chOff x="11122816" y="5956190"/>
            <a:chExt cx="1729083" cy="310896"/>
          </a:xfrm>
        </p:grpSpPr>
        <p:sp>
          <p:nvSpPr>
            <p:cNvPr id="47" name="Rectangle: Rounded Corners 46">
              <a:hlinkClick r:id="rId11" action="ppaction://hlinksldjump"/>
              <a:extLst>
                <a:ext uri="{FF2B5EF4-FFF2-40B4-BE49-F238E27FC236}">
                  <a16:creationId xmlns:a16="http://schemas.microsoft.com/office/drawing/2014/main" id="{234403B5-68EA-4449-AC57-4E256553F8C1}"/>
                </a:ext>
              </a:extLst>
            </p:cNvPr>
            <p:cNvSpPr/>
            <p:nvPr/>
          </p:nvSpPr>
          <p:spPr>
            <a:xfrm>
              <a:off x="11122816" y="5956190"/>
              <a:ext cx="1729083" cy="310896"/>
            </a:xfrm>
            <a:prstGeom prst="roundRect">
              <a:avLst>
                <a:gd name="adj" fmla="val 50000"/>
              </a:avLst>
            </a:prstGeom>
            <a:solidFill>
              <a:schemeClr val="accent1"/>
            </a:solid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7432" tIns="0" rIns="0" bIns="0" rtlCol="0" anchor="ctr"/>
            <a:lstStyle/>
            <a:p>
              <a:r>
                <a:rPr lang="en-US" sz="1100" dirty="0">
                  <a:solidFill>
                    <a:schemeClr val="bg1"/>
                  </a:solidFill>
                </a:rPr>
                <a:t>Similar</a:t>
              </a:r>
            </a:p>
          </p:txBody>
        </p:sp>
        <p:sp>
          <p:nvSpPr>
            <p:cNvPr id="48" name="Freeform: Shape 47">
              <a:extLst>
                <a:ext uri="{FF2B5EF4-FFF2-40B4-BE49-F238E27FC236}">
                  <a16:creationId xmlns:a16="http://schemas.microsoft.com/office/drawing/2014/main" id="{2914F4BE-CA59-4AF1-8481-D9DFE17521B8}"/>
                </a:ext>
              </a:extLst>
            </p:cNvPr>
            <p:cNvSpPr/>
            <p:nvPr/>
          </p:nvSpPr>
          <p:spPr>
            <a:xfrm rot="5400000">
              <a:off x="12397948" y="6070924"/>
              <a:ext cx="162858" cy="81429"/>
            </a:xfrm>
            <a:custGeom>
              <a:avLst/>
              <a:gdLst>
                <a:gd name="connsiteX0" fmla="*/ 0 w 561976"/>
                <a:gd name="connsiteY0" fmla="*/ 280988 h 280988"/>
                <a:gd name="connsiteX1" fmla="*/ 280988 w 561976"/>
                <a:gd name="connsiteY1" fmla="*/ 0 h 280988"/>
                <a:gd name="connsiteX2" fmla="*/ 561976 w 561976"/>
                <a:gd name="connsiteY2" fmla="*/ 280988 h 280988"/>
              </a:gdLst>
              <a:ahLst/>
              <a:cxnLst>
                <a:cxn ang="0">
                  <a:pos x="connsiteX0" y="connsiteY0"/>
                </a:cxn>
                <a:cxn ang="0">
                  <a:pos x="connsiteX1" y="connsiteY1"/>
                </a:cxn>
                <a:cxn ang="0">
                  <a:pos x="connsiteX2" y="connsiteY2"/>
                </a:cxn>
              </a:cxnLst>
              <a:rect l="l" t="t" r="r" b="b"/>
              <a:pathLst>
                <a:path w="561976" h="280988">
                  <a:moveTo>
                    <a:pt x="0" y="280988"/>
                  </a:moveTo>
                  <a:lnTo>
                    <a:pt x="280988" y="0"/>
                  </a:lnTo>
                  <a:lnTo>
                    <a:pt x="561976" y="280988"/>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48">
            <a:extLst>
              <a:ext uri="{FF2B5EF4-FFF2-40B4-BE49-F238E27FC236}">
                <a16:creationId xmlns:a16="http://schemas.microsoft.com/office/drawing/2014/main" id="{32A4A97A-49EE-4875-91AA-36E911F88B9F}"/>
              </a:ext>
            </a:extLst>
          </p:cNvPr>
          <p:cNvGrpSpPr/>
          <p:nvPr/>
        </p:nvGrpSpPr>
        <p:grpSpPr>
          <a:xfrm>
            <a:off x="8236125" y="3978912"/>
            <a:ext cx="1729083" cy="469795"/>
            <a:chOff x="10950319" y="5922100"/>
            <a:chExt cx="1729083" cy="532434"/>
          </a:xfrm>
        </p:grpSpPr>
        <p:sp>
          <p:nvSpPr>
            <p:cNvPr id="50" name="Rectangle: Rounded Corners 49">
              <a:hlinkClick r:id="rId11" action="ppaction://hlinksldjump"/>
              <a:extLst>
                <a:ext uri="{FF2B5EF4-FFF2-40B4-BE49-F238E27FC236}">
                  <a16:creationId xmlns:a16="http://schemas.microsoft.com/office/drawing/2014/main" id="{1B41D39E-2160-41FC-B0A2-0AB673254AD9}"/>
                </a:ext>
              </a:extLst>
            </p:cNvPr>
            <p:cNvSpPr/>
            <p:nvPr/>
          </p:nvSpPr>
          <p:spPr>
            <a:xfrm>
              <a:off x="10950319" y="6143638"/>
              <a:ext cx="1729083" cy="310896"/>
            </a:xfrm>
            <a:prstGeom prst="roundRect">
              <a:avLst>
                <a:gd name="adj" fmla="val 50000"/>
              </a:avLst>
            </a:prstGeom>
            <a:solidFill>
              <a:schemeClr val="bg1">
                <a:lumMod val="65000"/>
              </a:schemeClr>
            </a:solid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27432" tIns="0" rIns="0" bIns="0" rtlCol="0" anchor="ctr"/>
            <a:lstStyle/>
            <a:p>
              <a:r>
                <a:rPr lang="en-US" sz="1100" dirty="0">
                  <a:solidFill>
                    <a:schemeClr val="bg1"/>
                  </a:solidFill>
                </a:rPr>
                <a:t>Some differences*</a:t>
              </a:r>
            </a:p>
          </p:txBody>
        </p:sp>
        <p:sp>
          <p:nvSpPr>
            <p:cNvPr id="51" name="Freeform: Shape 50">
              <a:extLst>
                <a:ext uri="{FF2B5EF4-FFF2-40B4-BE49-F238E27FC236}">
                  <a16:creationId xmlns:a16="http://schemas.microsoft.com/office/drawing/2014/main" id="{8904D23A-95D8-4A17-9747-25F067A199BE}"/>
                </a:ext>
              </a:extLst>
            </p:cNvPr>
            <p:cNvSpPr/>
            <p:nvPr/>
          </p:nvSpPr>
          <p:spPr>
            <a:xfrm rot="5400000">
              <a:off x="12408965" y="5962814"/>
              <a:ext cx="162858" cy="81429"/>
            </a:xfrm>
            <a:custGeom>
              <a:avLst/>
              <a:gdLst>
                <a:gd name="connsiteX0" fmla="*/ 0 w 561976"/>
                <a:gd name="connsiteY0" fmla="*/ 280988 h 280988"/>
                <a:gd name="connsiteX1" fmla="*/ 280988 w 561976"/>
                <a:gd name="connsiteY1" fmla="*/ 0 h 280988"/>
                <a:gd name="connsiteX2" fmla="*/ 561976 w 561976"/>
                <a:gd name="connsiteY2" fmla="*/ 280988 h 280988"/>
              </a:gdLst>
              <a:ahLst/>
              <a:cxnLst>
                <a:cxn ang="0">
                  <a:pos x="connsiteX0" y="connsiteY0"/>
                </a:cxn>
                <a:cxn ang="0">
                  <a:pos x="connsiteX1" y="connsiteY1"/>
                </a:cxn>
                <a:cxn ang="0">
                  <a:pos x="connsiteX2" y="connsiteY2"/>
                </a:cxn>
              </a:cxnLst>
              <a:rect l="l" t="t" r="r" b="b"/>
              <a:pathLst>
                <a:path w="561976" h="280988">
                  <a:moveTo>
                    <a:pt x="0" y="280988"/>
                  </a:moveTo>
                  <a:lnTo>
                    <a:pt x="280988" y="0"/>
                  </a:lnTo>
                  <a:lnTo>
                    <a:pt x="561976" y="280988"/>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F11ECBFD-0D55-4994-87EF-1DAD019D16C0}"/>
              </a:ext>
            </a:extLst>
          </p:cNvPr>
          <p:cNvSpPr/>
          <p:nvPr/>
        </p:nvSpPr>
        <p:spPr>
          <a:xfrm>
            <a:off x="12843" y="5619509"/>
            <a:ext cx="12081159" cy="646331"/>
          </a:xfrm>
          <a:prstGeom prst="rect">
            <a:avLst/>
          </a:prstGeom>
        </p:spPr>
        <p:txBody>
          <a:bodyPr wrap="square">
            <a:spAutoFit/>
          </a:bodyPr>
          <a:lstStyle/>
          <a:p>
            <a:r>
              <a:rPr lang="en-US" dirty="0"/>
              <a:t>*Differences may be explained by different states of activation, for example, because tissue eosinophils were compared to sputum eosinophils.</a:t>
            </a:r>
            <a:r>
              <a:rPr lang="en-US" baseline="30000" dirty="0"/>
              <a:t>2</a:t>
            </a:r>
          </a:p>
        </p:txBody>
      </p:sp>
      <p:sp>
        <p:nvSpPr>
          <p:cNvPr id="52" name="Rectangle: Rounded Corners 51">
            <a:hlinkClick r:id="rId9" action="ppaction://hlinksldjump"/>
            <a:extLst>
              <a:ext uri="{FF2B5EF4-FFF2-40B4-BE49-F238E27FC236}">
                <a16:creationId xmlns:a16="http://schemas.microsoft.com/office/drawing/2014/main" id="{8D5A521D-0471-46EC-A604-6CE14C32D467}"/>
              </a:ext>
            </a:extLst>
          </p:cNvPr>
          <p:cNvSpPr/>
          <p:nvPr/>
        </p:nvSpPr>
        <p:spPr>
          <a:xfrm>
            <a:off x="10155418" y="3364753"/>
            <a:ext cx="1184083" cy="237552"/>
          </a:xfrm>
          <a:prstGeom prst="roundRect">
            <a:avLst>
              <a:gd name="adj" fmla="val 50000"/>
            </a:avLst>
          </a:prstGeom>
          <a:solidFill>
            <a:schemeClr val="bg1">
              <a:lumMod val="95000"/>
            </a:schemeClr>
          </a:solidFill>
          <a:ln w="63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27432" tIns="0" rIns="0" bIns="0" rtlCol="0" anchor="ctr"/>
          <a:lstStyle/>
          <a:p>
            <a:r>
              <a:rPr lang="en-US" sz="1100" dirty="0">
                <a:solidFill>
                  <a:schemeClr val="tx2"/>
                </a:solidFill>
              </a:rPr>
              <a:t>Differences exist</a:t>
            </a:r>
          </a:p>
        </p:txBody>
      </p:sp>
      <p:sp>
        <p:nvSpPr>
          <p:cNvPr id="5" name="TextBox 4">
            <a:extLst>
              <a:ext uri="{FF2B5EF4-FFF2-40B4-BE49-F238E27FC236}">
                <a16:creationId xmlns:a16="http://schemas.microsoft.com/office/drawing/2014/main" id="{6DFC4834-0C74-4C6D-B9C1-5CA4C1D48547}"/>
              </a:ext>
            </a:extLst>
          </p:cNvPr>
          <p:cNvSpPr txBox="1"/>
          <p:nvPr/>
        </p:nvSpPr>
        <p:spPr>
          <a:xfrm>
            <a:off x="11284819" y="3381967"/>
            <a:ext cx="851515" cy="553998"/>
          </a:xfrm>
          <a:prstGeom prst="rect">
            <a:avLst/>
          </a:prstGeom>
          <a:noFill/>
        </p:spPr>
        <p:txBody>
          <a:bodyPr wrap="none" rtlCol="0">
            <a:spAutoFit/>
          </a:bodyPr>
          <a:lstStyle/>
          <a:p>
            <a:pPr>
              <a:buClr>
                <a:schemeClr val="accent1"/>
              </a:buClr>
            </a:pPr>
            <a:r>
              <a:rPr lang="en-US" sz="1000" dirty="0"/>
              <a:t>Morphology</a:t>
            </a:r>
          </a:p>
          <a:p>
            <a:pPr>
              <a:buClr>
                <a:schemeClr val="accent1"/>
              </a:buClr>
            </a:pPr>
            <a:endParaRPr lang="en-US" sz="1000" dirty="0"/>
          </a:p>
          <a:p>
            <a:pPr>
              <a:buClr>
                <a:schemeClr val="accent1"/>
              </a:buClr>
            </a:pPr>
            <a:r>
              <a:rPr lang="en-US" sz="1000" dirty="0"/>
              <a:t>Location</a:t>
            </a:r>
          </a:p>
        </p:txBody>
      </p:sp>
    </p:spTree>
    <p:extLst>
      <p:ext uri="{BB962C8B-B14F-4D97-AF65-F5344CB8AC3E}">
        <p14:creationId xmlns:p14="http://schemas.microsoft.com/office/powerpoint/2010/main" val="1698845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012FCE-75E7-4368-9D4A-89A34B9B7109}"/>
              </a:ext>
            </a:extLst>
          </p:cNvPr>
          <p:cNvSpPr>
            <a:spLocks noGrp="1"/>
          </p:cNvSpPr>
          <p:nvPr>
            <p:ph type="title"/>
          </p:nvPr>
        </p:nvSpPr>
        <p:spPr/>
        <p:txBody>
          <a:bodyPr>
            <a:normAutofit/>
          </a:bodyPr>
          <a:lstStyle/>
          <a:p>
            <a:r>
              <a:rPr lang="en-US"/>
              <a:t>Are There Consequences of Eosinophil Depletion?</a:t>
            </a:r>
          </a:p>
        </p:txBody>
      </p:sp>
      <p:sp>
        <p:nvSpPr>
          <p:cNvPr id="4" name="Text Placeholder 3">
            <a:extLst>
              <a:ext uri="{FF2B5EF4-FFF2-40B4-BE49-F238E27FC236}">
                <a16:creationId xmlns:a16="http://schemas.microsoft.com/office/drawing/2014/main" id="{513E25DA-FF3A-4AAF-BAE7-E159E042D38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10073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BB62-52A8-4CD3-B4FE-78F8B7F4E944}"/>
              </a:ext>
            </a:extLst>
          </p:cNvPr>
          <p:cNvSpPr>
            <a:spLocks noGrp="1"/>
          </p:cNvSpPr>
          <p:nvPr>
            <p:ph type="title"/>
          </p:nvPr>
        </p:nvSpPr>
        <p:spPr/>
        <p:txBody>
          <a:bodyPr>
            <a:normAutofit/>
          </a:bodyPr>
          <a:lstStyle/>
          <a:p>
            <a:r>
              <a:rPr lang="en-US"/>
              <a:t>Eosinophil Depletion in Genetically Modified Mice</a:t>
            </a:r>
          </a:p>
        </p:txBody>
      </p:sp>
      <p:sp>
        <p:nvSpPr>
          <p:cNvPr id="3" name="Slide Number Placeholder 2">
            <a:extLst>
              <a:ext uri="{FF2B5EF4-FFF2-40B4-BE49-F238E27FC236}">
                <a16:creationId xmlns:a16="http://schemas.microsoft.com/office/drawing/2014/main" id="{C23B353C-945C-4513-9650-1BB8B52BAE31}"/>
              </a:ext>
            </a:extLst>
          </p:cNvPr>
          <p:cNvSpPr>
            <a:spLocks noGrp="1"/>
          </p:cNvSpPr>
          <p:nvPr>
            <p:ph type="sldNum" sz="quarter" idx="12"/>
          </p:nvPr>
        </p:nvSpPr>
        <p:spPr/>
        <p:txBody>
          <a:bodyPr/>
          <a:lstStyle/>
          <a:p>
            <a:fld id="{CC7432E5-F8E0-41AE-9A6B-AD730338B005}" type="slidenum">
              <a:rPr lang="en-US" smtClean="0"/>
              <a:t>7</a:t>
            </a:fld>
            <a:endParaRPr lang="en-US"/>
          </a:p>
        </p:txBody>
      </p:sp>
      <p:sp>
        <p:nvSpPr>
          <p:cNvPr id="4" name="Text Placeholder 3">
            <a:extLst>
              <a:ext uri="{FF2B5EF4-FFF2-40B4-BE49-F238E27FC236}">
                <a16:creationId xmlns:a16="http://schemas.microsoft.com/office/drawing/2014/main" id="{3E6CA412-830A-4654-948E-BA57C9317454}"/>
              </a:ext>
            </a:extLst>
          </p:cNvPr>
          <p:cNvSpPr>
            <a:spLocks noGrp="1"/>
          </p:cNvSpPr>
          <p:nvPr>
            <p:ph type="body" sz="quarter" idx="13"/>
          </p:nvPr>
        </p:nvSpPr>
        <p:spPr/>
        <p:txBody>
          <a:bodyPr/>
          <a:lstStyle/>
          <a:p>
            <a:r>
              <a:rPr lang="en-US" sz="700"/>
              <a:t>1. </a:t>
            </a:r>
            <a:r>
              <a:rPr lang="en-US" sz="700" err="1"/>
              <a:t>Bochner</a:t>
            </a:r>
            <a:r>
              <a:rPr lang="en-US" sz="700"/>
              <a:t> BS. </a:t>
            </a:r>
            <a:r>
              <a:rPr lang="en-US" sz="700" i="1"/>
              <a:t>Ann Allergy Asthma Immunol</a:t>
            </a:r>
            <a:r>
              <a:rPr lang="en-US" sz="700"/>
              <a:t>. 2018;121(2):150-155.  2. Humbles AA, et al. </a:t>
            </a:r>
            <a:r>
              <a:rPr lang="en-US" sz="700" i="1"/>
              <a:t>Science.</a:t>
            </a:r>
            <a:r>
              <a:rPr lang="en-US" sz="700"/>
              <a:t> 2004(5691);305:1776-1779.  3. Lee JJ, et al. </a:t>
            </a:r>
            <a:r>
              <a:rPr lang="en-US" sz="700" i="1"/>
              <a:t>Science.</a:t>
            </a:r>
            <a:r>
              <a:rPr lang="en-US" sz="700"/>
              <a:t> 2004;305(5691):1773-1776.  4. Gleich GJ, et al. </a:t>
            </a:r>
            <a:r>
              <a:rPr lang="en-US" sz="700" i="1"/>
              <a:t>Allergy</a:t>
            </a:r>
            <a:r>
              <a:rPr lang="en-US" sz="700"/>
              <a:t>. 2013;68(7):829-835.</a:t>
            </a:r>
          </a:p>
        </p:txBody>
      </p:sp>
      <p:sp>
        <p:nvSpPr>
          <p:cNvPr id="43" name="TextBox 42">
            <a:extLst>
              <a:ext uri="{FF2B5EF4-FFF2-40B4-BE49-F238E27FC236}">
                <a16:creationId xmlns:a16="http://schemas.microsoft.com/office/drawing/2014/main" id="{370C97AE-1F91-495A-9E32-D638376990EE}"/>
              </a:ext>
            </a:extLst>
          </p:cNvPr>
          <p:cNvSpPr txBox="1"/>
          <p:nvPr/>
        </p:nvSpPr>
        <p:spPr>
          <a:xfrm>
            <a:off x="3971003" y="1604519"/>
            <a:ext cx="7876868" cy="475221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10779" tIns="17780" rIns="99568" bIns="17780" numCol="1" spcCol="1270" anchor="t" anchorCtr="0">
            <a:noAutofit/>
          </a:bodyPr>
          <a:lstStyle/>
          <a:p>
            <a:pPr marL="171450" lvl="1" indent="-171450" defTabSz="622300">
              <a:lnSpc>
                <a:spcPct val="90000"/>
              </a:lnSpc>
              <a:spcBef>
                <a:spcPts val="1200"/>
              </a:spcBef>
              <a:spcAft>
                <a:spcPts val="1200"/>
              </a:spcAft>
              <a:buFont typeface="Arial" panose="020B0604020202020204" pitchFamily="34" charset="0"/>
              <a:buChar char="•"/>
            </a:pPr>
            <a:endParaRPr lang="en-US" sz="2000" dirty="0">
              <a:solidFill>
                <a:srgbClr val="000000"/>
              </a:solidFill>
              <a:latin typeface="Arial" panose="020B0604020202020204"/>
            </a:endParaRPr>
          </a:p>
          <a:p>
            <a:pPr marL="171450" lvl="1" indent="-171450" defTabSz="622300">
              <a:lnSpc>
                <a:spcPct val="90000"/>
              </a:lnSpc>
              <a:spcBef>
                <a:spcPts val="1200"/>
              </a:spcBef>
              <a:spcAft>
                <a:spcPts val="1200"/>
              </a:spcAft>
              <a:buFont typeface="Arial" panose="020B0604020202020204" pitchFamily="34" charset="0"/>
              <a:buChar char="•"/>
            </a:pPr>
            <a:r>
              <a:rPr lang="en-US" sz="2000" dirty="0">
                <a:solidFill>
                  <a:srgbClr val="000000"/>
                </a:solidFill>
                <a:latin typeface="Arial" panose="020B0604020202020204"/>
              </a:rPr>
              <a:t>No </a:t>
            </a:r>
            <a:r>
              <a:rPr lang="en-US" sz="2000" dirty="0">
                <a:solidFill>
                  <a:schemeClr val="tx1"/>
                </a:solidFill>
                <a:latin typeface="Arial" panose="020B0604020202020204"/>
              </a:rPr>
              <a:t>apparent</a:t>
            </a:r>
            <a:r>
              <a:rPr lang="en-US" sz="2000" dirty="0">
                <a:solidFill>
                  <a:srgbClr val="000000"/>
                </a:solidFill>
                <a:latin typeface="Arial" panose="020B0604020202020204"/>
              </a:rPr>
              <a:t> differences in pathogen-mediated responses vs wild-type mice, despite being exposed to varying degrees of cleanliness</a:t>
            </a:r>
            <a:r>
              <a:rPr lang="en-US" sz="2000" baseline="30000" dirty="0">
                <a:solidFill>
                  <a:srgbClr val="000000"/>
                </a:solidFill>
                <a:latin typeface="Arial" panose="020B0604020202020204"/>
              </a:rPr>
              <a:t>4</a:t>
            </a:r>
            <a:endParaRPr lang="en-US" sz="2000" dirty="0">
              <a:solidFill>
                <a:srgbClr val="000000"/>
              </a:solidFill>
              <a:latin typeface="Arial" panose="020B0604020202020204"/>
            </a:endParaRPr>
          </a:p>
          <a:p>
            <a:pPr marL="171450" lvl="1" indent="-171450" defTabSz="622300">
              <a:lnSpc>
                <a:spcPct val="90000"/>
              </a:lnSpc>
              <a:spcBef>
                <a:spcPts val="1200"/>
              </a:spcBef>
              <a:spcAft>
                <a:spcPts val="1200"/>
              </a:spcAft>
              <a:buFont typeface="Arial" panose="020B0604020202020204" pitchFamily="34" charset="0"/>
              <a:buChar char="•"/>
            </a:pPr>
            <a:r>
              <a:rPr lang="en-US" sz="2000" dirty="0">
                <a:solidFill>
                  <a:srgbClr val="000000"/>
                </a:solidFill>
                <a:latin typeface="Arial" panose="020B0604020202020204"/>
              </a:rPr>
              <a:t>They have not spontaneously developed carcinomas or other malignant tumors</a:t>
            </a:r>
            <a:r>
              <a:rPr lang="en-US" sz="2000" baseline="30000" dirty="0">
                <a:solidFill>
                  <a:srgbClr val="000000"/>
                </a:solidFill>
                <a:latin typeface="Arial" panose="020B0604020202020204"/>
              </a:rPr>
              <a:t>4</a:t>
            </a:r>
          </a:p>
          <a:p>
            <a:pPr marL="171450" lvl="1" indent="-171450" defTabSz="622300">
              <a:lnSpc>
                <a:spcPct val="90000"/>
              </a:lnSpc>
              <a:spcBef>
                <a:spcPts val="1200"/>
              </a:spcBef>
              <a:spcAft>
                <a:spcPts val="1200"/>
              </a:spcAft>
              <a:buFont typeface="Arial" panose="020B0604020202020204" pitchFamily="34" charset="0"/>
              <a:buChar char="•"/>
            </a:pPr>
            <a:r>
              <a:rPr lang="en-US" sz="2000" dirty="0"/>
              <a:t>No apparent changes in health, fertility, ability to nurse, and vitality relative to eosinophil-sufficient wild-type animals</a:t>
            </a:r>
            <a:r>
              <a:rPr lang="en-US" sz="2000" strike="sngStrike" baseline="30000" dirty="0">
                <a:solidFill>
                  <a:schemeClr val="tx1"/>
                </a:solidFill>
              </a:rPr>
              <a:t>4</a:t>
            </a:r>
          </a:p>
          <a:p>
            <a:pPr marL="171450" lvl="1" indent="-171450" defTabSz="622300">
              <a:lnSpc>
                <a:spcPct val="90000"/>
              </a:lnSpc>
              <a:spcBef>
                <a:spcPts val="1200"/>
              </a:spcBef>
              <a:spcAft>
                <a:spcPts val="1200"/>
              </a:spcAft>
              <a:buFont typeface="Arial" panose="020B0604020202020204" pitchFamily="34" charset="0"/>
              <a:buChar char="•"/>
            </a:pPr>
            <a:r>
              <a:rPr lang="en-US" sz="2000" dirty="0">
                <a:solidFill>
                  <a:schemeClr val="tx1"/>
                </a:solidFill>
              </a:rPr>
              <a:t>These observations suggests </a:t>
            </a:r>
            <a:r>
              <a:rPr lang="en-US" sz="2000" dirty="0"/>
              <a:t>overlapping and redundant eosinophil-independent pathways</a:t>
            </a:r>
            <a:r>
              <a:rPr lang="en-US" sz="2000" baseline="30000" dirty="0"/>
              <a:t>4</a:t>
            </a:r>
            <a:endParaRPr lang="en-US" sz="2000" dirty="0">
              <a:solidFill>
                <a:srgbClr val="000000"/>
              </a:solidFill>
            </a:endParaRPr>
          </a:p>
        </p:txBody>
      </p:sp>
      <p:sp>
        <p:nvSpPr>
          <p:cNvPr id="5" name="Rectangle 4">
            <a:extLst>
              <a:ext uri="{FF2B5EF4-FFF2-40B4-BE49-F238E27FC236}">
                <a16:creationId xmlns:a16="http://schemas.microsoft.com/office/drawing/2014/main" id="{5A7B47AF-085E-435D-B467-F9D022BDCD80}"/>
              </a:ext>
            </a:extLst>
          </p:cNvPr>
          <p:cNvSpPr/>
          <p:nvPr/>
        </p:nvSpPr>
        <p:spPr>
          <a:xfrm>
            <a:off x="457200" y="1527496"/>
            <a:ext cx="3238500" cy="2246769"/>
          </a:xfrm>
          <a:prstGeom prst="rect">
            <a:avLst/>
          </a:prstGeom>
        </p:spPr>
        <p:txBody>
          <a:bodyPr wrap="square">
            <a:spAutoFit/>
          </a:bodyPr>
          <a:lstStyle/>
          <a:p>
            <a:pPr defTabSz="622300">
              <a:spcBef>
                <a:spcPct val="0"/>
              </a:spcBef>
              <a:spcAft>
                <a:spcPct val="35000"/>
              </a:spcAft>
            </a:pPr>
            <a:r>
              <a:rPr lang="en-US" sz="2000" b="1">
                <a:solidFill>
                  <a:schemeClr val="accent1"/>
                </a:solidFill>
              </a:rPr>
              <a:t>Eosinophil-deficient mice (e.g., </a:t>
            </a:r>
            <a:r>
              <a:rPr lang="en-US" sz="2000" b="1" err="1">
                <a:solidFill>
                  <a:schemeClr val="accent1"/>
                </a:solidFill>
              </a:rPr>
              <a:t>DdblGATA</a:t>
            </a:r>
            <a:r>
              <a:rPr lang="en-US" sz="2000" b="1">
                <a:solidFill>
                  <a:schemeClr val="accent1"/>
                </a:solidFill>
              </a:rPr>
              <a:t> and PHIL) have profound and lifelong eosinophil deficiency with no obvious aberrant phenotype</a:t>
            </a:r>
            <a:r>
              <a:rPr lang="en-US" sz="2000" b="1" baseline="30000">
                <a:solidFill>
                  <a:schemeClr val="accent1"/>
                </a:solidFill>
              </a:rPr>
              <a:t>1-3</a:t>
            </a:r>
            <a:endParaRPr lang="en-US" sz="2000">
              <a:solidFill>
                <a:schemeClr val="accent1"/>
              </a:solidFill>
            </a:endParaRPr>
          </a:p>
        </p:txBody>
      </p:sp>
      <p:grpSp>
        <p:nvGrpSpPr>
          <p:cNvPr id="17" name="Group 16">
            <a:extLst>
              <a:ext uri="{FF2B5EF4-FFF2-40B4-BE49-F238E27FC236}">
                <a16:creationId xmlns:a16="http://schemas.microsoft.com/office/drawing/2014/main" id="{CE50C278-473E-4014-9D84-2D36A9FD6073}"/>
              </a:ext>
            </a:extLst>
          </p:cNvPr>
          <p:cNvGrpSpPr/>
          <p:nvPr/>
        </p:nvGrpSpPr>
        <p:grpSpPr>
          <a:xfrm>
            <a:off x="10806406" y="-150791"/>
            <a:ext cx="1385593" cy="1536384"/>
            <a:chOff x="10806406" y="-150791"/>
            <a:chExt cx="1385593" cy="1536384"/>
          </a:xfrm>
        </p:grpSpPr>
        <p:sp>
          <p:nvSpPr>
            <p:cNvPr id="18" name="Diagonal Stripe 17">
              <a:extLst>
                <a:ext uri="{FF2B5EF4-FFF2-40B4-BE49-F238E27FC236}">
                  <a16:creationId xmlns:a16="http://schemas.microsoft.com/office/drawing/2014/main" id="{C1FF51BA-2486-408A-BD25-13D3E9502810}"/>
                </a:ext>
              </a:extLst>
            </p:cNvPr>
            <p:cNvSpPr/>
            <p:nvPr/>
          </p:nvSpPr>
          <p:spPr>
            <a:xfrm flipH="1">
              <a:off x="10806406" y="0"/>
              <a:ext cx="1385593" cy="1385593"/>
            </a:xfrm>
            <a:prstGeom prst="diagStripe">
              <a:avLst>
                <a:gd name="adj" fmla="val 6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F758B952-B77D-4F1E-990B-B8259E028856}"/>
                </a:ext>
              </a:extLst>
            </p:cNvPr>
            <p:cNvSpPr txBox="1"/>
            <p:nvPr/>
          </p:nvSpPr>
          <p:spPr>
            <a:xfrm rot="2700000">
              <a:off x="10917016" y="387233"/>
              <a:ext cx="1445379" cy="369332"/>
            </a:xfrm>
            <a:prstGeom prst="rect">
              <a:avLst/>
            </a:prstGeom>
            <a:noFill/>
          </p:spPr>
          <p:txBody>
            <a:bodyPr wrap="square" rtlCol="0">
              <a:spAutoFit/>
            </a:bodyPr>
            <a:lstStyle/>
            <a:p>
              <a:pPr algn="ctr">
                <a:buClr>
                  <a:schemeClr val="accent1"/>
                </a:buClr>
              </a:pPr>
              <a:r>
                <a:rPr lang="en-US">
                  <a:solidFill>
                    <a:schemeClr val="bg1"/>
                  </a:solidFill>
                </a:rPr>
                <a:t>MURINE</a:t>
              </a:r>
            </a:p>
          </p:txBody>
        </p:sp>
      </p:grpSp>
    </p:spTree>
    <p:extLst>
      <p:ext uri="{BB962C8B-B14F-4D97-AF65-F5344CB8AC3E}">
        <p14:creationId xmlns:p14="http://schemas.microsoft.com/office/powerpoint/2010/main" val="2614019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A018D-B67B-499B-AF01-1074413574C6}"/>
              </a:ext>
            </a:extLst>
          </p:cNvPr>
          <p:cNvSpPr>
            <a:spLocks noGrp="1"/>
          </p:cNvSpPr>
          <p:nvPr>
            <p:ph type="title"/>
          </p:nvPr>
        </p:nvSpPr>
        <p:spPr/>
        <p:txBody>
          <a:bodyPr/>
          <a:lstStyle/>
          <a:p>
            <a:r>
              <a:rPr lang="en-US"/>
              <a:t>Eosinophil Depletion in Humans </a:t>
            </a:r>
          </a:p>
        </p:txBody>
      </p:sp>
      <p:sp>
        <p:nvSpPr>
          <p:cNvPr id="3" name="Slide Number Placeholder 2">
            <a:extLst>
              <a:ext uri="{FF2B5EF4-FFF2-40B4-BE49-F238E27FC236}">
                <a16:creationId xmlns:a16="http://schemas.microsoft.com/office/drawing/2014/main" id="{8681CE3F-29E6-46C8-A98A-13190B3B0A26}"/>
              </a:ext>
            </a:extLst>
          </p:cNvPr>
          <p:cNvSpPr>
            <a:spLocks noGrp="1"/>
          </p:cNvSpPr>
          <p:nvPr>
            <p:ph type="sldNum" sz="quarter" idx="12"/>
          </p:nvPr>
        </p:nvSpPr>
        <p:spPr/>
        <p:txBody>
          <a:bodyPr/>
          <a:lstStyle/>
          <a:p>
            <a:fld id="{CC7432E5-F8E0-41AE-9A6B-AD730338B005}" type="slidenum">
              <a:rPr lang="en-US" smtClean="0"/>
              <a:t>8</a:t>
            </a:fld>
            <a:endParaRPr lang="en-US"/>
          </a:p>
        </p:txBody>
      </p:sp>
      <p:sp>
        <p:nvSpPr>
          <p:cNvPr id="4" name="Text Placeholder 3">
            <a:extLst>
              <a:ext uri="{FF2B5EF4-FFF2-40B4-BE49-F238E27FC236}">
                <a16:creationId xmlns:a16="http://schemas.microsoft.com/office/drawing/2014/main" id="{0BE35882-626A-46B4-9E75-043E5079E823}"/>
              </a:ext>
            </a:extLst>
          </p:cNvPr>
          <p:cNvSpPr>
            <a:spLocks noGrp="1"/>
          </p:cNvSpPr>
          <p:nvPr>
            <p:ph type="body" sz="quarter" idx="13"/>
          </p:nvPr>
        </p:nvSpPr>
        <p:spPr/>
        <p:txBody>
          <a:bodyPr/>
          <a:lstStyle/>
          <a:p>
            <a:r>
              <a:rPr lang="en-US" sz="700"/>
              <a:t>Gleich GJ, et al. </a:t>
            </a:r>
            <a:r>
              <a:rPr lang="en-US" sz="700" i="1"/>
              <a:t>Allergy. </a:t>
            </a:r>
            <a:r>
              <a:rPr lang="en-US" sz="700"/>
              <a:t>2013;68(7):829-835.</a:t>
            </a:r>
          </a:p>
        </p:txBody>
      </p:sp>
      <p:grpSp>
        <p:nvGrpSpPr>
          <p:cNvPr id="12" name="Group 11">
            <a:extLst>
              <a:ext uri="{FF2B5EF4-FFF2-40B4-BE49-F238E27FC236}">
                <a16:creationId xmlns:a16="http://schemas.microsoft.com/office/drawing/2014/main" id="{44EF9FE5-2505-4C7B-BF24-F02EC530DD2E}"/>
              </a:ext>
            </a:extLst>
          </p:cNvPr>
          <p:cNvGrpSpPr/>
          <p:nvPr/>
        </p:nvGrpSpPr>
        <p:grpSpPr>
          <a:xfrm>
            <a:off x="10806406" y="-150791"/>
            <a:ext cx="1385593" cy="1536384"/>
            <a:chOff x="10806406" y="-150791"/>
            <a:chExt cx="1385593" cy="1536384"/>
          </a:xfrm>
        </p:grpSpPr>
        <p:sp>
          <p:nvSpPr>
            <p:cNvPr id="13" name="Diagonal Stripe 12">
              <a:extLst>
                <a:ext uri="{FF2B5EF4-FFF2-40B4-BE49-F238E27FC236}">
                  <a16:creationId xmlns:a16="http://schemas.microsoft.com/office/drawing/2014/main" id="{63D920AF-6DC7-4E16-A552-3CA5B6E2CF50}"/>
                </a:ext>
              </a:extLst>
            </p:cNvPr>
            <p:cNvSpPr/>
            <p:nvPr/>
          </p:nvSpPr>
          <p:spPr>
            <a:xfrm flipH="1">
              <a:off x="10806406" y="0"/>
              <a:ext cx="1385593" cy="1385593"/>
            </a:xfrm>
            <a:prstGeom prst="diagStripe">
              <a:avLst>
                <a:gd name="adj" fmla="val 625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80E452E6-F67F-408D-A9FE-F7E19537AEDD}"/>
                </a:ext>
              </a:extLst>
            </p:cNvPr>
            <p:cNvSpPr txBox="1"/>
            <p:nvPr/>
          </p:nvSpPr>
          <p:spPr>
            <a:xfrm rot="2700000">
              <a:off x="10917016" y="387233"/>
              <a:ext cx="1445379" cy="369332"/>
            </a:xfrm>
            <a:prstGeom prst="rect">
              <a:avLst/>
            </a:prstGeom>
            <a:noFill/>
          </p:spPr>
          <p:txBody>
            <a:bodyPr wrap="square" rtlCol="0">
              <a:spAutoFit/>
            </a:bodyPr>
            <a:lstStyle/>
            <a:p>
              <a:pPr algn="ctr">
                <a:buClr>
                  <a:schemeClr val="accent1"/>
                </a:buClr>
              </a:pPr>
              <a:r>
                <a:rPr lang="en-US">
                  <a:solidFill>
                    <a:schemeClr val="bg1"/>
                  </a:solidFill>
                </a:rPr>
                <a:t>HUMAN</a:t>
              </a:r>
            </a:p>
          </p:txBody>
        </p:sp>
      </p:grpSp>
      <p:sp>
        <p:nvSpPr>
          <p:cNvPr id="16" name="Rectangle 15">
            <a:extLst>
              <a:ext uri="{FF2B5EF4-FFF2-40B4-BE49-F238E27FC236}">
                <a16:creationId xmlns:a16="http://schemas.microsoft.com/office/drawing/2014/main" id="{8304EA15-D479-4797-AA7F-F705009E5493}"/>
              </a:ext>
            </a:extLst>
          </p:cNvPr>
          <p:cNvSpPr/>
          <p:nvPr/>
        </p:nvSpPr>
        <p:spPr>
          <a:xfrm>
            <a:off x="352169" y="1804086"/>
            <a:ext cx="3682313" cy="1380686"/>
          </a:xfrm>
          <a:prstGeom prst="rect">
            <a:avLst/>
          </a:prstGeom>
          <a:solidFill>
            <a:schemeClr val="accent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Eosinophil deficiency due to immunodeficiency or IgG-mediated eosinophil precursor destruction</a:t>
            </a:r>
          </a:p>
        </p:txBody>
      </p:sp>
      <p:sp>
        <p:nvSpPr>
          <p:cNvPr id="17" name="Rectangle 16">
            <a:extLst>
              <a:ext uri="{FF2B5EF4-FFF2-40B4-BE49-F238E27FC236}">
                <a16:creationId xmlns:a16="http://schemas.microsoft.com/office/drawing/2014/main" id="{E4FAB518-EB69-43E8-A59F-9F47433B4FC9}"/>
              </a:ext>
            </a:extLst>
          </p:cNvPr>
          <p:cNvSpPr/>
          <p:nvPr/>
        </p:nvSpPr>
        <p:spPr>
          <a:xfrm>
            <a:off x="4254844" y="1804086"/>
            <a:ext cx="3682313" cy="1380686"/>
          </a:xfrm>
          <a:prstGeom prst="rect">
            <a:avLst/>
          </a:prstGeom>
          <a:solidFill>
            <a:schemeClr val="accent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Eosinophil deficiency in patients with comorbid allergic diseases </a:t>
            </a:r>
          </a:p>
        </p:txBody>
      </p:sp>
      <p:sp>
        <p:nvSpPr>
          <p:cNvPr id="18" name="Rectangle 17">
            <a:extLst>
              <a:ext uri="{FF2B5EF4-FFF2-40B4-BE49-F238E27FC236}">
                <a16:creationId xmlns:a16="http://schemas.microsoft.com/office/drawing/2014/main" id="{B19F5D76-B043-416F-B417-46DBE1A1975A}"/>
              </a:ext>
            </a:extLst>
          </p:cNvPr>
          <p:cNvSpPr/>
          <p:nvPr/>
        </p:nvSpPr>
        <p:spPr>
          <a:xfrm>
            <a:off x="8157519" y="1804086"/>
            <a:ext cx="3682313" cy="1380686"/>
          </a:xfrm>
          <a:prstGeom prst="rect">
            <a:avLst/>
          </a:prstGeom>
          <a:solidFill>
            <a:schemeClr val="accent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Drug-induced reduction/depletion                 of eosinophils (i.e., monoclonal </a:t>
            </a:r>
            <a:br>
              <a:rPr lang="en-US" sz="1600">
                <a:solidFill>
                  <a:schemeClr val="bg1"/>
                </a:solidFill>
              </a:rPr>
            </a:br>
            <a:r>
              <a:rPr lang="en-US" sz="1600">
                <a:solidFill>
                  <a:schemeClr val="bg1"/>
                </a:solidFill>
              </a:rPr>
              <a:t>antibodies to IL-5)</a:t>
            </a:r>
          </a:p>
        </p:txBody>
      </p:sp>
      <p:sp>
        <p:nvSpPr>
          <p:cNvPr id="20" name="Right Brace 19">
            <a:extLst>
              <a:ext uri="{FF2B5EF4-FFF2-40B4-BE49-F238E27FC236}">
                <a16:creationId xmlns:a16="http://schemas.microsoft.com/office/drawing/2014/main" id="{648B427D-E585-483B-8BE0-418F1A654067}"/>
              </a:ext>
            </a:extLst>
          </p:cNvPr>
          <p:cNvSpPr/>
          <p:nvPr/>
        </p:nvSpPr>
        <p:spPr>
          <a:xfrm rot="5400000">
            <a:off x="3972597" y="-314731"/>
            <a:ext cx="344129" cy="7584989"/>
          </a:xfrm>
          <a:prstGeom prst="rightBrace">
            <a:avLst>
              <a:gd name="adj1" fmla="val 18818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CBDD6D61-BA62-4BFC-9BD9-ED337D203EE3}"/>
              </a:ext>
            </a:extLst>
          </p:cNvPr>
          <p:cNvSpPr/>
          <p:nvPr/>
        </p:nvSpPr>
        <p:spPr>
          <a:xfrm>
            <a:off x="352167" y="3677287"/>
            <a:ext cx="7584988" cy="307777"/>
          </a:xfrm>
          <a:prstGeom prst="rect">
            <a:avLst/>
          </a:prstGeom>
        </p:spPr>
        <p:txBody>
          <a:bodyPr wrap="square">
            <a:spAutoFit/>
          </a:bodyPr>
          <a:lstStyle/>
          <a:p>
            <a:pPr algn="ctr"/>
            <a:r>
              <a:rPr lang="en-US" sz="1400"/>
              <a:t>No distinguishing abnormalities related to eosinophil reduction</a:t>
            </a:r>
          </a:p>
        </p:txBody>
      </p:sp>
      <p:sp>
        <p:nvSpPr>
          <p:cNvPr id="23" name="Right Brace 22">
            <a:extLst>
              <a:ext uri="{FF2B5EF4-FFF2-40B4-BE49-F238E27FC236}">
                <a16:creationId xmlns:a16="http://schemas.microsoft.com/office/drawing/2014/main" id="{DAA3C686-6832-4EA0-B533-491EC0B919F1}"/>
              </a:ext>
            </a:extLst>
          </p:cNvPr>
          <p:cNvSpPr/>
          <p:nvPr/>
        </p:nvSpPr>
        <p:spPr>
          <a:xfrm rot="5400000">
            <a:off x="9826610" y="1636605"/>
            <a:ext cx="344129" cy="3682315"/>
          </a:xfrm>
          <a:prstGeom prst="rightBrace">
            <a:avLst>
              <a:gd name="adj1" fmla="val 18818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a:extLst>
              <a:ext uri="{FF2B5EF4-FFF2-40B4-BE49-F238E27FC236}">
                <a16:creationId xmlns:a16="http://schemas.microsoft.com/office/drawing/2014/main" id="{364E2E1F-87E6-4DC8-9DF1-2F97CFFF02E8}"/>
              </a:ext>
            </a:extLst>
          </p:cNvPr>
          <p:cNvSpPr/>
          <p:nvPr/>
        </p:nvSpPr>
        <p:spPr>
          <a:xfrm>
            <a:off x="8157516" y="3677287"/>
            <a:ext cx="3682316" cy="523220"/>
          </a:xfrm>
          <a:prstGeom prst="rect">
            <a:avLst/>
          </a:prstGeom>
        </p:spPr>
        <p:txBody>
          <a:bodyPr wrap="square">
            <a:spAutoFit/>
          </a:bodyPr>
          <a:lstStyle/>
          <a:p>
            <a:pPr algn="ctr"/>
            <a:r>
              <a:rPr lang="en-US" sz="1400"/>
              <a:t>Spectrum of adverse events did not differ appreciably from placebo in clinical trials</a:t>
            </a:r>
          </a:p>
        </p:txBody>
      </p:sp>
      <p:sp>
        <p:nvSpPr>
          <p:cNvPr id="26" name="Rectangle 25">
            <a:extLst>
              <a:ext uri="{FF2B5EF4-FFF2-40B4-BE49-F238E27FC236}">
                <a16:creationId xmlns:a16="http://schemas.microsoft.com/office/drawing/2014/main" id="{7E5A1C22-6364-46C3-902B-2C2843F0CFE8}"/>
              </a:ext>
            </a:extLst>
          </p:cNvPr>
          <p:cNvSpPr/>
          <p:nvPr/>
        </p:nvSpPr>
        <p:spPr>
          <a:xfrm>
            <a:off x="1536290" y="4748467"/>
            <a:ext cx="9119419" cy="1277273"/>
          </a:xfrm>
          <a:prstGeom prst="rect">
            <a:avLst/>
          </a:prstGeom>
        </p:spPr>
        <p:txBody>
          <a:bodyPr wrap="square">
            <a:spAutoFit/>
          </a:bodyPr>
          <a:lstStyle/>
          <a:p>
            <a:pPr>
              <a:spcAft>
                <a:spcPts val="600"/>
              </a:spcAft>
            </a:pPr>
            <a:r>
              <a:rPr lang="en-US"/>
              <a:t>These findings suggest that:</a:t>
            </a:r>
          </a:p>
          <a:p>
            <a:r>
              <a:rPr lang="en-US" b="1">
                <a:solidFill>
                  <a:schemeClr val="accent1"/>
                </a:solidFill>
              </a:rPr>
              <a:t>“Eosinophil deficiency itself is benign (aside from the associated immune deficiencies and allergic diseases) and that the absence of the eosinophil</a:t>
            </a:r>
          </a:p>
          <a:p>
            <a:r>
              <a:rPr lang="en-US" b="1">
                <a:solidFill>
                  <a:schemeClr val="accent1"/>
                </a:solidFill>
              </a:rPr>
              <a:t>for long periods of time does not confer any clinically distinctive consequences.”</a:t>
            </a:r>
          </a:p>
        </p:txBody>
      </p:sp>
    </p:spTree>
    <p:extLst>
      <p:ext uri="{BB962C8B-B14F-4D97-AF65-F5344CB8AC3E}">
        <p14:creationId xmlns:p14="http://schemas.microsoft.com/office/powerpoint/2010/main" val="18208548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daf6428a215fd8b75d74dd12f2b88c15812c8e"/>
</p:tagLst>
</file>

<file path=ppt/theme/theme1.xml><?xml version="1.0" encoding="utf-8"?>
<a:theme xmlns:a="http://schemas.openxmlformats.org/drawingml/2006/main" name="Slide Template">
  <a:themeElements>
    <a:clrScheme name="AZ MA Color Set">
      <a:dk1>
        <a:srgbClr val="000000"/>
      </a:dk1>
      <a:lt1>
        <a:srgbClr val="FFFFFF"/>
      </a:lt1>
      <a:dk2>
        <a:srgbClr val="3F4444"/>
      </a:dk2>
      <a:lt2>
        <a:srgbClr val="9DB0AC"/>
      </a:lt2>
      <a:accent1>
        <a:srgbClr val="7F134C"/>
      </a:accent1>
      <a:accent2>
        <a:srgbClr val="0D3759"/>
      </a:accent2>
      <a:accent3>
        <a:srgbClr val="65D2DF"/>
      </a:accent3>
      <a:accent4>
        <a:srgbClr val="3C1053"/>
      </a:accent4>
      <a:accent5>
        <a:srgbClr val="B5D820"/>
      </a:accent5>
      <a:accent6>
        <a:srgbClr val="F0AB00"/>
      </a:accent6>
      <a:hlink>
        <a:srgbClr val="7F134C"/>
      </a:hlink>
      <a:folHlink>
        <a:srgbClr val="9DB0A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AZ MA Color Set">
      <a:dk1>
        <a:srgbClr val="000000"/>
      </a:dk1>
      <a:lt1>
        <a:srgbClr val="FFFFFF"/>
      </a:lt1>
      <a:dk2>
        <a:srgbClr val="3F4444"/>
      </a:dk2>
      <a:lt2>
        <a:srgbClr val="9DB0AC"/>
      </a:lt2>
      <a:accent1>
        <a:srgbClr val="7F134C"/>
      </a:accent1>
      <a:accent2>
        <a:srgbClr val="0D3759"/>
      </a:accent2>
      <a:accent3>
        <a:srgbClr val="65D2DF"/>
      </a:accent3>
      <a:accent4>
        <a:srgbClr val="3C1053"/>
      </a:accent4>
      <a:accent5>
        <a:srgbClr val="B5D820"/>
      </a:accent5>
      <a:accent6>
        <a:srgbClr val="F0AB00"/>
      </a:accent6>
      <a:hlink>
        <a:srgbClr val="7F134C"/>
      </a:hlink>
      <a:folHlink>
        <a:srgbClr val="9DB0A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Z MA Color Set">
      <a:dk1>
        <a:srgbClr val="000000"/>
      </a:dk1>
      <a:lt1>
        <a:srgbClr val="FFFFFF"/>
      </a:lt1>
      <a:dk2>
        <a:srgbClr val="3F4444"/>
      </a:dk2>
      <a:lt2>
        <a:srgbClr val="9DB0AC"/>
      </a:lt2>
      <a:accent1>
        <a:srgbClr val="7F134C"/>
      </a:accent1>
      <a:accent2>
        <a:srgbClr val="0D3759"/>
      </a:accent2>
      <a:accent3>
        <a:srgbClr val="65D2DF"/>
      </a:accent3>
      <a:accent4>
        <a:srgbClr val="3C1053"/>
      </a:accent4>
      <a:accent5>
        <a:srgbClr val="B5D820"/>
      </a:accent5>
      <a:accent6>
        <a:srgbClr val="F0AB00"/>
      </a:accent6>
      <a:hlink>
        <a:srgbClr val="7F134C"/>
      </a:hlink>
      <a:folHlink>
        <a:srgbClr val="9DB0A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4246</TotalTime>
  <Words>8885</Words>
  <Application>Microsoft Office PowerPoint</Application>
  <PresentationFormat>Widescreen</PresentationFormat>
  <Paragraphs>988</Paragraphs>
  <Slides>30</Slides>
  <Notes>30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30</vt:i4>
      </vt:variant>
    </vt:vector>
  </HeadingPairs>
  <TitlesOfParts>
    <vt:vector size="32" baseType="lpstr">
      <vt:lpstr>Arial</vt:lpstr>
      <vt:lpstr>Slide Template</vt:lpstr>
      <vt:lpstr>PowerPoint Presentation</vt:lpstr>
      <vt:lpstr>Benralizumab-Eosinophils in Sickness and in Health</vt:lpstr>
      <vt:lpstr>What Is an Eosinophil?1,2</vt:lpstr>
      <vt:lpstr>The role of eosinophils in inflammation is well characterized in humans whereas the role in homeostasis is based primarily on animal data</vt:lpstr>
      <vt:lpstr>Are humans large mice?</vt:lpstr>
      <vt:lpstr>Is there more than one kind of eosinophil?</vt:lpstr>
      <vt:lpstr>Are There Consequences of Eosinophil Depletion?</vt:lpstr>
      <vt:lpstr>Eosinophil Depletion in Genetically Modified Mice</vt:lpstr>
      <vt:lpstr>Eosinophil Depletion in Humans </vt:lpstr>
      <vt:lpstr>Benralizumab Phase Asthma III Clinical Trial Safety Data: Eosinophil Depletion Over Two Years</vt:lpstr>
      <vt:lpstr>ALIZE Study* Summary</vt:lpstr>
      <vt:lpstr>Conclusions: What We Do Know</vt:lpstr>
      <vt:lpstr>Conclusions: What We Don’t Know</vt:lpstr>
      <vt:lpstr>Appendix</vt:lpstr>
      <vt:lpstr>Eosinophils Interact With Their Environment Through Internal Contents and Many Surface Receptors1,2</vt:lpstr>
      <vt:lpstr>Eosinophils Interact With Their Environment Through Internal Contents and Many Surface Receptors1,2</vt:lpstr>
      <vt:lpstr>Eosinophils are a Key Mediator of Airway Inflammation in Asthma</vt:lpstr>
      <vt:lpstr>Blood Eosinophil Levels Correlate With Asthma Exacerbations and Control</vt:lpstr>
      <vt:lpstr>Eosinophils in Sickness1</vt:lpstr>
      <vt:lpstr>Differences Exist Between Human and Mouse Eosinophils1,2</vt:lpstr>
      <vt:lpstr>Emerging Science of Eosinophil Subtypes</vt:lpstr>
      <vt:lpstr>Murine Inflammatory vs Resident Lung Eosinophils:  Morphologically and Phenotypically Different</vt:lpstr>
      <vt:lpstr>Murine Inflammatory vs Resident Lung Eosinophils:  Positionally Different</vt:lpstr>
      <vt:lpstr>Murine Inflammatory vs Resident Lung Eosinophils:  Different Gene Expression Profile</vt:lpstr>
      <vt:lpstr>Murine Inflammatory vs Resident Lung Eosinophils:  Different Response to Allergic Inflammation</vt:lpstr>
      <vt:lpstr>Murine Inflammatory vs Resident Lung Eosinophils:  Different Response to Anti-IL-5 Antibody</vt:lpstr>
      <vt:lpstr>Murine Inflammatory vs Resident Lung Eosinophils: Different Driver of Eosinophil Recruitment</vt:lpstr>
      <vt:lpstr>Murine Inflammatory vs Resident Lung Eosinophils:  Different Functional Role</vt:lpstr>
      <vt:lpstr>Human Inflammatory vs Parenchymal (Resident?) Lung Eosinophils:  Different Localizations and Response to Inflammation</vt:lpstr>
      <vt:lpstr>Human Lung Tissue Eosinophils (putative rEOS) vs Asthmatic Sputum  Eosinophils (putative iEOS): Flow cytometric description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Kwiatek, Justin</dc:creator>
  <cp:lastModifiedBy>Sarah Williams</cp:lastModifiedBy>
  <cp:revision>299</cp:revision>
  <cp:lastPrinted>2017-11-14T16:14:39Z</cp:lastPrinted>
  <dcterms:created xsi:type="dcterms:W3CDTF">2015-10-23T18:57:23Z</dcterms:created>
  <dcterms:modified xsi:type="dcterms:W3CDTF">2019-09-17T14:14:32Z</dcterms:modified>
</cp:coreProperties>
</file>